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378" r:id="rId5"/>
    <p:sldId id="379" r:id="rId6"/>
    <p:sldId id="263" r:id="rId7"/>
    <p:sldId id="343" r:id="rId8"/>
    <p:sldId id="376" r:id="rId9"/>
    <p:sldId id="382" r:id="rId10"/>
    <p:sldId id="383" r:id="rId11"/>
    <p:sldId id="334" r:id="rId12"/>
    <p:sldId id="337" r:id="rId13"/>
    <p:sldId id="385" r:id="rId14"/>
    <p:sldId id="384" r:id="rId15"/>
    <p:sldId id="386" r:id="rId16"/>
    <p:sldId id="336" r:id="rId17"/>
    <p:sldId id="335" r:id="rId18"/>
    <p:sldId id="340" r:id="rId19"/>
    <p:sldId id="347" r:id="rId20"/>
    <p:sldId id="342" r:id="rId21"/>
    <p:sldId id="387" r:id="rId22"/>
    <p:sldId id="388" r:id="rId23"/>
    <p:sldId id="390" r:id="rId24"/>
    <p:sldId id="389" r:id="rId25"/>
    <p:sldId id="391" r:id="rId26"/>
    <p:sldId id="402" r:id="rId27"/>
    <p:sldId id="393" r:id="rId28"/>
    <p:sldId id="287" r:id="rId29"/>
    <p:sldId id="403" r:id="rId30"/>
    <p:sldId id="351" r:id="rId31"/>
    <p:sldId id="401" r:id="rId32"/>
    <p:sldId id="404" r:id="rId33"/>
    <p:sldId id="289" r:id="rId34"/>
    <p:sldId id="394" r:id="rId35"/>
    <p:sldId id="294" r:id="rId36"/>
    <p:sldId id="357" r:id="rId37"/>
    <p:sldId id="296" r:id="rId38"/>
    <p:sldId id="396" r:id="rId39"/>
    <p:sldId id="298" r:id="rId40"/>
    <p:sldId id="395" r:id="rId41"/>
    <p:sldId id="300" r:id="rId42"/>
    <p:sldId id="361" r:id="rId43"/>
    <p:sldId id="363" r:id="rId44"/>
    <p:sldId id="304" r:id="rId45"/>
    <p:sldId id="371" r:id="rId46"/>
    <p:sldId id="399" r:id="rId47"/>
    <p:sldId id="374" r:id="rId48"/>
    <p:sldId id="325" r:id="rId49"/>
    <p:sldId id="397" r:id="rId50"/>
    <p:sldId id="324" r:id="rId51"/>
    <p:sldId id="323" r:id="rId52"/>
    <p:sldId id="262" r:id="rId53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EC220EA-4220-4071-8CFB-0606227F7B65}">
          <p14:sldIdLst>
            <p14:sldId id="256"/>
            <p14:sldId id="260"/>
            <p14:sldId id="257"/>
            <p14:sldId id="378"/>
            <p14:sldId id="379"/>
            <p14:sldId id="263"/>
            <p14:sldId id="343"/>
            <p14:sldId id="376"/>
            <p14:sldId id="382"/>
            <p14:sldId id="383"/>
            <p14:sldId id="334"/>
            <p14:sldId id="337"/>
            <p14:sldId id="385"/>
            <p14:sldId id="384"/>
            <p14:sldId id="386"/>
            <p14:sldId id="336"/>
            <p14:sldId id="335"/>
            <p14:sldId id="340"/>
            <p14:sldId id="347"/>
            <p14:sldId id="342"/>
            <p14:sldId id="387"/>
            <p14:sldId id="388"/>
            <p14:sldId id="390"/>
            <p14:sldId id="389"/>
            <p14:sldId id="391"/>
            <p14:sldId id="402"/>
            <p14:sldId id="393"/>
            <p14:sldId id="287"/>
            <p14:sldId id="403"/>
            <p14:sldId id="351"/>
            <p14:sldId id="401"/>
            <p14:sldId id="404"/>
            <p14:sldId id="289"/>
            <p14:sldId id="394"/>
            <p14:sldId id="294"/>
            <p14:sldId id="357"/>
            <p14:sldId id="296"/>
            <p14:sldId id="396"/>
            <p14:sldId id="298"/>
            <p14:sldId id="395"/>
            <p14:sldId id="300"/>
            <p14:sldId id="361"/>
            <p14:sldId id="363"/>
            <p14:sldId id="304"/>
            <p14:sldId id="371"/>
            <p14:sldId id="399"/>
            <p14:sldId id="374"/>
          </p14:sldIdLst>
        </p14:section>
        <p14:section name="Раздел без заголовка" id="{C2C63127-7CB3-4019-A940-0D413B611008}">
          <p14:sldIdLst>
            <p14:sldId id="325"/>
            <p14:sldId id="397"/>
            <p14:sldId id="324"/>
            <p14:sldId id="323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723"/>
    <a:srgbClr val="648E85"/>
    <a:srgbClr val="D1FDE9"/>
    <a:srgbClr val="C5E0B4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4491D-26D5-4006-91C3-C414E04236F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4220F4-0C97-4BBE-9A88-039B9295BFB0}">
      <dgm:prSet phldrT="[Текст]" custT="1"/>
      <dgm:spPr>
        <a:xfrm>
          <a:off x="33400" y="135731"/>
          <a:ext cx="3575719" cy="1967724"/>
        </a:xfrm>
        <a:prstGeom prst="roundRect">
          <a:avLst>
            <a:gd name="adj" fmla="val 10000"/>
          </a:avLst>
        </a:prstGeom>
        <a:solidFill>
          <a:srgbClr val="648E85">
            <a:alpha val="9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Средняя численность внешних совместителей </a:t>
          </a:r>
          <a:br>
            <a:rPr lang="ru-RU" sz="2000" b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</a:br>
          <a:r>
            <a:rPr lang="ru-RU" sz="2000" b="1" i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(строка 3)</a:t>
          </a:r>
          <a:endParaRPr lang="ru-RU" sz="2000" b="1" i="1" dirty="0">
            <a:solidFill>
              <a:schemeClr val="bg1"/>
            </a:solidFill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77D4A748-5B97-4503-A91F-C73A4C199B8C}" type="parTrans" cxnId="{22344EA1-01A1-4B9E-9E72-205ECDDD383B}">
      <dgm:prSet/>
      <dgm:spPr/>
      <dgm:t>
        <a:bodyPr/>
        <a:lstStyle/>
        <a:p>
          <a:endParaRPr lang="ru-RU"/>
        </a:p>
      </dgm:t>
    </dgm:pt>
    <dgm:pt modelId="{78AA948C-6729-44F4-B840-C70E8ADC7AB4}" type="sibTrans" cxnId="{22344EA1-01A1-4B9E-9E72-205ECDDD383B}">
      <dgm:prSet/>
      <dgm:spPr/>
      <dgm:t>
        <a:bodyPr/>
        <a:lstStyle/>
        <a:p>
          <a:endParaRPr lang="ru-RU"/>
        </a:p>
      </dgm:t>
    </dgm:pt>
    <dgm:pt modelId="{2C240EE5-35EB-4DAF-A268-67F6C8F448D7}">
      <dgm:prSet phldrT="[Текст]" custT="1"/>
      <dgm:spPr>
        <a:xfrm>
          <a:off x="550964" y="2911032"/>
          <a:ext cx="2713915" cy="169619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ru-RU" sz="155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>Пропорционально фактически отработанному времени</a:t>
          </a:r>
          <a:br>
            <a:rPr lang="ru-RU" sz="155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</a:br>
          <a:r>
            <a:rPr lang="ru-RU" sz="155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55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(аналогично строке 1)</a:t>
          </a:r>
          <a:endParaRPr lang="ru-RU" sz="1550" dirty="0">
            <a:solidFill>
              <a:srgbClr val="C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41E5A4D-CE9A-44E6-9134-DC90548AB850}" type="parTrans" cxnId="{7777E523-A6EF-478C-8258-FB8F3B177EAC}">
      <dgm:prSet/>
      <dgm:spPr>
        <a:xfrm>
          <a:off x="390972" y="2103455"/>
          <a:ext cx="159992" cy="1655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675"/>
              </a:lnTo>
              <a:lnTo>
                <a:pt x="159992" y="165567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C8C1B778-9090-4D0C-943A-0563402B73C7}" type="sibTrans" cxnId="{7777E523-A6EF-478C-8258-FB8F3B177EAC}">
      <dgm:prSet/>
      <dgm:spPr/>
      <dgm:t>
        <a:bodyPr/>
        <a:lstStyle/>
        <a:p>
          <a:endParaRPr lang="ru-RU"/>
        </a:p>
      </dgm:t>
    </dgm:pt>
    <dgm:pt modelId="{28232D1B-42B9-4B6E-ADBB-565146AAE424}">
      <dgm:prSet phldrT="[Текст]" custT="1"/>
      <dgm:spPr>
        <a:xfrm>
          <a:off x="4214424" y="182088"/>
          <a:ext cx="3889312" cy="1963993"/>
        </a:xfrm>
        <a:prstGeom prst="roundRect">
          <a:avLst>
            <a:gd name="adj" fmla="val 10000"/>
          </a:avLst>
        </a:prstGeom>
        <a:solidFill>
          <a:srgbClr val="648E85">
            <a:alpha val="9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 </a:t>
          </a:r>
          <a:r>
            <a:rPr lang="ru-RU" sz="2000" b="1" dirty="0" smtClean="0">
              <a:solidFill>
                <a:sysClr val="window" lastClr="FFFFFF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Средняя численность граждан, выполнявших работу по гражданско-правовым договорам</a:t>
          </a:r>
          <a:br>
            <a:rPr lang="ru-RU" sz="2000" b="1" dirty="0" smtClean="0">
              <a:solidFill>
                <a:sysClr val="window" lastClr="FFFFFF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</a:br>
          <a:r>
            <a:rPr lang="ru-RU" sz="2000" b="1" i="1" dirty="0" smtClean="0">
              <a:solidFill>
                <a:sysClr val="window" lastClr="FFFFFF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(строка 4)</a:t>
          </a:r>
          <a:endParaRPr lang="ru-RU" sz="2000" b="1" i="1" dirty="0">
            <a:solidFill>
              <a:sysClr val="window" lastClr="FFFFFF"/>
            </a:solidFill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017DC64D-A403-4B22-B836-AB0375D26C86}" type="sibTrans" cxnId="{F862B5EC-C69F-4938-8292-369710971750}">
      <dgm:prSet/>
      <dgm:spPr/>
      <dgm:t>
        <a:bodyPr/>
        <a:lstStyle/>
        <a:p>
          <a:endParaRPr lang="ru-RU"/>
        </a:p>
      </dgm:t>
    </dgm:pt>
    <dgm:pt modelId="{600FA4DB-22CD-4E54-8477-B5D93686DD37}" type="parTrans" cxnId="{F862B5EC-C69F-4938-8292-369710971750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FBE7B9E0-1888-4515-A55D-85EDB2061B87}">
          <dgm:prSet phldrT="[Текст]" custT="1"/>
          <dgm:spPr>
            <a:xfrm>
              <a:off x="4767900" y="2449632"/>
              <a:ext cx="3683570" cy="1696197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dgm:spPr>
          <dgm:t>
            <a:bodyPr/>
            <a:lstStyle/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ru-RU" sz="1550" b="1" i="1" smtClean="0">
                            <a:solidFill>
                              <a:sysClr val="windowText" lastClr="000000">
                                <a:hueOff val="0"/>
                                <a:satOff val="0"/>
                                <a:lumOff val="0"/>
                                <a:alphaOff val="0"/>
                              </a:sysClr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ru-RU" sz="1550" b="1" i="1" smtClean="0">
                            <a:solidFill>
                              <a:sysClr val="windowText" lastClr="000000">
                                <a:hueOff val="0"/>
                                <a:satOff val="0"/>
                                <a:lumOff val="0"/>
                                <a:alphaOff val="0"/>
                              </a:sysClr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Количество дней действия договоров</m:t>
                        </m:r>
                      </m:num>
                      <m:den>
                        <m:r>
                          <a:rPr lang="ru-RU" sz="1550" b="1" i="1" smtClean="0">
                            <a:solidFill>
                              <a:sysClr val="windowText" lastClr="000000">
                                <a:hueOff val="0"/>
                                <a:satOff val="0"/>
                                <a:lumOff val="0"/>
                                <a:alphaOff val="0"/>
                              </a:sysClr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число календарных дней в году ( </m:t>
                        </m:r>
                        <m:r>
                          <a:rPr lang="ru-RU" sz="155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𝟑𝟔</m:t>
                        </m:r>
                        <m:r>
                          <a:rPr lang="en-US" sz="155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  <m:r>
                          <a:rPr lang="ru-RU" sz="1550" b="1" i="1" smtClean="0">
                            <a:solidFill>
                              <a:sysClr val="windowText" lastClr="000000">
                                <a:hueOff val="0"/>
                                <a:satOff val="0"/>
                                <a:lumOff val="0"/>
                                <a:alphaOff val="0"/>
                              </a:sysClr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den>
                    </m:f>
                  </m:oMath>
                </m:oMathPara>
              </a14:m>
              <a:endParaRPr lang="ru-RU" sz="155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dgm:t>
        </dgm:pt>
      </mc:Choice>
      <mc:Fallback xmlns="">
        <dgm:pt modelId="{FBE7B9E0-1888-4515-A55D-85EDB2061B87}">
          <dgm:prSet phldrT="[Текст]" custT="1"/>
          <dgm:spPr>
            <a:xfrm>
              <a:off x="4767900" y="2449632"/>
              <a:ext cx="3683570" cy="1696197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dgm:spPr>
          <dgm:t>
            <a:bodyPr/>
            <a:lstStyle/>
            <a:p>
              <a:pPr algn="ctr"/>
              <a:r>
                <a:rPr lang="ru-RU" sz="1550" b="1" i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ambria Math" panose="02040503050406030204" pitchFamily="18" charset="0"/>
                  <a:ea typeface="+mn-ea"/>
                  <a:cs typeface="+mn-cs"/>
                </a:rPr>
                <a:t>(Количество дней действия договоров)/(число календарных дней в году ( </a:t>
              </a:r>
              <a:r>
                <a:rPr lang="ru-RU" sz="1550" b="1" i="0" smtClean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+mn-ea"/>
                  <a:cs typeface="+mn-cs"/>
                </a:rPr>
                <a:t>𝟑𝟔</a:t>
              </a:r>
              <a:r>
                <a:rPr lang="en-US" sz="1550" b="1" i="0" smtClean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+mn-ea"/>
                  <a:cs typeface="+mn-cs"/>
                </a:rPr>
                <a:t>𝟓</a:t>
              </a:r>
              <a:r>
                <a:rPr lang="ru-RU" sz="1550" b="1" i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ambria Math" panose="02040503050406030204" pitchFamily="18" charset="0"/>
                  <a:ea typeface="+mn-ea"/>
                  <a:cs typeface="+mn-cs"/>
                </a:rPr>
                <a:t>))</a:t>
              </a:r>
              <a:endParaRPr lang="ru-RU" sz="155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dgm:t>
        </dgm:pt>
      </mc:Fallback>
    </mc:AlternateContent>
    <dgm:pt modelId="{DCBDE3C1-0CFB-4F4C-BF70-A698B8994F9D}" type="sibTrans" cxnId="{1EDA8B5A-5C63-4014-A24F-E82BD01396B5}">
      <dgm:prSet/>
      <dgm:spPr/>
      <dgm:t>
        <a:bodyPr/>
        <a:lstStyle/>
        <a:p>
          <a:endParaRPr lang="ru-RU"/>
        </a:p>
      </dgm:t>
    </dgm:pt>
    <dgm:pt modelId="{F4FE113B-9257-4A0F-97BA-59656D8ED9CA}" type="parTrans" cxnId="{1EDA8B5A-5C63-4014-A24F-E82BD01396B5}">
      <dgm:prSet/>
      <dgm:spPr>
        <a:xfrm>
          <a:off x="4603356" y="2146081"/>
          <a:ext cx="164544" cy="1151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650"/>
              </a:lnTo>
              <a:lnTo>
                <a:pt x="164544" y="115165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026ADF87-E0F5-4721-9D80-465860FE57F5}">
      <dgm:prSet phldrT="[Текст]" custT="1"/>
      <dgm:spPr>
        <a:xfrm>
          <a:off x="4834391" y="4611436"/>
          <a:ext cx="3682023" cy="170708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algn="ctr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Не включаются:</a:t>
          </a:r>
        </a:p>
        <a:p>
          <a:pPr marL="144000" algn="l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</a:t>
          </a:r>
          <a:r>
            <a:rPr lang="ru-RU" sz="155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>индивидуальные предприниматели;</a:t>
          </a:r>
        </a:p>
        <a:p>
          <a:pPr marL="144000" algn="l">
            <a:lnSpc>
              <a:spcPts val="100"/>
            </a:lnSpc>
            <a:spcAft>
              <a:spcPts val="0"/>
            </a:spcAft>
          </a:pPr>
          <a:endParaRPr lang="ru-RU" sz="1550" b="0" i="0" u="none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Cambria Math" panose="02040503050406030204" pitchFamily="18" charset="0"/>
            <a:ea typeface="+mn-ea"/>
            <a:cs typeface="+mn-cs"/>
          </a:endParaRPr>
        </a:p>
        <a:p>
          <a:pPr marL="144000" algn="l">
            <a:lnSpc>
              <a:spcPct val="100000"/>
            </a:lnSpc>
            <a:spcAft>
              <a:spcPts val="0"/>
            </a:spcAft>
          </a:pPr>
          <a:r>
            <a:rPr lang="ru-RU" sz="155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>- граждане, заключившие гражданско-правовой договор на создание объектов интеллектуальной собственности;</a:t>
          </a:r>
        </a:p>
        <a:p>
          <a:pPr marL="144000" algn="l">
            <a:lnSpc>
              <a:spcPts val="100"/>
            </a:lnSpc>
            <a:spcAft>
              <a:spcPts val="0"/>
            </a:spcAft>
          </a:pPr>
          <a:endParaRPr lang="ru-RU" sz="1550" b="0" i="0" u="none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Cambria Math" panose="02040503050406030204" pitchFamily="18" charset="0"/>
            <a:ea typeface="+mn-ea"/>
            <a:cs typeface="+mn-cs"/>
          </a:endParaRPr>
        </a:p>
        <a:p>
          <a:pPr marL="144000" algn="l">
            <a:lnSpc>
              <a:spcPct val="100000"/>
            </a:lnSpc>
            <a:spcAft>
              <a:spcPts val="0"/>
            </a:spcAft>
          </a:pPr>
          <a:r>
            <a:rPr lang="ru-RU" sz="155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>- плательщики налога </a:t>
          </a:r>
          <a:r>
            <a:rPr lang="en-US" sz="155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/>
          </a:r>
          <a:br>
            <a:rPr lang="en-US" sz="155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</a:br>
          <a:r>
            <a:rPr lang="ru-RU" sz="155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>на</a:t>
          </a:r>
          <a:r>
            <a:rPr lang="en-US" sz="155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> </a:t>
          </a:r>
          <a:r>
            <a:rPr lang="ru-RU" sz="155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>профессиональный доход.</a:t>
          </a:r>
          <a:endParaRPr lang="ru-RU" sz="1550" b="0" i="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Cambria Math" panose="02040503050406030204" pitchFamily="18" charset="0"/>
            <a:ea typeface="+mn-ea"/>
            <a:cs typeface="+mn-cs"/>
          </a:endParaRPr>
        </a:p>
      </dgm:t>
    </dgm:pt>
    <dgm:pt modelId="{E282BF3D-0C7E-47F0-872B-7A61BDB20323}" type="sibTrans" cxnId="{B9DAF5CE-16BB-4109-92BF-5054B5D7037B}">
      <dgm:prSet/>
      <dgm:spPr/>
      <dgm:t>
        <a:bodyPr/>
        <a:lstStyle/>
        <a:p>
          <a:endParaRPr lang="ru-RU"/>
        </a:p>
      </dgm:t>
    </dgm:pt>
    <dgm:pt modelId="{40C1D9B6-E509-4BD8-BFB6-5DF6CDBF4FE9}" type="parTrans" cxnId="{B9DAF5CE-16BB-4109-92BF-5054B5D7037B}">
      <dgm:prSet/>
      <dgm:spPr>
        <a:xfrm>
          <a:off x="4603356" y="2146081"/>
          <a:ext cx="231035" cy="3318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8898"/>
              </a:lnTo>
              <a:lnTo>
                <a:pt x="231035" y="3318898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47F2B38B-5B2A-4BB4-9481-34C606BE1206}" type="pres">
      <dgm:prSet presAssocID="{EB94491D-26D5-4006-91C3-C414E04236F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17EF8D-420F-446A-8B49-C9143D4272DE}" type="pres">
      <dgm:prSet presAssocID="{454220F4-0C97-4BBE-9A88-039B9295BFB0}" presName="root" presStyleCnt="0"/>
      <dgm:spPr/>
      <dgm:t>
        <a:bodyPr/>
        <a:lstStyle/>
        <a:p>
          <a:endParaRPr lang="ru-RU"/>
        </a:p>
      </dgm:t>
    </dgm:pt>
    <dgm:pt modelId="{5FAB84B0-85D4-4A27-AEF3-1258696EA144}" type="pres">
      <dgm:prSet presAssocID="{454220F4-0C97-4BBE-9A88-039B9295BFB0}" presName="rootComposite" presStyleCnt="0"/>
      <dgm:spPr/>
      <dgm:t>
        <a:bodyPr/>
        <a:lstStyle/>
        <a:p>
          <a:endParaRPr lang="ru-RU"/>
        </a:p>
      </dgm:t>
    </dgm:pt>
    <dgm:pt modelId="{3B7197DB-4CC7-469D-BB40-BDD9CC60293C}" type="pres">
      <dgm:prSet presAssocID="{454220F4-0C97-4BBE-9A88-039B9295BFB0}" presName="rootText" presStyleLbl="node1" presStyleIdx="0" presStyleCnt="2" custScaleX="179105" custScaleY="212283" custLinFactNeighborX="3853" custLinFactNeighborY="-5278"/>
      <dgm:spPr/>
      <dgm:t>
        <a:bodyPr/>
        <a:lstStyle/>
        <a:p>
          <a:endParaRPr lang="ru-RU"/>
        </a:p>
      </dgm:t>
    </dgm:pt>
    <dgm:pt modelId="{73FDF41C-252C-4813-8521-3007CB2F52A6}" type="pres">
      <dgm:prSet presAssocID="{454220F4-0C97-4BBE-9A88-039B9295BFB0}" presName="rootConnector" presStyleLbl="node1" presStyleIdx="0" presStyleCnt="2"/>
      <dgm:spPr/>
      <dgm:t>
        <a:bodyPr/>
        <a:lstStyle/>
        <a:p>
          <a:endParaRPr lang="ru-RU"/>
        </a:p>
      </dgm:t>
    </dgm:pt>
    <dgm:pt modelId="{D11DBBA9-94A1-4AC6-AC47-62BDC5DD0641}" type="pres">
      <dgm:prSet presAssocID="{454220F4-0C97-4BBE-9A88-039B9295BFB0}" presName="childShape" presStyleCnt="0"/>
      <dgm:spPr/>
      <dgm:t>
        <a:bodyPr/>
        <a:lstStyle/>
        <a:p>
          <a:endParaRPr lang="ru-RU"/>
        </a:p>
      </dgm:t>
    </dgm:pt>
    <dgm:pt modelId="{926681E4-C4ED-4BD0-B990-BDFCB28FEB5B}" type="pres">
      <dgm:prSet presAssocID="{C41E5A4D-CE9A-44E6-9134-DC90548AB850}" presName="Name13" presStyleLbl="parChTrans1D2" presStyleIdx="0" presStyleCnt="3"/>
      <dgm:spPr/>
      <dgm:t>
        <a:bodyPr/>
        <a:lstStyle/>
        <a:p>
          <a:endParaRPr lang="ru-RU"/>
        </a:p>
      </dgm:t>
    </dgm:pt>
    <dgm:pt modelId="{2C786365-DFC7-41E4-B661-C70402059DFE}" type="pres">
      <dgm:prSet presAssocID="{2C240EE5-35EB-4DAF-A268-67F6C8F448D7}" presName="childText" presStyleLbl="bgAcc1" presStyleIdx="0" presStyleCnt="3" custScaleX="195548" custScaleY="191571" custLinFactNeighborX="-9024" custLinFactNeighborY="50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2BB82-9470-4E0F-A263-0BAFEC6A3BAE}" type="pres">
      <dgm:prSet presAssocID="{28232D1B-42B9-4B6E-ADBB-565146AAE424}" presName="root" presStyleCnt="0"/>
      <dgm:spPr/>
      <dgm:t>
        <a:bodyPr/>
        <a:lstStyle/>
        <a:p>
          <a:endParaRPr lang="ru-RU"/>
        </a:p>
      </dgm:t>
    </dgm:pt>
    <dgm:pt modelId="{8A70EB3C-BD0B-41B3-9043-EA9725B8C589}" type="pres">
      <dgm:prSet presAssocID="{28232D1B-42B9-4B6E-ADBB-565146AAE424}" presName="rootComposite" presStyleCnt="0"/>
      <dgm:spPr/>
      <dgm:t>
        <a:bodyPr/>
        <a:lstStyle/>
        <a:p>
          <a:endParaRPr lang="ru-RU"/>
        </a:p>
      </dgm:t>
    </dgm:pt>
    <dgm:pt modelId="{596479FC-EEB1-4AEA-BE7A-32DF76351873}" type="pres">
      <dgm:prSet presAssocID="{28232D1B-42B9-4B6E-ADBB-565146AAE424}" presName="rootText" presStyleLbl="node1" presStyleIdx="1" presStyleCnt="2" custScaleX="240855" custScaleY="203735" custLinFactNeighborX="-10045" custLinFactNeighborY="-335"/>
      <dgm:spPr/>
      <dgm:t>
        <a:bodyPr/>
        <a:lstStyle/>
        <a:p>
          <a:endParaRPr lang="ru-RU"/>
        </a:p>
      </dgm:t>
    </dgm:pt>
    <dgm:pt modelId="{741F8C38-0E0D-465A-81A5-7385C3F7B1EA}" type="pres">
      <dgm:prSet presAssocID="{28232D1B-42B9-4B6E-ADBB-565146AAE424}" presName="rootConnector" presStyleLbl="node1" presStyleIdx="1" presStyleCnt="2"/>
      <dgm:spPr/>
      <dgm:t>
        <a:bodyPr/>
        <a:lstStyle/>
        <a:p>
          <a:endParaRPr lang="ru-RU"/>
        </a:p>
      </dgm:t>
    </dgm:pt>
    <dgm:pt modelId="{8F34E290-D410-4536-BF33-0F5F864E7C31}" type="pres">
      <dgm:prSet presAssocID="{28232D1B-42B9-4B6E-ADBB-565146AAE424}" presName="childShape" presStyleCnt="0"/>
      <dgm:spPr/>
      <dgm:t>
        <a:bodyPr/>
        <a:lstStyle/>
        <a:p>
          <a:endParaRPr lang="ru-RU"/>
        </a:p>
      </dgm:t>
    </dgm:pt>
    <dgm:pt modelId="{9DE967A0-B44E-46CA-9D54-6542F0F58D6A}" type="pres">
      <dgm:prSet presAssocID="{F4FE113B-9257-4A0F-97BA-59656D8ED9CA}" presName="Name13" presStyleLbl="parChTrans1D2" presStyleIdx="1" presStyleCnt="3"/>
      <dgm:spPr/>
      <dgm:t>
        <a:bodyPr/>
        <a:lstStyle/>
        <a:p>
          <a:endParaRPr lang="ru-RU"/>
        </a:p>
      </dgm:t>
    </dgm:pt>
    <dgm:pt modelId="{1FB9837B-C202-4159-8370-16EF35BA86DD}" type="pres">
      <dgm:prSet presAssocID="{FBE7B9E0-1888-4515-A55D-85EDB2061B87}" presName="childText" presStyleLbl="bgAcc1" presStyleIdx="1" presStyleCnt="3" custScaleX="271361" custScaleY="113146" custLinFactNeighborX="-14288" custLinFactNeighborY="-12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19040-0A3F-4F47-B92E-C9EA855FC0EA}" type="pres">
      <dgm:prSet presAssocID="{40C1D9B6-E509-4BD8-BFB6-5DF6CDBF4FE9}" presName="Name13" presStyleLbl="parChTrans1D2" presStyleIdx="2" presStyleCnt="3"/>
      <dgm:spPr/>
      <dgm:t>
        <a:bodyPr/>
        <a:lstStyle/>
        <a:p>
          <a:endParaRPr lang="ru-RU"/>
        </a:p>
      </dgm:t>
    </dgm:pt>
    <dgm:pt modelId="{310358E8-977E-41C8-A7B8-3B75C4CEFE40}" type="pres">
      <dgm:prSet presAssocID="{026ADF87-E0F5-4721-9D80-465860FE57F5}" presName="childText" presStyleLbl="bgAcc1" presStyleIdx="2" presStyleCnt="3" custScaleX="267870" custScaleY="194091" custLinFactNeighborX="-12342" custLinFactNeighborY="-5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2B5EC-C69F-4938-8292-369710971750}" srcId="{EB94491D-26D5-4006-91C3-C414E04236FE}" destId="{28232D1B-42B9-4B6E-ADBB-565146AAE424}" srcOrd="1" destOrd="0" parTransId="{600FA4DB-22CD-4E54-8477-B5D93686DD37}" sibTransId="{017DC64D-A403-4B22-B836-AB0375D26C86}"/>
    <dgm:cxn modelId="{4B82E0BB-3290-4D83-B61F-B594CD17CB20}" type="presOf" srcId="{EB94491D-26D5-4006-91C3-C414E04236FE}" destId="{47F2B38B-5B2A-4BB4-9481-34C606BE1206}" srcOrd="0" destOrd="0" presId="urn:microsoft.com/office/officeart/2005/8/layout/hierarchy3"/>
    <dgm:cxn modelId="{7777E523-A6EF-478C-8258-FB8F3B177EAC}" srcId="{454220F4-0C97-4BBE-9A88-039B9295BFB0}" destId="{2C240EE5-35EB-4DAF-A268-67F6C8F448D7}" srcOrd="0" destOrd="0" parTransId="{C41E5A4D-CE9A-44E6-9134-DC90548AB850}" sibTransId="{C8C1B778-9090-4D0C-943A-0563402B73C7}"/>
    <dgm:cxn modelId="{60F09A78-E682-491C-A217-68880730EC8D}" type="presOf" srcId="{28232D1B-42B9-4B6E-ADBB-565146AAE424}" destId="{741F8C38-0E0D-465A-81A5-7385C3F7B1EA}" srcOrd="1" destOrd="0" presId="urn:microsoft.com/office/officeart/2005/8/layout/hierarchy3"/>
    <dgm:cxn modelId="{E4649BC3-0A65-468C-86A7-6F5CC9CD1207}" type="presOf" srcId="{F4FE113B-9257-4A0F-97BA-59656D8ED9CA}" destId="{9DE967A0-B44E-46CA-9D54-6542F0F58D6A}" srcOrd="0" destOrd="0" presId="urn:microsoft.com/office/officeart/2005/8/layout/hierarchy3"/>
    <dgm:cxn modelId="{9B4FECCA-3727-43D5-A8F8-6854572B3E0C}" type="presOf" srcId="{026ADF87-E0F5-4721-9D80-465860FE57F5}" destId="{310358E8-977E-41C8-A7B8-3B75C4CEFE40}" srcOrd="0" destOrd="0" presId="urn:microsoft.com/office/officeart/2005/8/layout/hierarchy3"/>
    <dgm:cxn modelId="{99B25F43-CF8F-4C75-9466-43BE56443676}" type="presOf" srcId="{454220F4-0C97-4BBE-9A88-039B9295BFB0}" destId="{3B7197DB-4CC7-469D-BB40-BDD9CC60293C}" srcOrd="0" destOrd="0" presId="urn:microsoft.com/office/officeart/2005/8/layout/hierarchy3"/>
    <dgm:cxn modelId="{B9DAF5CE-16BB-4109-92BF-5054B5D7037B}" srcId="{28232D1B-42B9-4B6E-ADBB-565146AAE424}" destId="{026ADF87-E0F5-4721-9D80-465860FE57F5}" srcOrd="1" destOrd="0" parTransId="{40C1D9B6-E509-4BD8-BFB6-5DF6CDBF4FE9}" sibTransId="{E282BF3D-0C7E-47F0-872B-7A61BDB20323}"/>
    <dgm:cxn modelId="{6D535A03-699F-45B4-B47D-B247FF4C5115}" type="presOf" srcId="{28232D1B-42B9-4B6E-ADBB-565146AAE424}" destId="{596479FC-EEB1-4AEA-BE7A-32DF76351873}" srcOrd="0" destOrd="0" presId="urn:microsoft.com/office/officeart/2005/8/layout/hierarchy3"/>
    <dgm:cxn modelId="{1EDA8B5A-5C63-4014-A24F-E82BD01396B5}" srcId="{28232D1B-42B9-4B6E-ADBB-565146AAE424}" destId="{FBE7B9E0-1888-4515-A55D-85EDB2061B87}" srcOrd="0" destOrd="0" parTransId="{F4FE113B-9257-4A0F-97BA-59656D8ED9CA}" sibTransId="{DCBDE3C1-0CFB-4F4C-BF70-A698B8994F9D}"/>
    <dgm:cxn modelId="{AC74EAC2-0CAD-443D-834D-DD72E13BE9C3}" type="presOf" srcId="{2C240EE5-35EB-4DAF-A268-67F6C8F448D7}" destId="{2C786365-DFC7-41E4-B661-C70402059DFE}" srcOrd="0" destOrd="0" presId="urn:microsoft.com/office/officeart/2005/8/layout/hierarchy3"/>
    <dgm:cxn modelId="{D870A932-8780-4D4D-ACFF-4CD00CF9D57A}" type="presOf" srcId="{FBE7B9E0-1888-4515-A55D-85EDB2061B87}" destId="{1FB9837B-C202-4159-8370-16EF35BA86DD}" srcOrd="0" destOrd="0" presId="urn:microsoft.com/office/officeart/2005/8/layout/hierarchy3"/>
    <dgm:cxn modelId="{8713EBFC-E06D-47AC-BF11-FCD5F06F61F2}" type="presOf" srcId="{C41E5A4D-CE9A-44E6-9134-DC90548AB850}" destId="{926681E4-C4ED-4BD0-B990-BDFCB28FEB5B}" srcOrd="0" destOrd="0" presId="urn:microsoft.com/office/officeart/2005/8/layout/hierarchy3"/>
    <dgm:cxn modelId="{22344EA1-01A1-4B9E-9E72-205ECDDD383B}" srcId="{EB94491D-26D5-4006-91C3-C414E04236FE}" destId="{454220F4-0C97-4BBE-9A88-039B9295BFB0}" srcOrd="0" destOrd="0" parTransId="{77D4A748-5B97-4503-A91F-C73A4C199B8C}" sibTransId="{78AA948C-6729-44F4-B840-C70E8ADC7AB4}"/>
    <dgm:cxn modelId="{B8A9BE89-DD15-4282-B3BD-13C437739141}" type="presOf" srcId="{40C1D9B6-E509-4BD8-BFB6-5DF6CDBF4FE9}" destId="{43019040-0A3F-4F47-B92E-C9EA855FC0EA}" srcOrd="0" destOrd="0" presId="urn:microsoft.com/office/officeart/2005/8/layout/hierarchy3"/>
    <dgm:cxn modelId="{EDDFBD2E-F8F1-4040-A2DD-9A4AF08ED85D}" type="presOf" srcId="{454220F4-0C97-4BBE-9A88-039B9295BFB0}" destId="{73FDF41C-252C-4813-8521-3007CB2F52A6}" srcOrd="1" destOrd="0" presId="urn:microsoft.com/office/officeart/2005/8/layout/hierarchy3"/>
    <dgm:cxn modelId="{F7749508-DAF0-4510-B622-E3B38C003EC6}" type="presParOf" srcId="{47F2B38B-5B2A-4BB4-9481-34C606BE1206}" destId="{A217EF8D-420F-446A-8B49-C9143D4272DE}" srcOrd="0" destOrd="0" presId="urn:microsoft.com/office/officeart/2005/8/layout/hierarchy3"/>
    <dgm:cxn modelId="{79FF8B20-5124-4C2D-A4A2-2FDC0B3304B4}" type="presParOf" srcId="{A217EF8D-420F-446A-8B49-C9143D4272DE}" destId="{5FAB84B0-85D4-4A27-AEF3-1258696EA144}" srcOrd="0" destOrd="0" presId="urn:microsoft.com/office/officeart/2005/8/layout/hierarchy3"/>
    <dgm:cxn modelId="{284D7790-05FE-4B8A-A1E4-08463D7D04A8}" type="presParOf" srcId="{5FAB84B0-85D4-4A27-AEF3-1258696EA144}" destId="{3B7197DB-4CC7-469D-BB40-BDD9CC60293C}" srcOrd="0" destOrd="0" presId="urn:microsoft.com/office/officeart/2005/8/layout/hierarchy3"/>
    <dgm:cxn modelId="{1E96A96B-A433-4EF0-82C8-3330739937E8}" type="presParOf" srcId="{5FAB84B0-85D4-4A27-AEF3-1258696EA144}" destId="{73FDF41C-252C-4813-8521-3007CB2F52A6}" srcOrd="1" destOrd="0" presId="urn:microsoft.com/office/officeart/2005/8/layout/hierarchy3"/>
    <dgm:cxn modelId="{E49D9422-95A4-49E1-AD86-71FD5CBBCA92}" type="presParOf" srcId="{A217EF8D-420F-446A-8B49-C9143D4272DE}" destId="{D11DBBA9-94A1-4AC6-AC47-62BDC5DD0641}" srcOrd="1" destOrd="0" presId="urn:microsoft.com/office/officeart/2005/8/layout/hierarchy3"/>
    <dgm:cxn modelId="{7CEEBAEF-6C1E-4B6D-9FED-65FD5B8F614B}" type="presParOf" srcId="{D11DBBA9-94A1-4AC6-AC47-62BDC5DD0641}" destId="{926681E4-C4ED-4BD0-B990-BDFCB28FEB5B}" srcOrd="0" destOrd="0" presId="urn:microsoft.com/office/officeart/2005/8/layout/hierarchy3"/>
    <dgm:cxn modelId="{83B33EF7-0AD4-4832-861F-AACE59741F90}" type="presParOf" srcId="{D11DBBA9-94A1-4AC6-AC47-62BDC5DD0641}" destId="{2C786365-DFC7-41E4-B661-C70402059DFE}" srcOrd="1" destOrd="0" presId="urn:microsoft.com/office/officeart/2005/8/layout/hierarchy3"/>
    <dgm:cxn modelId="{826A7961-EB32-4A5C-9A4B-F39E321747CB}" type="presParOf" srcId="{47F2B38B-5B2A-4BB4-9481-34C606BE1206}" destId="{C7E2BB82-9470-4E0F-A263-0BAFEC6A3BAE}" srcOrd="1" destOrd="0" presId="urn:microsoft.com/office/officeart/2005/8/layout/hierarchy3"/>
    <dgm:cxn modelId="{8B74A67D-7848-4EF5-A539-F8668B264828}" type="presParOf" srcId="{C7E2BB82-9470-4E0F-A263-0BAFEC6A3BAE}" destId="{8A70EB3C-BD0B-41B3-9043-EA9725B8C589}" srcOrd="0" destOrd="0" presId="urn:microsoft.com/office/officeart/2005/8/layout/hierarchy3"/>
    <dgm:cxn modelId="{9C1839F8-9F13-440C-81CB-A7610BB45E30}" type="presParOf" srcId="{8A70EB3C-BD0B-41B3-9043-EA9725B8C589}" destId="{596479FC-EEB1-4AEA-BE7A-32DF76351873}" srcOrd="0" destOrd="0" presId="urn:microsoft.com/office/officeart/2005/8/layout/hierarchy3"/>
    <dgm:cxn modelId="{2B276F69-C926-4F48-A472-6F51F273D2D5}" type="presParOf" srcId="{8A70EB3C-BD0B-41B3-9043-EA9725B8C589}" destId="{741F8C38-0E0D-465A-81A5-7385C3F7B1EA}" srcOrd="1" destOrd="0" presId="urn:microsoft.com/office/officeart/2005/8/layout/hierarchy3"/>
    <dgm:cxn modelId="{6E7FA4DD-AA03-4BA6-AD0D-3C5A9A0D1A90}" type="presParOf" srcId="{C7E2BB82-9470-4E0F-A263-0BAFEC6A3BAE}" destId="{8F34E290-D410-4536-BF33-0F5F864E7C31}" srcOrd="1" destOrd="0" presId="urn:microsoft.com/office/officeart/2005/8/layout/hierarchy3"/>
    <dgm:cxn modelId="{456AD958-0A1B-4893-A0AD-D8419E05AA4C}" type="presParOf" srcId="{8F34E290-D410-4536-BF33-0F5F864E7C31}" destId="{9DE967A0-B44E-46CA-9D54-6542F0F58D6A}" srcOrd="0" destOrd="0" presId="urn:microsoft.com/office/officeart/2005/8/layout/hierarchy3"/>
    <dgm:cxn modelId="{8792459D-0415-44EF-8484-1F1FC332D396}" type="presParOf" srcId="{8F34E290-D410-4536-BF33-0F5F864E7C31}" destId="{1FB9837B-C202-4159-8370-16EF35BA86DD}" srcOrd="1" destOrd="0" presId="urn:microsoft.com/office/officeart/2005/8/layout/hierarchy3"/>
    <dgm:cxn modelId="{769D4B83-76E8-49E2-AEE1-4C0B06A67E69}" type="presParOf" srcId="{8F34E290-D410-4536-BF33-0F5F864E7C31}" destId="{43019040-0A3F-4F47-B92E-C9EA855FC0EA}" srcOrd="2" destOrd="0" presId="urn:microsoft.com/office/officeart/2005/8/layout/hierarchy3"/>
    <dgm:cxn modelId="{CD69599C-B23F-4C02-A586-BE773C9AEC60}" type="presParOf" srcId="{8F34E290-D410-4536-BF33-0F5F864E7C31}" destId="{310358E8-977E-41C8-A7B8-3B75C4CEFE4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94491D-26D5-4006-91C3-C414E04236F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4220F4-0C97-4BBE-9A88-039B9295BFB0}">
      <dgm:prSet phldrT="[Текст]" custT="1"/>
      <dgm:spPr>
        <a:xfrm>
          <a:off x="33400" y="135731"/>
          <a:ext cx="3575719" cy="1967724"/>
        </a:xfrm>
        <a:prstGeom prst="roundRect">
          <a:avLst>
            <a:gd name="adj" fmla="val 10000"/>
          </a:avLst>
        </a:prstGeom>
        <a:solidFill>
          <a:srgbClr val="648E85">
            <a:alpha val="9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Средняя численность внешних совместителей </a:t>
          </a:r>
          <a:br>
            <a:rPr lang="ru-RU" sz="2000" b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</a:br>
          <a:r>
            <a:rPr lang="ru-RU" sz="2000" b="1" i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(строка 3)</a:t>
          </a:r>
          <a:endParaRPr lang="ru-RU" sz="2000" b="1" i="1" dirty="0">
            <a:solidFill>
              <a:schemeClr val="bg1"/>
            </a:solidFill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77D4A748-5B97-4503-A91F-C73A4C199B8C}" type="parTrans" cxnId="{22344EA1-01A1-4B9E-9E72-205ECDDD383B}">
      <dgm:prSet/>
      <dgm:spPr/>
      <dgm:t>
        <a:bodyPr/>
        <a:lstStyle/>
        <a:p>
          <a:endParaRPr lang="ru-RU"/>
        </a:p>
      </dgm:t>
    </dgm:pt>
    <dgm:pt modelId="{78AA948C-6729-44F4-B840-C70E8ADC7AB4}" type="sibTrans" cxnId="{22344EA1-01A1-4B9E-9E72-205ECDDD383B}">
      <dgm:prSet/>
      <dgm:spPr/>
      <dgm:t>
        <a:bodyPr/>
        <a:lstStyle/>
        <a:p>
          <a:endParaRPr lang="ru-RU"/>
        </a:p>
      </dgm:t>
    </dgm:pt>
    <dgm:pt modelId="{2C240EE5-35EB-4DAF-A268-67F6C8F448D7}">
      <dgm:prSet phldrT="[Текст]" custT="1"/>
      <dgm:spPr>
        <a:xfrm>
          <a:off x="550964" y="2911032"/>
          <a:ext cx="2713915" cy="169619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ru-RU" sz="155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>Пропорционально фактически отработанному времени</a:t>
          </a:r>
          <a:br>
            <a:rPr lang="ru-RU" sz="155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</a:br>
          <a:r>
            <a:rPr lang="ru-RU" sz="155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55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(аналогично строке 1)</a:t>
          </a:r>
          <a:endParaRPr lang="ru-RU" sz="1550" dirty="0">
            <a:solidFill>
              <a:srgbClr val="C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41E5A4D-CE9A-44E6-9134-DC90548AB850}" type="parTrans" cxnId="{7777E523-A6EF-478C-8258-FB8F3B177EAC}">
      <dgm:prSet/>
      <dgm:spPr>
        <a:xfrm>
          <a:off x="390972" y="2103455"/>
          <a:ext cx="159992" cy="1655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675"/>
              </a:lnTo>
              <a:lnTo>
                <a:pt x="159992" y="165567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C8C1B778-9090-4D0C-943A-0563402B73C7}" type="sibTrans" cxnId="{7777E523-A6EF-478C-8258-FB8F3B177EAC}">
      <dgm:prSet/>
      <dgm:spPr/>
      <dgm:t>
        <a:bodyPr/>
        <a:lstStyle/>
        <a:p>
          <a:endParaRPr lang="ru-RU"/>
        </a:p>
      </dgm:t>
    </dgm:pt>
    <dgm:pt modelId="{28232D1B-42B9-4B6E-ADBB-565146AAE424}">
      <dgm:prSet phldrT="[Текст]" custT="1"/>
      <dgm:spPr>
        <a:xfrm>
          <a:off x="4214424" y="182088"/>
          <a:ext cx="3889312" cy="1963993"/>
        </a:xfrm>
        <a:prstGeom prst="roundRect">
          <a:avLst>
            <a:gd name="adj" fmla="val 10000"/>
          </a:avLst>
        </a:prstGeom>
        <a:solidFill>
          <a:srgbClr val="648E85">
            <a:alpha val="9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 </a:t>
          </a:r>
          <a:r>
            <a:rPr lang="ru-RU" sz="2000" b="1" dirty="0" smtClean="0">
              <a:solidFill>
                <a:sysClr val="window" lastClr="FFFFFF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Средняя численность граждан, выполнявших работу по гражданско-правовым договорам</a:t>
          </a:r>
          <a:br>
            <a:rPr lang="ru-RU" sz="2000" b="1" dirty="0" smtClean="0">
              <a:solidFill>
                <a:sysClr val="window" lastClr="FFFFFF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</a:br>
          <a:r>
            <a:rPr lang="ru-RU" sz="2000" b="1" i="1" dirty="0" smtClean="0">
              <a:solidFill>
                <a:sysClr val="window" lastClr="FFFFFF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(строка 4)</a:t>
          </a:r>
          <a:endParaRPr lang="ru-RU" sz="2000" b="1" i="1" dirty="0">
            <a:solidFill>
              <a:sysClr val="window" lastClr="FFFFFF"/>
            </a:solidFill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gm:t>
    </dgm:pt>
    <dgm:pt modelId="{017DC64D-A403-4B22-B836-AB0375D26C86}" type="sibTrans" cxnId="{F862B5EC-C69F-4938-8292-369710971750}">
      <dgm:prSet/>
      <dgm:spPr/>
      <dgm:t>
        <a:bodyPr/>
        <a:lstStyle/>
        <a:p>
          <a:endParaRPr lang="ru-RU"/>
        </a:p>
      </dgm:t>
    </dgm:pt>
    <dgm:pt modelId="{600FA4DB-22CD-4E54-8477-B5D93686DD37}" type="parTrans" cxnId="{F862B5EC-C69F-4938-8292-369710971750}">
      <dgm:prSet/>
      <dgm:spPr/>
      <dgm:t>
        <a:bodyPr/>
        <a:lstStyle/>
        <a:p>
          <a:endParaRPr lang="ru-RU"/>
        </a:p>
      </dgm:t>
    </dgm:pt>
    <dgm:pt modelId="{FBE7B9E0-1888-4515-A55D-85EDB2061B87}">
      <dgm:prSet phldrT="[Текст]" custT="1"/>
      <dgm:spPr>
        <a:xfrm>
          <a:off x="4767900" y="2449632"/>
          <a:ext cx="3683570" cy="16961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DCBDE3C1-0CFB-4F4C-BF70-A698B8994F9D}" type="sibTrans" cxnId="{1EDA8B5A-5C63-4014-A24F-E82BD01396B5}">
      <dgm:prSet/>
      <dgm:spPr/>
      <dgm:t>
        <a:bodyPr/>
        <a:lstStyle/>
        <a:p>
          <a:endParaRPr lang="ru-RU"/>
        </a:p>
      </dgm:t>
    </dgm:pt>
    <dgm:pt modelId="{F4FE113B-9257-4A0F-97BA-59656D8ED9CA}" type="parTrans" cxnId="{1EDA8B5A-5C63-4014-A24F-E82BD01396B5}">
      <dgm:prSet/>
      <dgm:spPr>
        <a:xfrm>
          <a:off x="4603356" y="2146081"/>
          <a:ext cx="164544" cy="1151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650"/>
              </a:lnTo>
              <a:lnTo>
                <a:pt x="164544" y="115165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026ADF87-E0F5-4721-9D80-465860FE57F5}">
      <dgm:prSet phldrT="[Текст]" custT="1"/>
      <dgm:spPr>
        <a:xfrm>
          <a:off x="4834391" y="4611436"/>
          <a:ext cx="3682023" cy="170708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algn="ctr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Не включаются:</a:t>
          </a:r>
        </a:p>
        <a:p>
          <a:pPr marL="144000" algn="l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</a:t>
          </a:r>
          <a:r>
            <a:rPr lang="ru-RU" sz="155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>индивидуальные предприниматели;</a:t>
          </a:r>
        </a:p>
        <a:p>
          <a:pPr marL="144000" algn="l">
            <a:lnSpc>
              <a:spcPts val="100"/>
            </a:lnSpc>
            <a:spcAft>
              <a:spcPts val="0"/>
            </a:spcAft>
          </a:pPr>
          <a:endParaRPr lang="ru-RU" sz="1550" b="0" i="0" u="none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Cambria Math" panose="02040503050406030204" pitchFamily="18" charset="0"/>
            <a:ea typeface="+mn-ea"/>
            <a:cs typeface="+mn-cs"/>
          </a:endParaRPr>
        </a:p>
        <a:p>
          <a:pPr marL="144000" algn="l">
            <a:lnSpc>
              <a:spcPct val="100000"/>
            </a:lnSpc>
            <a:spcAft>
              <a:spcPts val="0"/>
            </a:spcAft>
          </a:pPr>
          <a:r>
            <a:rPr lang="ru-RU" sz="155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>- граждане, заключившие гражданско-правовой договор на создание объектов интеллектуальной собственности;</a:t>
          </a:r>
        </a:p>
        <a:p>
          <a:pPr marL="144000" algn="l">
            <a:lnSpc>
              <a:spcPts val="100"/>
            </a:lnSpc>
            <a:spcAft>
              <a:spcPts val="0"/>
            </a:spcAft>
          </a:pPr>
          <a:endParaRPr lang="ru-RU" sz="1550" b="0" i="0" u="none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Cambria Math" panose="02040503050406030204" pitchFamily="18" charset="0"/>
            <a:ea typeface="+mn-ea"/>
            <a:cs typeface="+mn-cs"/>
          </a:endParaRPr>
        </a:p>
        <a:p>
          <a:pPr marL="144000" algn="l">
            <a:lnSpc>
              <a:spcPct val="100000"/>
            </a:lnSpc>
            <a:spcAft>
              <a:spcPts val="0"/>
            </a:spcAft>
          </a:pPr>
          <a:r>
            <a:rPr lang="ru-RU" sz="155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>- плательщики налога </a:t>
          </a:r>
          <a:r>
            <a:rPr lang="en-US" sz="155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/>
          </a:r>
          <a:br>
            <a:rPr lang="en-US" sz="155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</a:br>
          <a:r>
            <a:rPr lang="ru-RU" sz="155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>на</a:t>
          </a:r>
          <a:r>
            <a:rPr lang="en-US" sz="155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> </a:t>
          </a:r>
          <a:r>
            <a:rPr lang="ru-RU" sz="155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>профессиональный доход.</a:t>
          </a:r>
          <a:endParaRPr lang="ru-RU" sz="1550" b="0" i="0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Cambria Math" panose="02040503050406030204" pitchFamily="18" charset="0"/>
            <a:ea typeface="+mn-ea"/>
            <a:cs typeface="+mn-cs"/>
          </a:endParaRPr>
        </a:p>
      </dgm:t>
    </dgm:pt>
    <dgm:pt modelId="{E282BF3D-0C7E-47F0-872B-7A61BDB20323}" type="sibTrans" cxnId="{B9DAF5CE-16BB-4109-92BF-5054B5D7037B}">
      <dgm:prSet/>
      <dgm:spPr/>
      <dgm:t>
        <a:bodyPr/>
        <a:lstStyle/>
        <a:p>
          <a:endParaRPr lang="ru-RU"/>
        </a:p>
      </dgm:t>
    </dgm:pt>
    <dgm:pt modelId="{40C1D9B6-E509-4BD8-BFB6-5DF6CDBF4FE9}" type="parTrans" cxnId="{B9DAF5CE-16BB-4109-92BF-5054B5D7037B}">
      <dgm:prSet/>
      <dgm:spPr>
        <a:xfrm>
          <a:off x="4603356" y="2146081"/>
          <a:ext cx="231035" cy="3318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8898"/>
              </a:lnTo>
              <a:lnTo>
                <a:pt x="231035" y="3318898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47F2B38B-5B2A-4BB4-9481-34C606BE1206}" type="pres">
      <dgm:prSet presAssocID="{EB94491D-26D5-4006-91C3-C414E04236F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17EF8D-420F-446A-8B49-C9143D4272DE}" type="pres">
      <dgm:prSet presAssocID="{454220F4-0C97-4BBE-9A88-039B9295BFB0}" presName="root" presStyleCnt="0"/>
      <dgm:spPr/>
      <dgm:t>
        <a:bodyPr/>
        <a:lstStyle/>
        <a:p>
          <a:endParaRPr lang="ru-RU"/>
        </a:p>
      </dgm:t>
    </dgm:pt>
    <dgm:pt modelId="{5FAB84B0-85D4-4A27-AEF3-1258696EA144}" type="pres">
      <dgm:prSet presAssocID="{454220F4-0C97-4BBE-9A88-039B9295BFB0}" presName="rootComposite" presStyleCnt="0"/>
      <dgm:spPr/>
      <dgm:t>
        <a:bodyPr/>
        <a:lstStyle/>
        <a:p>
          <a:endParaRPr lang="ru-RU"/>
        </a:p>
      </dgm:t>
    </dgm:pt>
    <dgm:pt modelId="{3B7197DB-4CC7-469D-BB40-BDD9CC60293C}" type="pres">
      <dgm:prSet presAssocID="{454220F4-0C97-4BBE-9A88-039B9295BFB0}" presName="rootText" presStyleLbl="node1" presStyleIdx="0" presStyleCnt="2" custScaleX="179105" custScaleY="212283" custLinFactNeighborX="3853" custLinFactNeighborY="-5278"/>
      <dgm:spPr/>
      <dgm:t>
        <a:bodyPr/>
        <a:lstStyle/>
        <a:p>
          <a:endParaRPr lang="ru-RU"/>
        </a:p>
      </dgm:t>
    </dgm:pt>
    <dgm:pt modelId="{73FDF41C-252C-4813-8521-3007CB2F52A6}" type="pres">
      <dgm:prSet presAssocID="{454220F4-0C97-4BBE-9A88-039B9295BFB0}" presName="rootConnector" presStyleLbl="node1" presStyleIdx="0" presStyleCnt="2"/>
      <dgm:spPr/>
      <dgm:t>
        <a:bodyPr/>
        <a:lstStyle/>
        <a:p>
          <a:endParaRPr lang="ru-RU"/>
        </a:p>
      </dgm:t>
    </dgm:pt>
    <dgm:pt modelId="{D11DBBA9-94A1-4AC6-AC47-62BDC5DD0641}" type="pres">
      <dgm:prSet presAssocID="{454220F4-0C97-4BBE-9A88-039B9295BFB0}" presName="childShape" presStyleCnt="0"/>
      <dgm:spPr/>
      <dgm:t>
        <a:bodyPr/>
        <a:lstStyle/>
        <a:p>
          <a:endParaRPr lang="ru-RU"/>
        </a:p>
      </dgm:t>
    </dgm:pt>
    <dgm:pt modelId="{926681E4-C4ED-4BD0-B990-BDFCB28FEB5B}" type="pres">
      <dgm:prSet presAssocID="{C41E5A4D-CE9A-44E6-9134-DC90548AB850}" presName="Name13" presStyleLbl="parChTrans1D2" presStyleIdx="0" presStyleCnt="3"/>
      <dgm:spPr/>
      <dgm:t>
        <a:bodyPr/>
        <a:lstStyle/>
        <a:p>
          <a:endParaRPr lang="ru-RU"/>
        </a:p>
      </dgm:t>
    </dgm:pt>
    <dgm:pt modelId="{2C786365-DFC7-41E4-B661-C70402059DFE}" type="pres">
      <dgm:prSet presAssocID="{2C240EE5-35EB-4DAF-A268-67F6C8F448D7}" presName="childText" presStyleLbl="bgAcc1" presStyleIdx="0" presStyleCnt="3" custScaleX="195548" custScaleY="191571" custLinFactNeighborX="-9024" custLinFactNeighborY="50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2BB82-9470-4E0F-A263-0BAFEC6A3BAE}" type="pres">
      <dgm:prSet presAssocID="{28232D1B-42B9-4B6E-ADBB-565146AAE424}" presName="root" presStyleCnt="0"/>
      <dgm:spPr/>
      <dgm:t>
        <a:bodyPr/>
        <a:lstStyle/>
        <a:p>
          <a:endParaRPr lang="ru-RU"/>
        </a:p>
      </dgm:t>
    </dgm:pt>
    <dgm:pt modelId="{8A70EB3C-BD0B-41B3-9043-EA9725B8C589}" type="pres">
      <dgm:prSet presAssocID="{28232D1B-42B9-4B6E-ADBB-565146AAE424}" presName="rootComposite" presStyleCnt="0"/>
      <dgm:spPr/>
      <dgm:t>
        <a:bodyPr/>
        <a:lstStyle/>
        <a:p>
          <a:endParaRPr lang="ru-RU"/>
        </a:p>
      </dgm:t>
    </dgm:pt>
    <dgm:pt modelId="{596479FC-EEB1-4AEA-BE7A-32DF76351873}" type="pres">
      <dgm:prSet presAssocID="{28232D1B-42B9-4B6E-ADBB-565146AAE424}" presName="rootText" presStyleLbl="node1" presStyleIdx="1" presStyleCnt="2" custScaleX="240855" custScaleY="203735" custLinFactNeighborX="-10045" custLinFactNeighborY="-335"/>
      <dgm:spPr/>
      <dgm:t>
        <a:bodyPr/>
        <a:lstStyle/>
        <a:p>
          <a:endParaRPr lang="ru-RU"/>
        </a:p>
      </dgm:t>
    </dgm:pt>
    <dgm:pt modelId="{741F8C38-0E0D-465A-81A5-7385C3F7B1EA}" type="pres">
      <dgm:prSet presAssocID="{28232D1B-42B9-4B6E-ADBB-565146AAE424}" presName="rootConnector" presStyleLbl="node1" presStyleIdx="1" presStyleCnt="2"/>
      <dgm:spPr/>
      <dgm:t>
        <a:bodyPr/>
        <a:lstStyle/>
        <a:p>
          <a:endParaRPr lang="ru-RU"/>
        </a:p>
      </dgm:t>
    </dgm:pt>
    <dgm:pt modelId="{8F34E290-D410-4536-BF33-0F5F864E7C31}" type="pres">
      <dgm:prSet presAssocID="{28232D1B-42B9-4B6E-ADBB-565146AAE424}" presName="childShape" presStyleCnt="0"/>
      <dgm:spPr/>
      <dgm:t>
        <a:bodyPr/>
        <a:lstStyle/>
        <a:p>
          <a:endParaRPr lang="ru-RU"/>
        </a:p>
      </dgm:t>
    </dgm:pt>
    <dgm:pt modelId="{9DE967A0-B44E-46CA-9D54-6542F0F58D6A}" type="pres">
      <dgm:prSet presAssocID="{F4FE113B-9257-4A0F-97BA-59656D8ED9CA}" presName="Name13" presStyleLbl="parChTrans1D2" presStyleIdx="1" presStyleCnt="3"/>
      <dgm:spPr/>
      <dgm:t>
        <a:bodyPr/>
        <a:lstStyle/>
        <a:p>
          <a:endParaRPr lang="ru-RU"/>
        </a:p>
      </dgm:t>
    </dgm:pt>
    <dgm:pt modelId="{1FB9837B-C202-4159-8370-16EF35BA86DD}" type="pres">
      <dgm:prSet presAssocID="{FBE7B9E0-1888-4515-A55D-85EDB2061B87}" presName="childText" presStyleLbl="bgAcc1" presStyleIdx="1" presStyleCnt="3" custScaleX="271361" custScaleY="113146" custLinFactNeighborX="-14288" custLinFactNeighborY="-12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19040-0A3F-4F47-B92E-C9EA855FC0EA}" type="pres">
      <dgm:prSet presAssocID="{40C1D9B6-E509-4BD8-BFB6-5DF6CDBF4FE9}" presName="Name13" presStyleLbl="parChTrans1D2" presStyleIdx="2" presStyleCnt="3"/>
      <dgm:spPr/>
      <dgm:t>
        <a:bodyPr/>
        <a:lstStyle/>
        <a:p>
          <a:endParaRPr lang="ru-RU"/>
        </a:p>
      </dgm:t>
    </dgm:pt>
    <dgm:pt modelId="{310358E8-977E-41C8-A7B8-3B75C4CEFE40}" type="pres">
      <dgm:prSet presAssocID="{026ADF87-E0F5-4721-9D80-465860FE57F5}" presName="childText" presStyleLbl="bgAcc1" presStyleIdx="2" presStyleCnt="3" custScaleX="267870" custScaleY="194091" custLinFactNeighborX="-12342" custLinFactNeighborY="-5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2B5EC-C69F-4938-8292-369710971750}" srcId="{EB94491D-26D5-4006-91C3-C414E04236FE}" destId="{28232D1B-42B9-4B6E-ADBB-565146AAE424}" srcOrd="1" destOrd="0" parTransId="{600FA4DB-22CD-4E54-8477-B5D93686DD37}" sibTransId="{017DC64D-A403-4B22-B836-AB0375D26C86}"/>
    <dgm:cxn modelId="{4B82E0BB-3290-4D83-B61F-B594CD17CB20}" type="presOf" srcId="{EB94491D-26D5-4006-91C3-C414E04236FE}" destId="{47F2B38B-5B2A-4BB4-9481-34C606BE1206}" srcOrd="0" destOrd="0" presId="urn:microsoft.com/office/officeart/2005/8/layout/hierarchy3"/>
    <dgm:cxn modelId="{7777E523-A6EF-478C-8258-FB8F3B177EAC}" srcId="{454220F4-0C97-4BBE-9A88-039B9295BFB0}" destId="{2C240EE5-35EB-4DAF-A268-67F6C8F448D7}" srcOrd="0" destOrd="0" parTransId="{C41E5A4D-CE9A-44E6-9134-DC90548AB850}" sibTransId="{C8C1B778-9090-4D0C-943A-0563402B73C7}"/>
    <dgm:cxn modelId="{60F09A78-E682-491C-A217-68880730EC8D}" type="presOf" srcId="{28232D1B-42B9-4B6E-ADBB-565146AAE424}" destId="{741F8C38-0E0D-465A-81A5-7385C3F7B1EA}" srcOrd="1" destOrd="0" presId="urn:microsoft.com/office/officeart/2005/8/layout/hierarchy3"/>
    <dgm:cxn modelId="{E4649BC3-0A65-468C-86A7-6F5CC9CD1207}" type="presOf" srcId="{F4FE113B-9257-4A0F-97BA-59656D8ED9CA}" destId="{9DE967A0-B44E-46CA-9D54-6542F0F58D6A}" srcOrd="0" destOrd="0" presId="urn:microsoft.com/office/officeart/2005/8/layout/hierarchy3"/>
    <dgm:cxn modelId="{9B4FECCA-3727-43D5-A8F8-6854572B3E0C}" type="presOf" srcId="{026ADF87-E0F5-4721-9D80-465860FE57F5}" destId="{310358E8-977E-41C8-A7B8-3B75C4CEFE40}" srcOrd="0" destOrd="0" presId="urn:microsoft.com/office/officeart/2005/8/layout/hierarchy3"/>
    <dgm:cxn modelId="{99B25F43-CF8F-4C75-9466-43BE56443676}" type="presOf" srcId="{454220F4-0C97-4BBE-9A88-039B9295BFB0}" destId="{3B7197DB-4CC7-469D-BB40-BDD9CC60293C}" srcOrd="0" destOrd="0" presId="urn:microsoft.com/office/officeart/2005/8/layout/hierarchy3"/>
    <dgm:cxn modelId="{B9DAF5CE-16BB-4109-92BF-5054B5D7037B}" srcId="{28232D1B-42B9-4B6E-ADBB-565146AAE424}" destId="{026ADF87-E0F5-4721-9D80-465860FE57F5}" srcOrd="1" destOrd="0" parTransId="{40C1D9B6-E509-4BD8-BFB6-5DF6CDBF4FE9}" sibTransId="{E282BF3D-0C7E-47F0-872B-7A61BDB20323}"/>
    <dgm:cxn modelId="{6D535A03-699F-45B4-B47D-B247FF4C5115}" type="presOf" srcId="{28232D1B-42B9-4B6E-ADBB-565146AAE424}" destId="{596479FC-EEB1-4AEA-BE7A-32DF76351873}" srcOrd="0" destOrd="0" presId="urn:microsoft.com/office/officeart/2005/8/layout/hierarchy3"/>
    <dgm:cxn modelId="{1EDA8B5A-5C63-4014-A24F-E82BD01396B5}" srcId="{28232D1B-42B9-4B6E-ADBB-565146AAE424}" destId="{FBE7B9E0-1888-4515-A55D-85EDB2061B87}" srcOrd="0" destOrd="0" parTransId="{F4FE113B-9257-4A0F-97BA-59656D8ED9CA}" sibTransId="{DCBDE3C1-0CFB-4F4C-BF70-A698B8994F9D}"/>
    <dgm:cxn modelId="{AC74EAC2-0CAD-443D-834D-DD72E13BE9C3}" type="presOf" srcId="{2C240EE5-35EB-4DAF-A268-67F6C8F448D7}" destId="{2C786365-DFC7-41E4-B661-C70402059DFE}" srcOrd="0" destOrd="0" presId="urn:microsoft.com/office/officeart/2005/8/layout/hierarchy3"/>
    <dgm:cxn modelId="{D870A932-8780-4D4D-ACFF-4CD00CF9D57A}" type="presOf" srcId="{FBE7B9E0-1888-4515-A55D-85EDB2061B87}" destId="{1FB9837B-C202-4159-8370-16EF35BA86DD}" srcOrd="0" destOrd="0" presId="urn:microsoft.com/office/officeart/2005/8/layout/hierarchy3"/>
    <dgm:cxn modelId="{8713EBFC-E06D-47AC-BF11-FCD5F06F61F2}" type="presOf" srcId="{C41E5A4D-CE9A-44E6-9134-DC90548AB850}" destId="{926681E4-C4ED-4BD0-B990-BDFCB28FEB5B}" srcOrd="0" destOrd="0" presId="urn:microsoft.com/office/officeart/2005/8/layout/hierarchy3"/>
    <dgm:cxn modelId="{22344EA1-01A1-4B9E-9E72-205ECDDD383B}" srcId="{EB94491D-26D5-4006-91C3-C414E04236FE}" destId="{454220F4-0C97-4BBE-9A88-039B9295BFB0}" srcOrd="0" destOrd="0" parTransId="{77D4A748-5B97-4503-A91F-C73A4C199B8C}" sibTransId="{78AA948C-6729-44F4-B840-C70E8ADC7AB4}"/>
    <dgm:cxn modelId="{B8A9BE89-DD15-4282-B3BD-13C437739141}" type="presOf" srcId="{40C1D9B6-E509-4BD8-BFB6-5DF6CDBF4FE9}" destId="{43019040-0A3F-4F47-B92E-C9EA855FC0EA}" srcOrd="0" destOrd="0" presId="urn:microsoft.com/office/officeart/2005/8/layout/hierarchy3"/>
    <dgm:cxn modelId="{EDDFBD2E-F8F1-4040-A2DD-9A4AF08ED85D}" type="presOf" srcId="{454220F4-0C97-4BBE-9A88-039B9295BFB0}" destId="{73FDF41C-252C-4813-8521-3007CB2F52A6}" srcOrd="1" destOrd="0" presId="urn:microsoft.com/office/officeart/2005/8/layout/hierarchy3"/>
    <dgm:cxn modelId="{F7749508-DAF0-4510-B622-E3B38C003EC6}" type="presParOf" srcId="{47F2B38B-5B2A-4BB4-9481-34C606BE1206}" destId="{A217EF8D-420F-446A-8B49-C9143D4272DE}" srcOrd="0" destOrd="0" presId="urn:microsoft.com/office/officeart/2005/8/layout/hierarchy3"/>
    <dgm:cxn modelId="{79FF8B20-5124-4C2D-A4A2-2FDC0B3304B4}" type="presParOf" srcId="{A217EF8D-420F-446A-8B49-C9143D4272DE}" destId="{5FAB84B0-85D4-4A27-AEF3-1258696EA144}" srcOrd="0" destOrd="0" presId="urn:microsoft.com/office/officeart/2005/8/layout/hierarchy3"/>
    <dgm:cxn modelId="{284D7790-05FE-4B8A-A1E4-08463D7D04A8}" type="presParOf" srcId="{5FAB84B0-85D4-4A27-AEF3-1258696EA144}" destId="{3B7197DB-4CC7-469D-BB40-BDD9CC60293C}" srcOrd="0" destOrd="0" presId="urn:microsoft.com/office/officeart/2005/8/layout/hierarchy3"/>
    <dgm:cxn modelId="{1E96A96B-A433-4EF0-82C8-3330739937E8}" type="presParOf" srcId="{5FAB84B0-85D4-4A27-AEF3-1258696EA144}" destId="{73FDF41C-252C-4813-8521-3007CB2F52A6}" srcOrd="1" destOrd="0" presId="urn:microsoft.com/office/officeart/2005/8/layout/hierarchy3"/>
    <dgm:cxn modelId="{E49D9422-95A4-49E1-AD86-71FD5CBBCA92}" type="presParOf" srcId="{A217EF8D-420F-446A-8B49-C9143D4272DE}" destId="{D11DBBA9-94A1-4AC6-AC47-62BDC5DD0641}" srcOrd="1" destOrd="0" presId="urn:microsoft.com/office/officeart/2005/8/layout/hierarchy3"/>
    <dgm:cxn modelId="{7CEEBAEF-6C1E-4B6D-9FED-65FD5B8F614B}" type="presParOf" srcId="{D11DBBA9-94A1-4AC6-AC47-62BDC5DD0641}" destId="{926681E4-C4ED-4BD0-B990-BDFCB28FEB5B}" srcOrd="0" destOrd="0" presId="urn:microsoft.com/office/officeart/2005/8/layout/hierarchy3"/>
    <dgm:cxn modelId="{83B33EF7-0AD4-4832-861F-AACE59741F90}" type="presParOf" srcId="{D11DBBA9-94A1-4AC6-AC47-62BDC5DD0641}" destId="{2C786365-DFC7-41E4-B661-C70402059DFE}" srcOrd="1" destOrd="0" presId="urn:microsoft.com/office/officeart/2005/8/layout/hierarchy3"/>
    <dgm:cxn modelId="{826A7961-EB32-4A5C-9A4B-F39E321747CB}" type="presParOf" srcId="{47F2B38B-5B2A-4BB4-9481-34C606BE1206}" destId="{C7E2BB82-9470-4E0F-A263-0BAFEC6A3BAE}" srcOrd="1" destOrd="0" presId="urn:microsoft.com/office/officeart/2005/8/layout/hierarchy3"/>
    <dgm:cxn modelId="{8B74A67D-7848-4EF5-A539-F8668B264828}" type="presParOf" srcId="{C7E2BB82-9470-4E0F-A263-0BAFEC6A3BAE}" destId="{8A70EB3C-BD0B-41B3-9043-EA9725B8C589}" srcOrd="0" destOrd="0" presId="urn:microsoft.com/office/officeart/2005/8/layout/hierarchy3"/>
    <dgm:cxn modelId="{9C1839F8-9F13-440C-81CB-A7610BB45E30}" type="presParOf" srcId="{8A70EB3C-BD0B-41B3-9043-EA9725B8C589}" destId="{596479FC-EEB1-4AEA-BE7A-32DF76351873}" srcOrd="0" destOrd="0" presId="urn:microsoft.com/office/officeart/2005/8/layout/hierarchy3"/>
    <dgm:cxn modelId="{2B276F69-C926-4F48-A472-6F51F273D2D5}" type="presParOf" srcId="{8A70EB3C-BD0B-41B3-9043-EA9725B8C589}" destId="{741F8C38-0E0D-465A-81A5-7385C3F7B1EA}" srcOrd="1" destOrd="0" presId="urn:microsoft.com/office/officeart/2005/8/layout/hierarchy3"/>
    <dgm:cxn modelId="{6E7FA4DD-AA03-4BA6-AD0D-3C5A9A0D1A90}" type="presParOf" srcId="{C7E2BB82-9470-4E0F-A263-0BAFEC6A3BAE}" destId="{8F34E290-D410-4536-BF33-0F5F864E7C31}" srcOrd="1" destOrd="0" presId="urn:microsoft.com/office/officeart/2005/8/layout/hierarchy3"/>
    <dgm:cxn modelId="{456AD958-0A1B-4893-A0AD-D8419E05AA4C}" type="presParOf" srcId="{8F34E290-D410-4536-BF33-0F5F864E7C31}" destId="{9DE967A0-B44E-46CA-9D54-6542F0F58D6A}" srcOrd="0" destOrd="0" presId="urn:microsoft.com/office/officeart/2005/8/layout/hierarchy3"/>
    <dgm:cxn modelId="{8792459D-0415-44EF-8484-1F1FC332D396}" type="presParOf" srcId="{8F34E290-D410-4536-BF33-0F5F864E7C31}" destId="{1FB9837B-C202-4159-8370-16EF35BA86DD}" srcOrd="1" destOrd="0" presId="urn:microsoft.com/office/officeart/2005/8/layout/hierarchy3"/>
    <dgm:cxn modelId="{769D4B83-76E8-49E2-AEE1-4C0B06A67E69}" type="presParOf" srcId="{8F34E290-D410-4536-BF33-0F5F864E7C31}" destId="{43019040-0A3F-4F47-B92E-C9EA855FC0EA}" srcOrd="2" destOrd="0" presId="urn:microsoft.com/office/officeart/2005/8/layout/hierarchy3"/>
    <dgm:cxn modelId="{CD69599C-B23F-4C02-A586-BE773C9AEC60}" type="presParOf" srcId="{8F34E290-D410-4536-BF33-0F5F864E7C31}" destId="{310358E8-977E-41C8-A7B8-3B75C4CEFE4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197DB-4CC7-469D-BB40-BDD9CC60293C}">
      <dsp:nvSpPr>
        <dsp:cNvPr id="0" name=""/>
        <dsp:cNvSpPr/>
      </dsp:nvSpPr>
      <dsp:spPr>
        <a:xfrm>
          <a:off x="81290" y="1"/>
          <a:ext cx="3610127" cy="2139439"/>
        </a:xfrm>
        <a:prstGeom prst="roundRect">
          <a:avLst>
            <a:gd name="adj" fmla="val 10000"/>
          </a:avLst>
        </a:prstGeom>
        <a:solidFill>
          <a:srgbClr val="648E85">
            <a:alpha val="9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Средняя численность внешних совместителей </a:t>
          </a:r>
          <a:br>
            <a:rPr lang="ru-RU" sz="2000" b="1" kern="12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</a:br>
          <a:r>
            <a:rPr lang="ru-RU" sz="2000" b="1" i="1" kern="12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(строка 3)</a:t>
          </a:r>
          <a:endParaRPr lang="ru-RU" sz="2000" b="1" i="1" kern="1200" dirty="0">
            <a:solidFill>
              <a:schemeClr val="bg1"/>
            </a:solidFill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sp:txBody>
      <dsp:txXfrm>
        <a:off x="143952" y="62663"/>
        <a:ext cx="3484803" cy="2014115"/>
      </dsp:txXfrm>
    </dsp:sp>
    <dsp:sp modelId="{926681E4-C4ED-4BD0-B990-BDFCB28FEB5B}">
      <dsp:nvSpPr>
        <dsp:cNvPr id="0" name=""/>
        <dsp:cNvSpPr/>
      </dsp:nvSpPr>
      <dsp:spPr>
        <a:xfrm>
          <a:off x="442303" y="2139440"/>
          <a:ext cx="137836" cy="177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675"/>
              </a:lnTo>
              <a:lnTo>
                <a:pt x="159992" y="165567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86365-DFC7-41E4-B661-C70402059DFE}">
      <dsp:nvSpPr>
        <dsp:cNvPr id="0" name=""/>
        <dsp:cNvSpPr/>
      </dsp:nvSpPr>
      <dsp:spPr>
        <a:xfrm>
          <a:off x="580139" y="2951323"/>
          <a:ext cx="3153248" cy="193069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688975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5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>Пропорционально фактически отработанному времени</a:t>
          </a:r>
          <a:br>
            <a:rPr lang="ru-RU" sz="155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</a:br>
          <a:r>
            <a:rPr lang="ru-RU" sz="155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55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(аналогично строке 1)</a:t>
          </a:r>
          <a:endParaRPr lang="ru-RU" sz="1550" kern="1200" dirty="0">
            <a:solidFill>
              <a:srgbClr val="C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36687" y="3007871"/>
        <a:ext cx="3040152" cy="1817602"/>
      </dsp:txXfrm>
    </dsp:sp>
    <dsp:sp modelId="{596479FC-EEB1-4AEA-BE7A-32DF76351873}">
      <dsp:nvSpPr>
        <dsp:cNvPr id="0" name=""/>
        <dsp:cNvSpPr/>
      </dsp:nvSpPr>
      <dsp:spPr>
        <a:xfrm>
          <a:off x="3915195" y="49817"/>
          <a:ext cx="4854790" cy="2053290"/>
        </a:xfrm>
        <a:prstGeom prst="roundRect">
          <a:avLst>
            <a:gd name="adj" fmla="val 10000"/>
          </a:avLst>
        </a:prstGeom>
        <a:solidFill>
          <a:srgbClr val="648E85">
            <a:alpha val="9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 </a:t>
          </a:r>
          <a:r>
            <a:rPr lang="ru-RU" sz="2000" b="1" kern="1200" dirty="0" smtClean="0">
              <a:solidFill>
                <a:sysClr val="window" lastClr="FFFFFF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Средняя численность граждан, выполнявших работу по гражданско-правовым договорам</a:t>
          </a:r>
          <a:br>
            <a:rPr lang="ru-RU" sz="2000" b="1" kern="1200" dirty="0" smtClean="0">
              <a:solidFill>
                <a:sysClr val="window" lastClr="FFFFFF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</a:br>
          <a:r>
            <a:rPr lang="ru-RU" sz="2000" b="1" i="1" kern="1200" dirty="0" smtClean="0">
              <a:solidFill>
                <a:sysClr val="window" lastClr="FFFFFF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rPr>
            <a:t>(строка 4)</a:t>
          </a:r>
          <a:endParaRPr lang="ru-RU" sz="2000" b="1" i="1" kern="1200" dirty="0">
            <a:solidFill>
              <a:sysClr val="window" lastClr="FFFFFF"/>
            </a:solidFill>
            <a:latin typeface="Cambria Math" panose="02040503050406030204" pitchFamily="18" charset="0"/>
            <a:ea typeface="Cambria Math" panose="02040503050406030204" pitchFamily="18" charset="0"/>
            <a:cs typeface="Arial" panose="020B0604020202020204" pitchFamily="34" charset="0"/>
          </a:endParaRPr>
        </a:p>
      </dsp:txBody>
      <dsp:txXfrm>
        <a:off x="3975334" y="109956"/>
        <a:ext cx="4734512" cy="1933012"/>
      </dsp:txXfrm>
    </dsp:sp>
    <dsp:sp modelId="{9DE967A0-B44E-46CA-9D54-6542F0F58D6A}">
      <dsp:nvSpPr>
        <dsp:cNvPr id="0" name=""/>
        <dsp:cNvSpPr/>
      </dsp:nvSpPr>
      <dsp:spPr>
        <a:xfrm>
          <a:off x="4400674" y="2103108"/>
          <a:ext cx="457554" cy="697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650"/>
              </a:lnTo>
              <a:lnTo>
                <a:pt x="164544" y="115165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9837B-C202-4159-8370-16EF35BA86DD}">
      <dsp:nvSpPr>
        <dsp:cNvPr id="0" name=""/>
        <dsp:cNvSpPr/>
      </dsp:nvSpPr>
      <dsp:spPr>
        <a:xfrm>
          <a:off x="4858228" y="2230900"/>
          <a:ext cx="4375747" cy="114031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ru-RU" sz="1550" b="1" i="1" kern="1200" smtClean="0">
                        <a:solidFill>
                          <a:sysClr val="windowText" lastClr="000000">
                            <a:hueOff val="0"/>
                            <a:satOff val="0"/>
                            <a:lumOff val="0"/>
                            <a:alphaOff val="0"/>
                          </a:sysClr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</m:ctrlPr>
                  </m:fPr>
                  <m:num>
                    <m:r>
                      <a:rPr lang="ru-RU" sz="1550" b="1" i="1" kern="1200" smtClean="0">
                        <a:solidFill>
                          <a:sysClr val="windowText" lastClr="000000">
                            <a:hueOff val="0"/>
                            <a:satOff val="0"/>
                            <a:lumOff val="0"/>
                            <a:alphaOff val="0"/>
                          </a:sysClr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Количество дней действия договоров</m:t>
                    </m:r>
                  </m:num>
                  <m:den>
                    <m:r>
                      <a:rPr lang="ru-RU" sz="1550" b="1" i="1" kern="1200" smtClean="0">
                        <a:solidFill>
                          <a:sysClr val="windowText" lastClr="000000">
                            <a:hueOff val="0"/>
                            <a:satOff val="0"/>
                            <a:lumOff val="0"/>
                            <a:alphaOff val="0"/>
                          </a:sysClr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число календарных дней в году ( </m:t>
                    </m:r>
                    <m:r>
                      <a:rPr lang="ru-RU" sz="1550" b="1" i="1" kern="12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𝟑𝟔</m:t>
                    </m:r>
                    <m:r>
                      <a:rPr lang="en-US" sz="1550" b="1" i="1" kern="12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r>
                      <a:rPr lang="ru-RU" sz="1550" b="1" i="1" kern="1200" smtClean="0">
                        <a:solidFill>
                          <a:sysClr val="windowText" lastClr="000000">
                            <a:hueOff val="0"/>
                            <a:satOff val="0"/>
                            <a:lumOff val="0"/>
                            <a:alphaOff val="0"/>
                          </a:sysClr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den>
                </m:f>
              </m:oMath>
            </m:oMathPara>
          </a14:m>
          <a:endParaRPr lang="ru-RU" sz="155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891627" y="2264299"/>
        <a:ext cx="4308949" cy="1073514"/>
      </dsp:txXfrm>
    </dsp:sp>
    <dsp:sp modelId="{43019040-0A3F-4F47-B92E-C9EA855FC0EA}">
      <dsp:nvSpPr>
        <dsp:cNvPr id="0" name=""/>
        <dsp:cNvSpPr/>
      </dsp:nvSpPr>
      <dsp:spPr>
        <a:xfrm>
          <a:off x="4400674" y="2103108"/>
          <a:ext cx="488933" cy="256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8898"/>
              </a:lnTo>
              <a:lnTo>
                <a:pt x="231035" y="3318898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358E8-977E-41C8-A7B8-3B75C4CEFE40}">
      <dsp:nvSpPr>
        <dsp:cNvPr id="0" name=""/>
        <dsp:cNvSpPr/>
      </dsp:nvSpPr>
      <dsp:spPr>
        <a:xfrm>
          <a:off x="4889608" y="3693465"/>
          <a:ext cx="4319453" cy="195609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Не включаются:</a:t>
          </a:r>
        </a:p>
        <a:p>
          <a:pPr marL="144000"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</a:t>
          </a:r>
          <a:r>
            <a:rPr lang="ru-RU" sz="155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>индивидуальные предприниматели;</a:t>
          </a:r>
        </a:p>
        <a:p>
          <a:pPr marL="144000" lvl="0" algn="l" defTabSz="800100">
            <a:lnSpc>
              <a:spcPts val="100"/>
            </a:lnSpc>
            <a:spcBef>
              <a:spcPct val="0"/>
            </a:spcBef>
            <a:spcAft>
              <a:spcPts val="0"/>
            </a:spcAft>
          </a:pPr>
          <a:endParaRPr lang="ru-RU" sz="1550" b="0" i="0" u="none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Cambria Math" panose="02040503050406030204" pitchFamily="18" charset="0"/>
            <a:ea typeface="+mn-ea"/>
            <a:cs typeface="+mn-cs"/>
          </a:endParaRPr>
        </a:p>
        <a:p>
          <a:pPr marL="144000"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5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>- граждане, заключившие гражданско-правовой договор на создание объектов интеллектуальной собственности;</a:t>
          </a:r>
        </a:p>
        <a:p>
          <a:pPr marL="144000" lvl="0" algn="l" defTabSz="800100">
            <a:lnSpc>
              <a:spcPts val="100"/>
            </a:lnSpc>
            <a:spcBef>
              <a:spcPct val="0"/>
            </a:spcBef>
            <a:spcAft>
              <a:spcPts val="0"/>
            </a:spcAft>
          </a:pPr>
          <a:endParaRPr lang="ru-RU" sz="1550" b="0" i="0" u="none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Cambria Math" panose="02040503050406030204" pitchFamily="18" charset="0"/>
            <a:ea typeface="+mn-ea"/>
            <a:cs typeface="+mn-cs"/>
          </a:endParaRPr>
        </a:p>
        <a:p>
          <a:pPr marL="144000"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5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>- плательщики налога </a:t>
          </a:r>
          <a:r>
            <a:rPr lang="en-US" sz="155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/>
          </a:r>
          <a:br>
            <a:rPr lang="en-US" sz="155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</a:br>
          <a:r>
            <a:rPr lang="ru-RU" sz="155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>на</a:t>
          </a:r>
          <a:r>
            <a:rPr lang="en-US" sz="155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> </a:t>
          </a:r>
          <a:r>
            <a:rPr lang="ru-RU" sz="155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mbria Math" panose="02040503050406030204" pitchFamily="18" charset="0"/>
              <a:ea typeface="+mn-ea"/>
              <a:cs typeface="+mn-cs"/>
            </a:rPr>
            <a:t>профессиональный доход.</a:t>
          </a:r>
          <a:endParaRPr lang="ru-RU" sz="1550" b="0" i="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Cambria Math" panose="02040503050406030204" pitchFamily="18" charset="0"/>
            <a:ea typeface="+mn-ea"/>
            <a:cs typeface="+mn-cs"/>
          </a:endParaRPr>
        </a:p>
      </dsp:txBody>
      <dsp:txXfrm>
        <a:off x="4946900" y="3750757"/>
        <a:ext cx="4204869" cy="1841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22.01.2026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belstat.gov.by/" TargetMode="Externa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785992" y="767943"/>
            <a:ext cx="60593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864033" y="3234687"/>
            <a:ext cx="33161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spc="3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40" y="3325092"/>
            <a:ext cx="1417673" cy="14630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60" y="2847704"/>
            <a:ext cx="1624089" cy="17242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84000" y="1296000"/>
            <a:ext cx="871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Порядок составления государственной статистической отчетности по форме 1-мп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«Отчет о финансово-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хозяйственной деятельности малой организации за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202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5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год»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8640" y="766800"/>
            <a:ext cx="66315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09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371600" y="831220"/>
            <a:ext cx="9682480" cy="611500"/>
          </a:xfrm>
          <a:prstGeom prst="rect">
            <a:avLst/>
          </a:prstGeom>
        </p:spPr>
        <p:txBody>
          <a:bodyPr vert="horz" lIns="792000" tIns="45720" rIns="91440" bIns="45720" rtlCol="0" anchor="t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9600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Среднесписочная численность </a:t>
            </a:r>
            <a:r>
              <a:rPr lang="ru-RU" sz="9600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работников за месяц равна</a:t>
            </a:r>
            <a:r>
              <a:rPr lang="ru-RU" sz="9600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:</a:t>
            </a:r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9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endParaRPr lang="ru-RU" sz="96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16480" y="1743389"/>
            <a:ext cx="8331200" cy="1856264"/>
          </a:xfrm>
          <a:prstGeom prst="rect">
            <a:avLst/>
          </a:prstGeom>
          <a:solidFill>
            <a:srgbClr val="BED1CD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Сумма численности работников </a:t>
            </a:r>
            <a:b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 каждый календарный день месяца (включая государственные праздники и праздничные</a:t>
            </a:r>
            <a:r>
              <a:rPr kumimoji="0" lang="ru-RU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дни, установленные и объявленные нерабочими и выходные дни)</a:t>
            </a: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u="sng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ставкам</a:t>
            </a:r>
            <a:r>
              <a:rPr lang="ru-RU" sz="2000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ru-RU" sz="2000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еление 13"/>
          <p:cNvSpPr/>
          <p:nvPr/>
        </p:nvSpPr>
        <p:spPr>
          <a:xfrm>
            <a:off x="4333509" y="3891260"/>
            <a:ext cx="4297142" cy="468000"/>
          </a:xfrm>
          <a:prstGeom prst="mathDivide">
            <a:avLst/>
          </a:prstGeom>
          <a:solidFill>
            <a:srgbClr val="648E85">
              <a:alpha val="43000"/>
            </a:srgbClr>
          </a:solidFill>
          <a:ln>
            <a:solidFill>
              <a:srgbClr val="648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62960" y="4624309"/>
            <a:ext cx="5923280" cy="931537"/>
          </a:xfrm>
          <a:prstGeom prst="rect">
            <a:avLst/>
          </a:prstGeom>
          <a:solidFill>
            <a:srgbClr val="BED1CD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Число календарных дней в месяце</a:t>
            </a:r>
            <a:b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(30, 31 или 28)</a:t>
            </a:r>
          </a:p>
        </p:txBody>
      </p:sp>
    </p:spTree>
    <p:extLst>
      <p:ext uri="{BB962C8B-B14F-4D97-AF65-F5344CB8AC3E}">
        <p14:creationId xmlns:p14="http://schemas.microsoft.com/office/powerpoint/2010/main" val="9268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9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374711" y="793101"/>
            <a:ext cx="9144000" cy="574145"/>
          </a:xfrm>
        </p:spPr>
        <p:txBody>
          <a:bodyPr anchor="ctr">
            <a:normAutofit fontScale="90000"/>
          </a:bodyPr>
          <a:lstStyle/>
          <a:p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Если организация работала неполный месяц, то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среднесписочная численность работников за месяц равна: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11311" y="1484260"/>
            <a:ext cx="7670800" cy="830546"/>
          </a:xfrm>
          <a:prstGeom prst="rect">
            <a:avLst/>
          </a:prstGeom>
          <a:solidFill>
            <a:srgbClr val="D8E4E1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Сумма численности работников 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 дни работы 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организации в месяце</a:t>
            </a:r>
            <a:b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600" b="1" i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ru-RU" sz="16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ставкам</a:t>
            </a:r>
            <a:r>
              <a:rPr kumimoji="0" lang="ru-RU" sz="1600" b="1" i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ru-RU" sz="1600" b="1" i="1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1600" b="1" i="1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sz="1600" b="1" i="1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50671" y="2786133"/>
            <a:ext cx="3792080" cy="846866"/>
          </a:xfrm>
          <a:prstGeom prst="rect">
            <a:avLst/>
          </a:prstGeom>
          <a:solidFill>
            <a:srgbClr val="D8E4E1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Ч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исло календарных дней в месяце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(30, 31 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или 28)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582" y="4064448"/>
            <a:ext cx="9913049" cy="2199896"/>
          </a:xfrm>
          <a:prstGeom prst="rect">
            <a:avLst/>
          </a:prstGeom>
        </p:spPr>
      </p:pic>
      <p:sp>
        <p:nvSpPr>
          <p:cNvPr id="18" name="Деление 17"/>
          <p:cNvSpPr/>
          <p:nvPr/>
        </p:nvSpPr>
        <p:spPr>
          <a:xfrm>
            <a:off x="4500880" y="2400779"/>
            <a:ext cx="2878391" cy="304924"/>
          </a:xfrm>
          <a:prstGeom prst="mathDivide">
            <a:avLst/>
          </a:prstGeom>
          <a:solidFill>
            <a:srgbClr val="648E85">
              <a:alpha val="43000"/>
            </a:srgbClr>
          </a:solidFill>
          <a:ln w="6350">
            <a:solidFill>
              <a:srgbClr val="648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3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402079" y="831219"/>
            <a:ext cx="9116631" cy="6562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Среднесписочная численность работников организации за отчетный год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рассчитывается</a:t>
            </a:r>
            <a:endParaRPr lang="ru-RU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295630" y="3474235"/>
            <a:ext cx="2534705" cy="2133600"/>
          </a:xfrm>
          <a:prstGeom prst="hexagon">
            <a:avLst/>
          </a:prstGeom>
          <a:solidFill>
            <a:srgbClr val="648E85">
              <a:alpha val="23000"/>
            </a:srgbClr>
          </a:solidFill>
          <a:ln>
            <a:solidFill>
              <a:srgbClr val="648E8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Среднесписочная численность работников </a:t>
            </a:r>
            <a:br>
              <a:rPr lang="ru-RU" sz="1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отчетный год</a:t>
            </a:r>
          </a:p>
        </p:txBody>
      </p:sp>
      <p:sp>
        <p:nvSpPr>
          <p:cNvPr id="4" name="Равно 3"/>
          <p:cNvSpPr/>
          <p:nvPr/>
        </p:nvSpPr>
        <p:spPr>
          <a:xfrm>
            <a:off x="3046098" y="4494354"/>
            <a:ext cx="367089" cy="186072"/>
          </a:xfrm>
          <a:prstGeom prst="mathEqual">
            <a:avLst>
              <a:gd name="adj1" fmla="val 23520"/>
              <a:gd name="adj2" fmla="val 16205"/>
            </a:avLst>
          </a:prstGeom>
          <a:solidFill>
            <a:schemeClr val="tx1">
              <a:alpha val="98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8680169" y="1537172"/>
            <a:ext cx="2489200" cy="1937063"/>
          </a:xfrm>
          <a:prstGeom prst="hexagon">
            <a:avLst/>
          </a:prstGeom>
          <a:solidFill>
            <a:srgbClr val="648E85">
              <a:alpha val="23000"/>
            </a:srgbClr>
          </a:solidFill>
          <a:ln>
            <a:solidFill>
              <a:srgbClr val="648E8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Среднесписочная численность работников </a:t>
            </a:r>
            <a:br>
              <a:rPr lang="ru-RU" sz="1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последний </a:t>
            </a:r>
            <a:r>
              <a:rPr lang="ru-RU" sz="14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 </a:t>
            </a:r>
            <a:r>
              <a:rPr lang="ru-RU" sz="1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отчетном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25952" y="2507312"/>
            <a:ext cx="334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+</a:t>
            </a:r>
          </a:p>
        </p:txBody>
      </p:sp>
      <p:sp>
        <p:nvSpPr>
          <p:cNvPr id="18" name="Шестиугольник 17"/>
          <p:cNvSpPr/>
          <p:nvPr/>
        </p:nvSpPr>
        <p:spPr>
          <a:xfrm>
            <a:off x="3242343" y="1524764"/>
            <a:ext cx="2464790" cy="1937062"/>
          </a:xfrm>
          <a:prstGeom prst="hexagon">
            <a:avLst/>
          </a:prstGeom>
          <a:solidFill>
            <a:srgbClr val="648E85">
              <a:alpha val="23000"/>
            </a:srgbClr>
          </a:solidFill>
          <a:ln>
            <a:solidFill>
              <a:srgbClr val="648E8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Среднесписочная численность работников </a:t>
            </a:r>
            <a:br>
              <a:rPr lang="ru-RU" sz="14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месяц </a:t>
            </a:r>
            <a:r>
              <a:rPr lang="ru-RU" sz="14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отчетном году</a:t>
            </a:r>
            <a:endParaRPr lang="ru-RU" sz="14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8090742" y="2531429"/>
            <a:ext cx="785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+…+</a:t>
            </a:r>
            <a:endParaRPr lang="ru-RU" sz="2800" dirty="0"/>
          </a:p>
        </p:txBody>
      </p:sp>
      <p:sp>
        <p:nvSpPr>
          <p:cNvPr id="21" name="Шестиугольник 20"/>
          <p:cNvSpPr/>
          <p:nvPr/>
        </p:nvSpPr>
        <p:spPr>
          <a:xfrm>
            <a:off x="5842000" y="2409597"/>
            <a:ext cx="2493925" cy="1937063"/>
          </a:xfrm>
          <a:prstGeom prst="hexagon">
            <a:avLst/>
          </a:prstGeom>
          <a:solidFill>
            <a:srgbClr val="648E85">
              <a:alpha val="23000"/>
            </a:srgbClr>
          </a:solidFill>
          <a:ln>
            <a:solidFill>
              <a:srgbClr val="648E8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Среднесписочная численность работников </a:t>
            </a:r>
            <a:br>
              <a:rPr lang="ru-RU" sz="1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</a:t>
            </a:r>
            <a:r>
              <a:rPr lang="ru-RU" sz="14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 </a:t>
            </a:r>
            <a:r>
              <a:rPr lang="ru-RU" sz="1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отчетном году</a:t>
            </a:r>
          </a:p>
        </p:txBody>
      </p:sp>
      <p:sp>
        <p:nvSpPr>
          <p:cNvPr id="23" name="Деление 22"/>
          <p:cNvSpPr/>
          <p:nvPr/>
        </p:nvSpPr>
        <p:spPr>
          <a:xfrm>
            <a:off x="2554778" y="4388856"/>
            <a:ext cx="9286239" cy="360000"/>
          </a:xfrm>
          <a:prstGeom prst="mathDivide">
            <a:avLst/>
          </a:prstGeom>
          <a:solidFill>
            <a:srgbClr val="648E85">
              <a:alpha val="43000"/>
            </a:srgbClr>
          </a:solidFill>
          <a:ln>
            <a:solidFill>
              <a:srgbClr val="648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Шестиугольник 23"/>
          <p:cNvSpPr/>
          <p:nvPr/>
        </p:nvSpPr>
        <p:spPr>
          <a:xfrm>
            <a:off x="6775611" y="4889028"/>
            <a:ext cx="1060704" cy="914400"/>
          </a:xfrm>
          <a:prstGeom prst="hexagon">
            <a:avLst/>
          </a:prstGeom>
          <a:solidFill>
            <a:srgbClr val="648E85">
              <a:alpha val="41000"/>
            </a:srgbClr>
          </a:solidFill>
          <a:ln>
            <a:solidFill>
              <a:srgbClr val="648E8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12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1" name="Правая фигурная скобка 10"/>
          <p:cNvSpPr/>
          <p:nvPr/>
        </p:nvSpPr>
        <p:spPr>
          <a:xfrm rot="16200000">
            <a:off x="8653872" y="874622"/>
            <a:ext cx="714160" cy="3110902"/>
          </a:xfrm>
          <a:prstGeom prst="rightBrace">
            <a:avLst>
              <a:gd name="adj1" fmla="val 45023"/>
              <a:gd name="adj2" fmla="val 48783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19614" y="1303010"/>
            <a:ext cx="2624679" cy="794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Период работы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36078" y="1333868"/>
            <a:ext cx="5771924" cy="80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Период, когда организация деятельность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осуществляла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79198" y="2803959"/>
            <a:ext cx="624417" cy="746838"/>
          </a:xfrm>
          <a:prstGeom prst="rect">
            <a:avLst/>
          </a:prstGeom>
          <a:solidFill>
            <a:srgbClr val="D8E4E1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23728" y="2791727"/>
            <a:ext cx="624417" cy="746838"/>
          </a:xfrm>
          <a:prstGeom prst="rect">
            <a:avLst/>
          </a:prstGeom>
          <a:solidFill>
            <a:srgbClr val="D8E4E1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57429" y="2791727"/>
            <a:ext cx="624417" cy="746838"/>
          </a:xfrm>
          <a:prstGeom prst="rect">
            <a:avLst/>
          </a:prstGeom>
          <a:solidFill>
            <a:srgbClr val="D8E4E1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29345" y="2791727"/>
            <a:ext cx="624417" cy="746838"/>
          </a:xfrm>
          <a:prstGeom prst="rect">
            <a:avLst/>
          </a:prstGeom>
          <a:solidFill>
            <a:srgbClr val="D8E4E1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84398" y="2791727"/>
            <a:ext cx="624417" cy="746838"/>
          </a:xfrm>
          <a:prstGeom prst="rect">
            <a:avLst/>
          </a:prstGeom>
          <a:solidFill>
            <a:srgbClr val="D8E4E1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28206" y="2791727"/>
            <a:ext cx="624417" cy="746838"/>
          </a:xfrm>
          <a:prstGeom prst="rect">
            <a:avLst/>
          </a:prstGeom>
          <a:solidFill>
            <a:srgbClr val="D8E4E1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61907" y="2787156"/>
            <a:ext cx="624417" cy="746838"/>
          </a:xfrm>
          <a:prstGeom prst="rect">
            <a:avLst/>
          </a:prstGeom>
          <a:solidFill>
            <a:srgbClr val="D8E4E1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733823" y="2807781"/>
            <a:ext cx="624417" cy="746838"/>
          </a:xfrm>
          <a:prstGeom prst="rect">
            <a:avLst/>
          </a:prstGeom>
          <a:solidFill>
            <a:srgbClr val="D8E4E1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509411" y="2803959"/>
            <a:ext cx="624417" cy="746838"/>
          </a:xfrm>
          <a:prstGeom prst="rect">
            <a:avLst/>
          </a:prstGeom>
          <a:solidFill>
            <a:srgbClr val="BED1CD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99910" y="2797621"/>
            <a:ext cx="624417" cy="746838"/>
          </a:xfrm>
          <a:prstGeom prst="rect">
            <a:avLst/>
          </a:prstGeom>
          <a:solidFill>
            <a:srgbClr val="BED1CD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075277" y="2797621"/>
            <a:ext cx="624417" cy="746838"/>
          </a:xfrm>
          <a:prstGeom prst="rect">
            <a:avLst/>
          </a:prstGeom>
          <a:solidFill>
            <a:srgbClr val="BED1CD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851566" y="2807129"/>
            <a:ext cx="624417" cy="746838"/>
          </a:xfrm>
          <a:prstGeom prst="rect">
            <a:avLst/>
          </a:prstGeom>
          <a:solidFill>
            <a:srgbClr val="BED1CD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374710" y="3557136"/>
            <a:ext cx="9679370" cy="1329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    +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0,5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+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0,5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   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                 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280160" y="5278950"/>
            <a:ext cx="9916159" cy="1162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solidFill>
                  <a:srgbClr val="53756E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Организация осуществляла деятельность с 1 сентября с 1 работником на 0,5 </a:t>
            </a:r>
            <a:r>
              <a:rPr lang="ru-RU" sz="1800" b="1" dirty="0">
                <a:solidFill>
                  <a:srgbClr val="5375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375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375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375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375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Среднесписочная численность работников за год = (0,5+0,5+0,5+0,5):12 месяцев=2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:12=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0,2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374710" y="682730"/>
            <a:ext cx="9821609" cy="816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Если организация работала неполный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год, то среднесписочная численность работников за год определяется:</a:t>
            </a:r>
          </a:p>
        </p:txBody>
      </p:sp>
      <p:sp>
        <p:nvSpPr>
          <p:cNvPr id="31" name="Деление 30"/>
          <p:cNvSpPr/>
          <p:nvPr/>
        </p:nvSpPr>
        <p:spPr>
          <a:xfrm>
            <a:off x="1536078" y="4052760"/>
            <a:ext cx="8873066" cy="468000"/>
          </a:xfrm>
          <a:prstGeom prst="mathDivide">
            <a:avLst/>
          </a:prstGeom>
          <a:solidFill>
            <a:srgbClr val="648E85">
              <a:alpha val="24000"/>
            </a:srgbClr>
          </a:solidFill>
          <a:ln>
            <a:solidFill>
              <a:srgbClr val="648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580229" y="4643534"/>
            <a:ext cx="811862" cy="538066"/>
          </a:xfrm>
          <a:prstGeom prst="rect">
            <a:avLst/>
          </a:prstGeom>
          <a:solidFill>
            <a:srgbClr val="BED1CD">
              <a:alpha val="63000"/>
            </a:srgbClr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3" name="Правая фигурная скобка 32"/>
          <p:cNvSpPr/>
          <p:nvPr/>
        </p:nvSpPr>
        <p:spPr>
          <a:xfrm rot="16200000">
            <a:off x="4057165" y="-618970"/>
            <a:ext cx="649234" cy="6014143"/>
          </a:xfrm>
          <a:prstGeom prst="rightBrace">
            <a:avLst>
              <a:gd name="adj1" fmla="val 45023"/>
              <a:gd name="adj2" fmla="val 49976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4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374711" y="793101"/>
            <a:ext cx="9144000" cy="710579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ru-RU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строка 2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  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Списочная численность работников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149886" y="1444238"/>
            <a:ext cx="9728908" cy="473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1800"/>
              </a:spcAft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! </a:t>
            </a:r>
            <a:r>
              <a:rPr lang="ru-RU" sz="20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Лица</a:t>
            </a:r>
            <a:r>
              <a:rPr lang="ru-RU" sz="200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, принятые на работу на условиях неполного рабочего времени  </a:t>
            </a:r>
            <a:br>
              <a:rPr lang="ru-RU" sz="200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в соответствии с трудовым договором (контрактом), при определении </a:t>
            </a:r>
            <a:r>
              <a:rPr lang="ru-RU" sz="20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списочной </a:t>
            </a:r>
            <a:r>
              <a:rPr lang="ru-RU" sz="200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численности работников отражаются пропорционально отработанному времени к</a:t>
            </a:r>
            <a:r>
              <a:rPr lang="ru-RU" sz="20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ак </a:t>
            </a:r>
            <a:r>
              <a:rPr lang="ru-RU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ЦЕЛЫЕ ЕДИНИЦЫ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НЕ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ВКЛЮЧАЮТСЯ В РАСЧЕТ: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внешние совместители (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отражаются отдельно по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строке 3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граждане, выполнявшие  работу по гражданско-правовым договорам (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отражаются отдельно по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строке 4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учредители, не получающие заработную плату;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работники, находящиеся в отпусках по беременности и родам, по уходу за ребенком до достижения им возраста трех лет.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rgbClr val="648E8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14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371600" y="831220"/>
            <a:ext cx="9682480" cy="611500"/>
          </a:xfrm>
          <a:prstGeom prst="rect">
            <a:avLst/>
          </a:prstGeom>
        </p:spPr>
        <p:txBody>
          <a:bodyPr vert="horz" lIns="792000" tIns="45720" rIns="91440" bIns="45720" rtlCol="0" anchor="t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9600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Списочная численность </a:t>
            </a:r>
            <a:r>
              <a:rPr lang="ru-RU" sz="9600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работников за месяц равна</a:t>
            </a:r>
            <a:r>
              <a:rPr lang="ru-RU" sz="9600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:</a:t>
            </a:r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9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endParaRPr lang="ru-RU" sz="96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16480" y="1743389"/>
            <a:ext cx="8331200" cy="1856264"/>
          </a:xfrm>
          <a:prstGeom prst="rect">
            <a:avLst/>
          </a:prstGeom>
          <a:solidFill>
            <a:srgbClr val="BED1CD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Сумма численности работников </a:t>
            </a:r>
            <a:b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 каждый календарный день месяца (включая государственные праздники и праздничные</a:t>
            </a:r>
            <a:r>
              <a:rPr kumimoji="0" lang="ru-RU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дни, установленные и объявленные нерабочими и выходные дни)</a:t>
            </a: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u="sng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люди, как целая единица</a:t>
            </a:r>
            <a:r>
              <a:rPr lang="ru-RU" sz="2000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ru-RU" sz="2000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еление 13"/>
          <p:cNvSpPr/>
          <p:nvPr/>
        </p:nvSpPr>
        <p:spPr>
          <a:xfrm>
            <a:off x="4333509" y="3891260"/>
            <a:ext cx="4297142" cy="468000"/>
          </a:xfrm>
          <a:prstGeom prst="mathDivide">
            <a:avLst/>
          </a:prstGeom>
          <a:solidFill>
            <a:srgbClr val="648E85">
              <a:alpha val="43000"/>
            </a:srgbClr>
          </a:solidFill>
          <a:ln>
            <a:solidFill>
              <a:srgbClr val="648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62960" y="4624309"/>
            <a:ext cx="5923280" cy="931537"/>
          </a:xfrm>
          <a:prstGeom prst="rect">
            <a:avLst/>
          </a:prstGeom>
          <a:solidFill>
            <a:srgbClr val="BED1CD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Число календарных дней в месяце</a:t>
            </a:r>
            <a:b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(30, 31 или 28)</a:t>
            </a:r>
          </a:p>
        </p:txBody>
      </p:sp>
    </p:spTree>
    <p:extLst>
      <p:ext uri="{BB962C8B-B14F-4D97-AF65-F5344CB8AC3E}">
        <p14:creationId xmlns:p14="http://schemas.microsoft.com/office/powerpoint/2010/main" val="22299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7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15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374711" y="724733"/>
            <a:ext cx="9144000" cy="662476"/>
          </a:xfrm>
        </p:spPr>
        <p:txBody>
          <a:bodyPr anchor="ctr">
            <a:normAutofit/>
          </a:bodyPr>
          <a:lstStyle/>
          <a:p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Если организация работала неполный месяц, то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списочная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численность работников за месяц равна: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95389" y="1591061"/>
            <a:ext cx="7731202" cy="827671"/>
          </a:xfrm>
          <a:prstGeom prst="rect">
            <a:avLst/>
          </a:prstGeom>
          <a:solidFill>
            <a:srgbClr val="D8E4E1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численности работников </a:t>
            </a:r>
            <a:r>
              <a:rPr lang="ru-RU" sz="1600" b="1" i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дни работы </a:t>
            </a:r>
            <a:r>
              <a:rPr lang="ru-RU" sz="16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в месяце</a:t>
            </a:r>
            <a:br>
              <a:rPr lang="ru-RU" sz="16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600" b="1" i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ru-RU" sz="16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люди, как целая единица</a:t>
            </a:r>
            <a:r>
              <a:rPr kumimoji="0" lang="ru-RU" sz="1600" b="1" i="1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0" lang="ru-RU" sz="1600" b="1" i="1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1600" b="1" i="1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sz="1600" b="1" i="1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16074" y="3062086"/>
            <a:ext cx="4261274" cy="692482"/>
          </a:xfrm>
          <a:prstGeom prst="rect">
            <a:avLst/>
          </a:prstGeom>
          <a:solidFill>
            <a:srgbClr val="D8E4E1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Число календарных дней в месяце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(30, 31 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или 28)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791" y="4019952"/>
            <a:ext cx="9972558" cy="1862666"/>
          </a:xfrm>
          <a:prstGeom prst="rect">
            <a:avLst/>
          </a:prstGeom>
        </p:spPr>
      </p:pic>
      <p:sp>
        <p:nvSpPr>
          <p:cNvPr id="16" name="Деление 15"/>
          <p:cNvSpPr/>
          <p:nvPr/>
        </p:nvSpPr>
        <p:spPr>
          <a:xfrm>
            <a:off x="4673599" y="2539999"/>
            <a:ext cx="2880000" cy="365761"/>
          </a:xfrm>
          <a:prstGeom prst="mathDivide">
            <a:avLst/>
          </a:prstGeom>
          <a:solidFill>
            <a:srgbClr val="648E85">
              <a:alpha val="43000"/>
            </a:srgbClr>
          </a:solidFill>
          <a:ln w="6350">
            <a:solidFill>
              <a:srgbClr val="648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5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6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1" name="Правая фигурная скобка 10"/>
          <p:cNvSpPr/>
          <p:nvPr/>
        </p:nvSpPr>
        <p:spPr>
          <a:xfrm rot="16200000">
            <a:off x="8653872" y="874622"/>
            <a:ext cx="714160" cy="3110902"/>
          </a:xfrm>
          <a:prstGeom prst="rightBrace">
            <a:avLst>
              <a:gd name="adj1" fmla="val 45023"/>
              <a:gd name="adj2" fmla="val 48783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19614" y="1303010"/>
            <a:ext cx="2624679" cy="794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Период работы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36078" y="1333868"/>
            <a:ext cx="5771924" cy="804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Период, когда организация деятельность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осуществляла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79198" y="2803959"/>
            <a:ext cx="624417" cy="746838"/>
          </a:xfrm>
          <a:prstGeom prst="rect">
            <a:avLst/>
          </a:prstGeom>
          <a:solidFill>
            <a:srgbClr val="D8E4E1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23728" y="2791727"/>
            <a:ext cx="624417" cy="746838"/>
          </a:xfrm>
          <a:prstGeom prst="rect">
            <a:avLst/>
          </a:prstGeom>
          <a:solidFill>
            <a:srgbClr val="D8E4E1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57429" y="2791727"/>
            <a:ext cx="624417" cy="746838"/>
          </a:xfrm>
          <a:prstGeom prst="rect">
            <a:avLst/>
          </a:prstGeom>
          <a:solidFill>
            <a:srgbClr val="D8E4E1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29345" y="2791727"/>
            <a:ext cx="624417" cy="746838"/>
          </a:xfrm>
          <a:prstGeom prst="rect">
            <a:avLst/>
          </a:prstGeom>
          <a:solidFill>
            <a:srgbClr val="D8E4E1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84398" y="2791727"/>
            <a:ext cx="624417" cy="746838"/>
          </a:xfrm>
          <a:prstGeom prst="rect">
            <a:avLst/>
          </a:prstGeom>
          <a:solidFill>
            <a:srgbClr val="D8E4E1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28206" y="2791727"/>
            <a:ext cx="624417" cy="746838"/>
          </a:xfrm>
          <a:prstGeom prst="rect">
            <a:avLst/>
          </a:prstGeom>
          <a:solidFill>
            <a:srgbClr val="D8E4E1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61907" y="2787156"/>
            <a:ext cx="624417" cy="746838"/>
          </a:xfrm>
          <a:prstGeom prst="rect">
            <a:avLst/>
          </a:prstGeom>
          <a:solidFill>
            <a:srgbClr val="D8E4E1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733823" y="2807781"/>
            <a:ext cx="624417" cy="746838"/>
          </a:xfrm>
          <a:prstGeom prst="rect">
            <a:avLst/>
          </a:prstGeom>
          <a:solidFill>
            <a:srgbClr val="D8E4E1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509411" y="2803959"/>
            <a:ext cx="624417" cy="746838"/>
          </a:xfrm>
          <a:prstGeom prst="rect">
            <a:avLst/>
          </a:prstGeom>
          <a:solidFill>
            <a:srgbClr val="BED1CD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99910" y="2797621"/>
            <a:ext cx="624417" cy="746838"/>
          </a:xfrm>
          <a:prstGeom prst="rect">
            <a:avLst/>
          </a:prstGeom>
          <a:solidFill>
            <a:srgbClr val="BED1CD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075277" y="2797621"/>
            <a:ext cx="624417" cy="746838"/>
          </a:xfrm>
          <a:prstGeom prst="rect">
            <a:avLst/>
          </a:prstGeom>
          <a:solidFill>
            <a:srgbClr val="BED1CD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851566" y="2807129"/>
            <a:ext cx="624417" cy="746838"/>
          </a:xfrm>
          <a:prstGeom prst="rect">
            <a:avLst/>
          </a:prstGeom>
          <a:solidFill>
            <a:srgbClr val="BED1CD"/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374710" y="3557136"/>
            <a:ext cx="9679370" cy="1329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    +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1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+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+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1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+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   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                 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280160" y="5278950"/>
            <a:ext cx="10027920" cy="1162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solidFill>
                  <a:srgbClr val="53756E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Организация осуществляла деятельность с 1 сентября с 1 работником на 0,5 </a:t>
            </a:r>
            <a:r>
              <a:rPr lang="ru-RU" sz="1800" b="1" dirty="0">
                <a:solidFill>
                  <a:srgbClr val="5375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</a:t>
            </a:r>
            <a:br>
              <a:rPr lang="ru-RU" sz="1800" b="1" dirty="0">
                <a:solidFill>
                  <a:srgbClr val="5375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375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375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Среднесписочная численность работников за год = (1+1+1+1):12 месяцев=4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:12=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374710" y="682730"/>
            <a:ext cx="9821609" cy="816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Если организация работала неполный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год, то списочная численность работников за год определяется:</a:t>
            </a:r>
          </a:p>
        </p:txBody>
      </p:sp>
      <p:sp>
        <p:nvSpPr>
          <p:cNvPr id="31" name="Деление 30"/>
          <p:cNvSpPr/>
          <p:nvPr/>
        </p:nvSpPr>
        <p:spPr>
          <a:xfrm>
            <a:off x="1536078" y="4052760"/>
            <a:ext cx="8873066" cy="468000"/>
          </a:xfrm>
          <a:prstGeom prst="mathDivide">
            <a:avLst/>
          </a:prstGeom>
          <a:solidFill>
            <a:srgbClr val="648E85">
              <a:alpha val="24000"/>
            </a:srgbClr>
          </a:solidFill>
          <a:ln>
            <a:solidFill>
              <a:srgbClr val="648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580229" y="4643533"/>
            <a:ext cx="794445" cy="520649"/>
          </a:xfrm>
          <a:prstGeom prst="rect">
            <a:avLst/>
          </a:prstGeom>
          <a:solidFill>
            <a:srgbClr val="BED1CD">
              <a:alpha val="63000"/>
            </a:srgbClr>
          </a:solidFill>
          <a:ln w="12700" cap="flat" cmpd="sng" algn="ctr">
            <a:solidFill>
              <a:srgbClr val="648E85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8100" h="82550"/>
            <a:bevelB w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3" name="Правая фигурная скобка 32"/>
          <p:cNvSpPr/>
          <p:nvPr/>
        </p:nvSpPr>
        <p:spPr>
          <a:xfrm rot="16200000">
            <a:off x="4057165" y="-618970"/>
            <a:ext cx="649234" cy="6014143"/>
          </a:xfrm>
          <a:prstGeom prst="rightBrace">
            <a:avLst>
              <a:gd name="adj1" fmla="val 45023"/>
              <a:gd name="adj2" fmla="val 49976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6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17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497874" y="914398"/>
            <a:ext cx="9020836" cy="1981202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1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строка </a:t>
            </a:r>
            <a:r>
              <a:rPr lang="ru-RU" sz="2100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</a:t>
            </a:r>
            <a:r>
              <a:rPr lang="ru-RU" sz="21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Среднесписочная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численность работников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1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больше</a:t>
            </a:r>
            <a:r>
              <a:rPr lang="ru-RU" sz="21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lang="ru-RU" sz="21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100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строки 2</a:t>
            </a:r>
            <a:r>
              <a:rPr lang="ru-RU" sz="21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писочной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численности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работников</a:t>
            </a:r>
            <a: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1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1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только </a:t>
            </a:r>
            <a:r>
              <a:rPr lang="ru-RU" sz="2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том </a:t>
            </a:r>
            <a:r>
              <a:rPr lang="ru-RU" sz="21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случае</a:t>
            </a:r>
            <a:r>
              <a:rPr lang="ru-RU" sz="2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ru-RU" sz="2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1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когда организация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привлекает:</a:t>
            </a:r>
            <a:endParaRPr lang="ru-RU" sz="21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838960" y="2043218"/>
            <a:ext cx="9469120" cy="4221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лиц, не состоящих в списочном составе организации </a:t>
            </a:r>
            <a:b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 отбывающих наказание в виде лишения свободы;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больных хроническим алкоголизмом, наркоманией </a:t>
            </a:r>
            <a:b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 токсикоманией, не состоящих в списочном составе организации </a:t>
            </a:r>
            <a:b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 помещенных в лечебно-трудовые профилактории;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безработных, зарегистрированных в органах по труду, занятости </a:t>
            </a:r>
            <a:b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 социальной защите, направленных</a:t>
            </a:r>
            <a:r>
              <a:rPr lang="ru-RU" sz="2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 оплачиваемые работы.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Шеврон 3"/>
          <p:cNvSpPr/>
          <p:nvPr/>
        </p:nvSpPr>
        <p:spPr>
          <a:xfrm rot="10800000">
            <a:off x="1709854" y="2043218"/>
            <a:ext cx="484632" cy="484632"/>
          </a:xfrm>
          <a:prstGeom prst="chevron">
            <a:avLst/>
          </a:prstGeom>
          <a:solidFill>
            <a:srgbClr val="648E85">
              <a:alpha val="41000"/>
            </a:srgbClr>
          </a:solidFill>
          <a:ln w="3175">
            <a:solidFill>
              <a:srgbClr val="648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Шеврон 4"/>
          <p:cNvSpPr/>
          <p:nvPr/>
        </p:nvSpPr>
        <p:spPr>
          <a:xfrm>
            <a:off x="1709854" y="1190836"/>
            <a:ext cx="448564" cy="484632"/>
          </a:xfrm>
          <a:prstGeom prst="chevron">
            <a:avLst/>
          </a:prstGeom>
          <a:solidFill>
            <a:srgbClr val="648E85">
              <a:alpha val="49000"/>
            </a:srgbClr>
          </a:solidFill>
          <a:ln w="3175">
            <a:solidFill>
              <a:srgbClr val="648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18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603405" y="651137"/>
            <a:ext cx="10704675" cy="10862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строка </a:t>
            </a:r>
            <a:r>
              <a:rPr lang="en-US" sz="2000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19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  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Списочная численность работников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в среднем за год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по территории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391919" y="1422400"/>
            <a:ext cx="9842137" cy="528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2100" i="1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100" i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г</a:t>
            </a:r>
            <a:r>
              <a:rPr kumimoji="0" lang="ru-RU" sz="2100" i="1" u="none" strike="noStrike" kern="1200" cap="none" spc="0" normalizeH="0" baseline="0" noProof="0" dirty="0" smtClean="0">
                <a:ln>
                  <a:noFill/>
                </a:ln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рафе</a:t>
            </a:r>
            <a:r>
              <a:rPr kumimoji="0" lang="ru-RU" sz="2100" i="1" u="none" strike="noStrike" kern="1200" cap="none" spc="0" normalizeH="0" noProof="0" dirty="0" smtClean="0">
                <a:ln>
                  <a:noFill/>
                </a:ln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А </a:t>
            </a:r>
            <a:r>
              <a:rPr kumimoji="0" lang="ru-RU" sz="21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свободным строкам:</a:t>
            </a: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-360000" algn="just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100" noProof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казывается</a:t>
            </a:r>
            <a:r>
              <a:rPr lang="ru-RU" sz="2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территории, на которой расположено структурное подразделение организации;</a:t>
            </a:r>
          </a:p>
          <a:p>
            <a:pPr marL="0" lvl="0" indent="0">
              <a:lnSpc>
                <a:spcPct val="110000"/>
              </a:lnSpc>
              <a:buNone/>
              <a:defRPr/>
            </a:pPr>
            <a:r>
              <a:rPr lang="ru-RU" sz="2100" i="1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графе Б</a:t>
            </a:r>
            <a:r>
              <a:rPr lang="ru-RU" sz="2100" i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по свободным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строкам:</a:t>
            </a:r>
            <a:endParaRPr lang="ru-RU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6000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ru-RU" sz="2100" noProof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казывается  десятизначный </a:t>
            </a:r>
            <a:r>
              <a:rPr lang="ru-RU" sz="2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 </a:t>
            </a:r>
            <a:r>
              <a:rPr lang="ru-RU" sz="2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территории, на </a:t>
            </a:r>
            <a:r>
              <a:rPr lang="ru-RU" sz="2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которой расположено структурное подразделение </a:t>
            </a:r>
            <a:r>
              <a:rPr lang="ru-RU" sz="2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общегосударственному классификатору  Республики Беларусь ОКРБ 003-2017 «Система обозначений объектов административно-территориального</a:t>
            </a:r>
            <a:r>
              <a:rPr kumimoji="0" lang="ru-RU" sz="21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деления и населенных пунктов»;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2100" i="1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графе </a:t>
            </a:r>
            <a:r>
              <a:rPr lang="ru-RU" sz="2100" i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endParaRPr kumimoji="0" lang="en-US" sz="2100" i="1" u="none" strike="noStrike" kern="1200" cap="none" spc="0" normalizeH="0" baseline="0" noProof="0" dirty="0" smtClean="0">
              <a:ln>
                <a:noFill/>
              </a:ln>
              <a:solidFill>
                <a:srgbClr val="3857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-360000" algn="just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тражается сумма списочной численности работников в среднем за год по всем структурным подразделениям, расположенным</a:t>
            </a:r>
            <a:r>
              <a:rPr kumimoji="0" lang="ru-RU" sz="21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в пределах одной территории, указанной </a:t>
            </a:r>
            <a:r>
              <a:rPr kumimoji="0" lang="ru-RU" sz="2100" b="0" i="1" u="none" strike="noStrike" kern="1200" cap="none" spc="0" normalizeH="0" noProof="0" dirty="0" smtClean="0">
                <a:ln>
                  <a:noFill/>
                </a:ln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графе А.</a:t>
            </a:r>
            <a:endParaRPr kumimoji="0" lang="ru-RU" sz="2100" b="0" i="1" u="none" strike="noStrike" kern="1200" cap="none" spc="0" normalizeH="0" baseline="0" noProof="0" dirty="0" smtClean="0">
              <a:ln>
                <a:noFill/>
              </a:ln>
              <a:solidFill>
                <a:srgbClr val="3857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cs typeface="Arial" panose="020B0604020202020204" pitchFamily="34" charset="0"/>
              </a:rPr>
              <a:t>Если организация </a:t>
            </a:r>
            <a:r>
              <a:rPr kumimoji="0" lang="ru-RU" sz="210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anose="020B0604020202020204" pitchFamily="34" charset="0"/>
              </a:rPr>
              <a:t>не имеет структурных подразделений,</a:t>
            </a:r>
            <a:r>
              <a:rPr kumimoji="0" lang="ru-RU" sz="210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anose="020B0604020202020204" pitchFamily="34" charset="0"/>
              </a:rPr>
              <a:t> </a:t>
            </a:r>
            <a:r>
              <a:rPr kumimoji="0" lang="ru-RU" sz="21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  <a:cs typeface="Arial" panose="020B0604020202020204" pitchFamily="34" charset="0"/>
              </a:rPr>
              <a:t>расположенных на другой территории, отличной от места ее нахождения, то данные отражаются </a:t>
            </a:r>
            <a:r>
              <a:rPr kumimoji="0" lang="ru-RU" sz="21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anose="020B0604020202020204" pitchFamily="34" charset="0"/>
              </a:rPr>
              <a:t>только по одной строке 19, </a:t>
            </a:r>
            <a:r>
              <a:rPr kumimoji="0" lang="ru-RU" sz="21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  <a:cs typeface="Arial" panose="020B0604020202020204" pitchFamily="34" charset="0"/>
              </a:rPr>
              <a:t>при этом </a:t>
            </a:r>
            <a:r>
              <a:rPr kumimoji="0" lang="ru-RU" sz="2100" i="1" u="none" strike="noStrike" kern="1200" cap="none" spc="0" normalizeH="0" noProof="0" dirty="0" smtClean="0">
                <a:ln>
                  <a:noFill/>
                </a:ln>
                <a:uLnTx/>
                <a:uFillTx/>
                <a:latin typeface="Calibri"/>
                <a:cs typeface="Arial" panose="020B0604020202020204" pitchFamily="34" charset="0"/>
              </a:rPr>
              <a:t>в графе А </a:t>
            </a:r>
            <a:r>
              <a:rPr kumimoji="0" lang="ru-RU" sz="210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anose="020B0604020202020204" pitchFamily="34" charset="0"/>
              </a:rPr>
              <a:t>указывается место нахождения организации.</a:t>
            </a:r>
            <a:endParaRPr kumimoji="0" lang="en-US" sz="2100" i="1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ru-RU" sz="3500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1900" u="sng" kern="0" dirty="0" smtClean="0">
                <a:solidFill>
                  <a:srgbClr val="5375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сумма </a:t>
            </a:r>
            <a:r>
              <a:rPr lang="ru-RU" sz="2100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данных по строкам </a:t>
            </a:r>
            <a:r>
              <a:rPr lang="ru-RU" sz="2100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100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100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100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данным по строке 2 в графе </a:t>
            </a:r>
            <a:r>
              <a:rPr lang="ru-RU" sz="2100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100" u="sng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1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5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150"/>
            <a:ext cx="12192000" cy="6958150"/>
          </a:xfrm>
          <a:prstGeom prst="rect">
            <a:avLst/>
          </a:prstGeom>
          <a:effectLst>
            <a:outerShdw blurRad="50800" dist="50800" dir="5400000" algn="ctr" rotWithShape="0">
              <a:srgbClr val="D1FDE9"/>
            </a:outerShdw>
          </a:effec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01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582219" y="618082"/>
            <a:ext cx="5642759" cy="1094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Срок представления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758098" y="1654709"/>
            <a:ext cx="5376931" cy="510169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виде электронного документа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8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января 202</a:t>
            </a:r>
            <a:r>
              <a:rPr lang="ru-RU" sz="8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г. 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8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февраля 202</a:t>
            </a:r>
            <a:r>
              <a:rPr lang="ru-RU" sz="8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sz="7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</a:t>
            </a:r>
            <a:r>
              <a:rPr lang="ru-RU" sz="7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отчета в виде электронного документа </a:t>
            </a:r>
            <a:r>
              <a:rPr lang="ru-RU" sz="7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с использованием </a:t>
            </a:r>
            <a:r>
              <a:rPr lang="ru-RU" sz="7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специализированного программного обеспечения многофункционального веб-портала </a:t>
            </a:r>
            <a:r>
              <a:rPr lang="ru-RU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«Электронный респондент онлайн»</a:t>
            </a:r>
            <a:r>
              <a:rPr lang="ru-RU" sz="7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размещенного в глобальной компьютерной сети Интернет по </a:t>
            </a:r>
            <a:r>
              <a:rPr lang="ru-RU" sz="7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адресу:</a:t>
            </a:r>
            <a:br>
              <a:rPr lang="ru-RU" sz="7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://e-respondent.belstat.gov.by</a:t>
            </a:r>
            <a:r>
              <a:rPr lang="ru-R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рубрике «Респондентам, Электронная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отчетность»</a:t>
            </a:r>
            <a:endParaRPr kumimoji="0" lang="ru-RU" sz="5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3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3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62" y="4639786"/>
            <a:ext cx="367089" cy="15839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7" y="793101"/>
            <a:ext cx="6004440" cy="586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19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Схема 10"/>
              <p:cNvGraphicFramePr/>
              <p:nvPr>
                <p:extLst>
                  <p:ext uri="{D42A27DB-BD31-4B8C-83A1-F6EECF244321}">
                    <p14:modId xmlns:p14="http://schemas.microsoft.com/office/powerpoint/2010/main" val="1737534665"/>
                  </p:ext>
                </p:extLst>
              </p:nvPr>
            </p:nvGraphicFramePr>
            <p:xfrm>
              <a:off x="1780460" y="923109"/>
              <a:ext cx="9468000" cy="5760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</mc:Choice>
        <mc:Fallback xmlns="">
          <p:graphicFrame>
            <p:nvGraphicFramePr>
              <p:cNvPr id="11" name="Схема 10"/>
              <p:cNvGraphicFramePr/>
              <p:nvPr>
                <p:extLst>
                  <p:ext uri="{D42A27DB-BD31-4B8C-83A1-F6EECF244321}">
                    <p14:modId xmlns:p14="http://schemas.microsoft.com/office/powerpoint/2010/main" val="1737534665"/>
                  </p:ext>
                </p:extLst>
              </p:nvPr>
            </p:nvGraphicFramePr>
            <p:xfrm>
              <a:off x="1780460" y="923109"/>
              <a:ext cx="9468000" cy="5760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363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259840" y="1003384"/>
            <a:ext cx="8727440" cy="875661"/>
          </a:xfrm>
          <a:prstGeom prst="roundRect">
            <a:avLst/>
          </a:prstGeom>
          <a:solidFill>
            <a:srgbClr val="648E85">
              <a:alpha val="90000"/>
            </a:srgbClr>
          </a:solidFill>
          <a:ln>
            <a:solidFill>
              <a:srgbClr val="648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Строка 5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заработной платы работников списочного </a:t>
            </a:r>
            <a:b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несписочного состава  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840" y="2336800"/>
            <a:ext cx="723392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состав фонда заработной платы включаются выплаты:</a:t>
            </a:r>
          </a:p>
          <a:p>
            <a:endParaRPr lang="ru-RU" sz="22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аработная плата за выполненную работу и отработанное время;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тимулирующие выплаты;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омпенсирующие выплаты;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плата за неотработанное время;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ругие выплаты, включаемые в состав фонда заработной платы.</a:t>
            </a:r>
          </a:p>
          <a:p>
            <a:endParaRPr lang="ru-RU" sz="22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518805" y="1441214"/>
            <a:ext cx="2728315" cy="1667192"/>
          </a:xfrm>
          <a:prstGeom prst="horizontalScroll">
            <a:avLst/>
          </a:prstGeom>
          <a:solidFill>
            <a:schemeClr val="bg1"/>
          </a:solidFill>
          <a:ln>
            <a:solidFill>
              <a:srgbClr val="648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 подоходный налог и обязательный  страховой взнос работника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2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8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3680" y="1856483"/>
            <a:ext cx="94081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900" dirty="0" smtClean="0"/>
              <a:t>заработную плату, начисленную работникам на основе тарифных ставок (окладов), базовой ставки и тарифной сетки, должностного оклада за отработанное время;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900" dirty="0" smtClean="0"/>
              <a:t> заработную плату, начисленную работникам за выполненную работу по сдельным расценкам;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900" dirty="0" smtClean="0"/>
              <a:t> комиссионное вознаграждение;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900" dirty="0" smtClean="0"/>
              <a:t> суммы индексации заработной платы в связи с инфляцией и при несвоевременной ее выплате;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900" dirty="0" smtClean="0"/>
              <a:t> стоимость продукции, товаров (работ, услуг), выдаваемых  в порядке натуральной оплаты;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900" dirty="0"/>
              <a:t>с</a:t>
            </a:r>
            <a:r>
              <a:rPr lang="ru-RU" sz="1900" dirty="0" smtClean="0"/>
              <a:t>уммы, начисленные за выполненную работу лицам несписочного состава, привлеченным к труду  согласно договорам;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900" dirty="0"/>
              <a:t>д</a:t>
            </a:r>
            <a:r>
              <a:rPr lang="ru-RU" sz="1900" dirty="0" smtClean="0"/>
              <a:t>оплаты работникам до размера минимальной заработной платы, установленной законодательством          </a:t>
            </a:r>
          </a:p>
          <a:p>
            <a:pPr algn="r">
              <a:spcBef>
                <a:spcPts val="600"/>
              </a:spcBef>
            </a:pPr>
            <a:r>
              <a:rPr lang="ru-RU" sz="1500" b="1" dirty="0">
                <a:solidFill>
                  <a:srgbClr val="385723"/>
                </a:solidFill>
              </a:rPr>
              <a:t>п</a:t>
            </a:r>
            <a:r>
              <a:rPr lang="ru-RU" sz="1500" b="1" dirty="0" smtClean="0">
                <a:solidFill>
                  <a:srgbClr val="385723"/>
                </a:solidFill>
              </a:rPr>
              <a:t>. 4</a:t>
            </a:r>
            <a:r>
              <a:rPr lang="en-US" sz="1500" b="1" dirty="0" smtClean="0">
                <a:solidFill>
                  <a:srgbClr val="385723"/>
                </a:solidFill>
              </a:rPr>
              <a:t>5</a:t>
            </a:r>
            <a:r>
              <a:rPr lang="ru-RU" sz="1500" b="1" dirty="0" smtClean="0">
                <a:solidFill>
                  <a:srgbClr val="385723"/>
                </a:solidFill>
              </a:rPr>
              <a:t> Указаний по заполнению формы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9886" y="831219"/>
            <a:ext cx="9894034" cy="845181"/>
          </a:xfrm>
          <a:prstGeom prst="roundRect">
            <a:avLst/>
          </a:prstGeom>
          <a:solidFill>
            <a:srgbClr val="648E85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Заработная плата за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выполненную работу </a:t>
            </a:r>
            <a:b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отработанное время </a:t>
            </a:r>
            <a:r>
              <a:rPr lang="ru-RU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следующие выплаты:</a:t>
            </a:r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120" y="0"/>
            <a:ext cx="12263120" cy="68980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71600" y="1574801"/>
            <a:ext cx="9570720" cy="54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900" u="sng" dirty="0">
                <a:solidFill>
                  <a:srgbClr val="C00000"/>
                </a:solidFill>
              </a:rPr>
              <a:t>р</a:t>
            </a:r>
            <a:r>
              <a:rPr lang="ru-RU" sz="1900" u="sng" dirty="0" smtClean="0">
                <a:solidFill>
                  <a:srgbClr val="C00000"/>
                </a:solidFill>
              </a:rPr>
              <a:t>егулярные</a:t>
            </a:r>
            <a:r>
              <a:rPr lang="ru-RU" sz="1900" dirty="0" smtClean="0"/>
              <a:t> (ежемесячные, квартальные)</a:t>
            </a:r>
            <a:r>
              <a:rPr lang="en-US" sz="1900" dirty="0" smtClean="0"/>
              <a:t> </a:t>
            </a:r>
            <a:r>
              <a:rPr lang="ru-RU" sz="1900" dirty="0" smtClean="0"/>
              <a:t>стимулирующие выплаты:</a:t>
            </a:r>
          </a:p>
          <a:p>
            <a:pPr marL="702900" indent="-342900">
              <a:buFont typeface="Wingdings" panose="05000000000000000000" pitchFamily="2" charset="2"/>
              <a:buChar char="§"/>
            </a:pPr>
            <a:r>
              <a:rPr lang="ru-RU" sz="1900" dirty="0" smtClean="0"/>
              <a:t>надбавки (доплаты) к тарифным ставкам, окладам и должностным окладам;</a:t>
            </a:r>
          </a:p>
          <a:p>
            <a:pPr marL="702900" indent="-342900">
              <a:buFont typeface="Wingdings" panose="05000000000000000000" pitchFamily="2" charset="2"/>
              <a:buChar char="§"/>
            </a:pPr>
            <a:r>
              <a:rPr lang="ru-RU" sz="1900" dirty="0" smtClean="0"/>
              <a:t>премии, бонусы, имеющие систематический характер, независимо от источников их выплаты;</a:t>
            </a:r>
          </a:p>
          <a:p>
            <a:pPr marL="702900" indent="-342900">
              <a:buFont typeface="Wingdings" panose="05000000000000000000" pitchFamily="2" charset="2"/>
              <a:buChar char="§"/>
            </a:pPr>
            <a:r>
              <a:rPr lang="ru-RU" sz="1900" dirty="0" smtClean="0"/>
              <a:t>другие регулярные выплаты, включая материальную помощь (компенсацию), </a:t>
            </a:r>
            <a:r>
              <a:rPr lang="ru-RU" sz="1900" u="sng" dirty="0" smtClean="0"/>
              <a:t>выплачиваемую всем или большинству работников </a:t>
            </a:r>
            <a:r>
              <a:rPr lang="ru-RU" sz="1900" dirty="0" smtClean="0"/>
              <a:t>(на питание, проезд и др.);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900" u="sng" dirty="0" smtClean="0">
                <a:solidFill>
                  <a:srgbClr val="C00000"/>
                </a:solidFill>
              </a:rPr>
              <a:t>единовременные</a:t>
            </a:r>
            <a:r>
              <a:rPr lang="ru-RU" sz="1900" dirty="0" smtClean="0"/>
              <a:t> стимулирующие выплаты:</a:t>
            </a:r>
          </a:p>
          <a:p>
            <a:pPr marL="702900" indent="-342900">
              <a:buFont typeface="Wingdings" panose="05000000000000000000" pitchFamily="2" charset="2"/>
              <a:buChar char="§"/>
            </a:pPr>
            <a:r>
              <a:rPr lang="ru-RU" sz="1900" dirty="0" smtClean="0"/>
              <a:t>разовые премии, бонусы и иные выплаты независимо от источников их выплаты;</a:t>
            </a:r>
          </a:p>
          <a:p>
            <a:pPr marL="702900" indent="-342900">
              <a:buFont typeface="Wingdings" panose="05000000000000000000" pitchFamily="2" charset="2"/>
              <a:buChar char="§"/>
            </a:pPr>
            <a:r>
              <a:rPr lang="ru-RU" sz="1900" dirty="0" smtClean="0"/>
              <a:t>вознаграждения, премии к государственным праздникам и праздничным дням, к юбилейным датам организации, торжественным событиям (включая стоимость подарков и материальную помощь);</a:t>
            </a:r>
          </a:p>
          <a:p>
            <a:pPr marL="702900" indent="-342900">
              <a:buFont typeface="Wingdings" panose="05000000000000000000" pitchFamily="2" charset="2"/>
              <a:buChar char="§"/>
            </a:pPr>
            <a:r>
              <a:rPr lang="ru-RU" sz="1900" dirty="0" smtClean="0"/>
              <a:t>материальную помощь к трудовому отпуску, единовременные выплаты (пособие) на оздоровление, дополнительные выплаты при предоставлении трудового отпуска.</a:t>
            </a:r>
          </a:p>
          <a:p>
            <a:pPr marL="360000" algn="r"/>
            <a:r>
              <a:rPr lang="ru-RU" sz="1500" b="1" dirty="0">
                <a:solidFill>
                  <a:srgbClr val="385723"/>
                </a:solidFill>
              </a:rPr>
              <a:t>п. </a:t>
            </a:r>
            <a:r>
              <a:rPr lang="ru-RU" sz="1500" b="1" dirty="0" smtClean="0">
                <a:solidFill>
                  <a:srgbClr val="385723"/>
                </a:solidFill>
              </a:rPr>
              <a:t>4</a:t>
            </a:r>
            <a:r>
              <a:rPr lang="en-US" sz="1500" b="1" dirty="0" smtClean="0">
                <a:solidFill>
                  <a:srgbClr val="385723"/>
                </a:solidFill>
              </a:rPr>
              <a:t>6</a:t>
            </a:r>
            <a:r>
              <a:rPr lang="ru-RU" sz="1500" b="1" dirty="0" smtClean="0">
                <a:solidFill>
                  <a:srgbClr val="385723"/>
                </a:solidFill>
              </a:rPr>
              <a:t> </a:t>
            </a:r>
            <a:r>
              <a:rPr lang="ru-RU" sz="1500" b="1" dirty="0">
                <a:solidFill>
                  <a:srgbClr val="385723"/>
                </a:solidFill>
              </a:rPr>
              <a:t>Указаний по заполнению </a:t>
            </a:r>
            <a:r>
              <a:rPr lang="ru-RU" sz="1500" b="1" dirty="0" smtClean="0">
                <a:solidFill>
                  <a:srgbClr val="385723"/>
                </a:solidFill>
              </a:rPr>
              <a:t>формы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FF0000"/>
                </a:solidFill>
              </a:rPr>
              <a:t>денежная компенсация </a:t>
            </a:r>
            <a:r>
              <a:rPr lang="ru-RU" sz="1900" dirty="0" smtClean="0"/>
              <a:t>за неиспользованный трудовой отпуск;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FF0000"/>
                </a:solidFill>
              </a:rPr>
              <a:t>доплаты за работу </a:t>
            </a:r>
            <a:r>
              <a:rPr lang="ru-RU" sz="1900" dirty="0" smtClean="0"/>
              <a:t>работникам в случаях, установленных законодательством.</a:t>
            </a:r>
          </a:p>
          <a:p>
            <a:pPr algn="r"/>
            <a:r>
              <a:rPr lang="ru-RU" sz="1500" b="1" dirty="0">
                <a:solidFill>
                  <a:srgbClr val="385723"/>
                </a:solidFill>
              </a:rPr>
              <a:t>п. </a:t>
            </a:r>
            <a:r>
              <a:rPr lang="ru-RU" sz="1500" b="1" dirty="0" smtClean="0">
                <a:solidFill>
                  <a:srgbClr val="385723"/>
                </a:solidFill>
              </a:rPr>
              <a:t>4</a:t>
            </a:r>
            <a:r>
              <a:rPr lang="en-US" sz="1500" b="1" dirty="0" smtClean="0">
                <a:solidFill>
                  <a:srgbClr val="385723"/>
                </a:solidFill>
              </a:rPr>
              <a:t>7</a:t>
            </a:r>
            <a:r>
              <a:rPr lang="ru-RU" sz="1500" b="1" dirty="0" smtClean="0">
                <a:solidFill>
                  <a:srgbClr val="385723"/>
                </a:solidFill>
              </a:rPr>
              <a:t> </a:t>
            </a:r>
            <a:r>
              <a:rPr lang="ru-RU" sz="1500" b="1" dirty="0">
                <a:solidFill>
                  <a:srgbClr val="385723"/>
                </a:solidFill>
              </a:rPr>
              <a:t>Указаний по заполнению формы</a:t>
            </a:r>
          </a:p>
          <a:p>
            <a:pPr algn="r"/>
            <a:endParaRPr lang="ru-RU" sz="1500" dirty="0" smtClean="0"/>
          </a:p>
          <a:p>
            <a:endParaRPr lang="ru-RU" sz="1500" b="1" dirty="0">
              <a:solidFill>
                <a:srgbClr val="385723"/>
              </a:solidFill>
            </a:endParaRPr>
          </a:p>
          <a:p>
            <a:endParaRPr lang="ru-RU" sz="1900" dirty="0" smtClean="0"/>
          </a:p>
          <a:p>
            <a:pPr marL="702900" indent="-342900">
              <a:buFont typeface="Wingdings" panose="05000000000000000000" pitchFamily="2" charset="2"/>
              <a:buChar char="§"/>
            </a:pPr>
            <a:endParaRPr lang="ru-RU" sz="1900" dirty="0" smtClean="0"/>
          </a:p>
          <a:p>
            <a:pPr marL="702900" indent="-342900">
              <a:buFont typeface="Wingdings" panose="05000000000000000000" pitchFamily="2" charset="2"/>
              <a:buChar char="§"/>
            </a:pPr>
            <a:endParaRPr lang="ru-RU" sz="19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1900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71600" y="831220"/>
            <a:ext cx="9894034" cy="671173"/>
          </a:xfrm>
          <a:prstGeom prst="roundRect">
            <a:avLst/>
          </a:prstGeom>
          <a:solidFill>
            <a:srgbClr val="648E85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Стимулирующие и компенсирующие выплаты включают :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93520" y="1788160"/>
            <a:ext cx="98145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плата трудовых и социальных отпусков;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оплата отпусков, предоставляемых по инициативе нанимателя;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заработная плата, сохраняемая по месту основной работы за работниками, проходящими профессиональную подготовку, повышение квалификации, стажировку и переподготовку;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оплата дней временной нетрудоспособности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счет средств организации,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начисленных сверх сумм пособий по временной нетрудоспособности;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оплата при простое не по вине работника;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оплата за время вынужденного прогула (период отсутствия работника на рабочем месте, возникший по вине нанимателя).</a:t>
            </a:r>
          </a:p>
          <a:p>
            <a:pPr algn="r">
              <a:spcBef>
                <a:spcPts val="600"/>
              </a:spcBef>
            </a:pPr>
            <a:r>
              <a:rPr lang="ru-RU" sz="15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</a:t>
            </a:r>
            <a:r>
              <a:rPr lang="ru-RU" sz="1500" b="1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500" b="1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500" b="1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Указаний по заполнению формы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19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19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93520" y="831219"/>
            <a:ext cx="9814560" cy="682621"/>
          </a:xfrm>
          <a:prstGeom prst="roundRect">
            <a:avLst/>
          </a:prstGeom>
          <a:solidFill>
            <a:srgbClr val="648E85">
              <a:alpha val="90000"/>
            </a:srgbClr>
          </a:solidFill>
          <a:ln w="3175">
            <a:solidFill>
              <a:srgbClr val="648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оплате за неотработанное время относятся: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8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503680" y="831219"/>
            <a:ext cx="9062720" cy="702941"/>
          </a:xfrm>
          <a:prstGeom prst="roundRect">
            <a:avLst/>
          </a:prstGeom>
          <a:solidFill>
            <a:srgbClr val="648E85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фонд заработной платы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ВКЛЮЧАЮТСЯ: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4000" y="1476000"/>
            <a:ext cx="9601200" cy="54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2000"/>
              </a:lnSpc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выходное пособие, компенсация, </a:t>
            </a:r>
            <a:r>
              <a:rPr lang="ru-RU" sz="17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выплачиваемые </a:t>
            </a:r>
            <a:r>
              <a:rPr lang="ru-RU" sz="17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прекращения трудового договора (контракта</a:t>
            </a:r>
            <a:r>
              <a:rPr lang="ru-RU" sz="17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lvl="0" indent="-28575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единовременные выплаты (выходное пособие, вознаграждение</a:t>
            </a:r>
            <a:r>
              <a:rPr lang="ru-RU" sz="17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включая стоимость подарков, </a:t>
            </a:r>
            <a:r>
              <a:rPr lang="ru-RU" sz="17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материальная помощь) </a:t>
            </a:r>
            <a:r>
              <a:rPr lang="ru-RU" sz="1700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выходе на пенсию</a:t>
            </a:r>
            <a:r>
              <a:rPr lang="ru-RU" sz="17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командировочные расходы (включая суточные</a:t>
            </a:r>
            <a:r>
              <a:rPr lang="ru-RU" sz="17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lvl="0" indent="-28575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материальная помощь, </a:t>
            </a:r>
            <a:r>
              <a:rPr lang="ru-RU" sz="1700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оказываемая отдельным работникам по заявлению </a:t>
            </a:r>
            <a:r>
              <a:rPr lang="ru-RU" sz="17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связи со вступлением в брак, рождением ребенка, смертью близких родственников,  материальными затруднениями, многодетным семьям, </a:t>
            </a:r>
            <a:r>
              <a:rPr lang="ru-RU" sz="17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имеющим </a:t>
            </a:r>
            <a:r>
              <a:rPr lang="ru-RU" sz="17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детей-инвалидов, инвалидам и другим</a:t>
            </a:r>
            <a:r>
              <a:rPr lang="ru-RU" sz="17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обязательные страховые взносы, взносы на профессиональное пенсионное страхование,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уплачиваемые нанимателем</a:t>
            </a:r>
            <a:r>
              <a:rPr lang="ru-RU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пособия и другие выплаты за счет средств государственного социального страхования; </a:t>
            </a:r>
            <a:endParaRPr lang="ru-RU" sz="17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денежные средства, предоставленные работникам на строительство, покупку жилых помещений;</a:t>
            </a:r>
          </a:p>
          <a:p>
            <a:pPr marL="285750" indent="-28575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заработная плата, начисленная работникам за день проведения республиканского субботника и перечисленная нанимателем в установленном </a:t>
            </a:r>
            <a:r>
              <a:rPr lang="ru-RU" sz="17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порядке.</a:t>
            </a:r>
          </a:p>
          <a:p>
            <a:pPr algn="r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ru-RU" sz="1500" b="1" dirty="0">
                <a:solidFill>
                  <a:srgbClr val="385723"/>
                </a:solidFill>
              </a:rPr>
              <a:t>п. </a:t>
            </a:r>
            <a:r>
              <a:rPr lang="en-US" sz="1500" b="1" dirty="0" smtClean="0">
                <a:solidFill>
                  <a:srgbClr val="385723"/>
                </a:solidFill>
              </a:rPr>
              <a:t>50</a:t>
            </a:r>
            <a:r>
              <a:rPr lang="ru-RU" sz="1500" b="1" dirty="0" smtClean="0">
                <a:solidFill>
                  <a:srgbClr val="385723"/>
                </a:solidFill>
              </a:rPr>
              <a:t> </a:t>
            </a:r>
            <a:r>
              <a:rPr lang="ru-RU" sz="1500" b="1" dirty="0">
                <a:solidFill>
                  <a:srgbClr val="385723"/>
                </a:solidFill>
              </a:rPr>
              <a:t>Указаний по заполнению формы</a:t>
            </a:r>
          </a:p>
          <a:p>
            <a:pPr algn="r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defRPr/>
            </a:pPr>
            <a:endParaRPr lang="ru-RU" sz="1500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defRPr/>
            </a:pPr>
            <a:endParaRPr lang="ru-RU" sz="15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endParaRPr lang="ru-RU" sz="1900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endParaRPr lang="ru-RU" sz="19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ru-RU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ru-RU" sz="1900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ru-RU" sz="19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ru-RU" sz="1900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ru-RU" sz="19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ru-RU" sz="1900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ru-RU" sz="19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ru-RU" sz="1900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ru-RU" sz="1900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ru-RU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6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25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149886" y="973599"/>
            <a:ext cx="9144000" cy="897308"/>
          </a:xfrm>
        </p:spPr>
        <p:txBody>
          <a:bodyPr anchor="ctr">
            <a:normAutofit fontScale="90000"/>
          </a:bodyPr>
          <a:lstStyle/>
          <a:p>
            <a:r>
              <a:rPr lang="ru-RU" sz="2000" b="1" dirty="0">
                <a:solidFill>
                  <a:srgbClr val="385723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Среднемесячная заработная плата (строка 11)</a:t>
            </a:r>
            <a:br>
              <a:rPr lang="ru-RU" sz="2000" b="1" dirty="0">
                <a:solidFill>
                  <a:srgbClr val="385723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385723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в рублях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!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не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должна быть меньше минимальной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(726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руб.)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бъект 2"/>
              <p:cNvSpPr txBox="1">
                <a:spLocks/>
              </p:cNvSpPr>
              <p:nvPr/>
            </p:nvSpPr>
            <p:spPr>
              <a:xfrm>
                <a:off x="1676400" y="2062480"/>
                <a:ext cx="8687147" cy="41809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ru-RU" b="1" i="1" dirty="0" smtClean="0">
                    <a:solidFill>
                      <a:srgbClr val="648E85"/>
                    </a:solidFill>
                  </a:rPr>
                  <a:t>За год (графа 1)</a:t>
                </a:r>
              </a:p>
              <a:p>
                <a:endParaRPr lang="ru-R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 smtClean="0">
                              <a:latin typeface="Cambria Math" panose="02040503050406030204" pitchFamily="18" charset="0"/>
                            </a:rPr>
                            <m:t>((строка 5−строка 6−строка 7)</m:t>
                          </m:r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÷строку 1×1000</m:t>
                          </m:r>
                        </m:num>
                        <m:den>
                          <m:r>
                            <a:rPr lang="ru-RU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dirty="0" smtClean="0"/>
              </a:p>
              <a:p>
                <a:endParaRPr lang="ru-RU" dirty="0"/>
              </a:p>
              <a:p>
                <a:pPr algn="l"/>
                <a:r>
                  <a:rPr lang="ru-RU" b="1" i="1" dirty="0" smtClean="0">
                    <a:solidFill>
                      <a:srgbClr val="648E85"/>
                    </a:solidFill>
                  </a:rPr>
                  <a:t>За декабрь (графа 2,  3, 4) </a:t>
                </a:r>
              </a:p>
              <a:p>
                <a:endParaRPr lang="ru-R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((строка 5−строка 6−строка 7)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÷строку 1×1000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062480"/>
                <a:ext cx="8687147" cy="4180985"/>
              </a:xfrm>
              <a:prstGeom prst="rect">
                <a:avLst/>
              </a:prstGeom>
              <a:blipFill>
                <a:blip r:embed="rId5"/>
                <a:stretch>
                  <a:fillRect l="-1053" t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6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26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484507" y="831219"/>
            <a:ext cx="9144000" cy="623837"/>
          </a:xfrm>
        </p:spPr>
        <p:txBody>
          <a:bodyPr anchor="ctr">
            <a:normAutofit/>
          </a:bodyPr>
          <a:lstStyle/>
          <a:p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раздел </a:t>
            </a:r>
            <a:r>
              <a:rPr lang="en-US" sz="24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III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«Автомобильный транспорт»</a:t>
            </a:r>
            <a:endParaRPr lang="ru-RU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314994" y="1482356"/>
            <a:ext cx="9953897" cy="540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Раздел </a:t>
            </a:r>
            <a:r>
              <a:rPr lang="ru-RU" sz="4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ЗАПОЛНЯЕТ</a:t>
            </a: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организация, </a:t>
            </a:r>
            <a:r>
              <a:rPr lang="ru-RU" sz="4200" u="sng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осуществляющая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 следующие виды экономической деятельности по ОКРБ 005-2011: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деятельность 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грузового автомобильного транспорта (</a:t>
            </a:r>
            <a:r>
              <a:rPr lang="ru-RU" sz="4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подкласс 49410</a:t>
            </a: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предоставление 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услуг по переезду (перемещению) (</a:t>
            </a:r>
            <a:r>
              <a:rPr lang="ru-RU" sz="4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подкласс 49420</a:t>
            </a: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городские 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и пригородные перевозки автобусами в регулярном сообщении (</a:t>
            </a:r>
            <a:r>
              <a:rPr lang="ru-RU" sz="4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подкласс 49311 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(включается деятельность по перевозке пассажиров маршрутными такси в городском, пригородном сообщении</a:t>
            </a: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));</a:t>
            </a:r>
            <a:endParaRPr lang="ru-RU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перевозки 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автобусами в регулярном сообщении, кроме городских и пригородных (</a:t>
            </a:r>
            <a:r>
              <a:rPr lang="ru-RU" sz="4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подкласс 49391</a:t>
            </a: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прочие 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перевозки пассажиров автомобильным транспортом в нерегулярном сообщении (</a:t>
            </a:r>
            <a:r>
              <a:rPr lang="ru-RU" sz="4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подкласс 49392</a:t>
            </a: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деятельность 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такси (</a:t>
            </a:r>
            <a:r>
              <a:rPr lang="ru-RU" sz="4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подкласс 49321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sz="4200" i="1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путать с маршрутными </a:t>
            </a:r>
            <a:r>
              <a:rPr lang="ru-RU" sz="4200" i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такси.</a:t>
            </a:r>
            <a:endParaRPr lang="ru-RU" sz="4200" dirty="0">
              <a:solidFill>
                <a:srgbClr val="3857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0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27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86" y="874285"/>
            <a:ext cx="9794098" cy="3319262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511442" y="793101"/>
            <a:ext cx="9512157" cy="426099"/>
          </a:xfrm>
        </p:spPr>
        <p:txBody>
          <a:bodyPr anchor="ctr">
            <a:normAutofit/>
          </a:bodyPr>
          <a:lstStyle/>
          <a:p>
            <a:pPr algn="r"/>
            <a:r>
              <a:rPr lang="ru-RU" sz="20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т</a:t>
            </a:r>
            <a:r>
              <a:rPr lang="ru-RU" sz="2000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аблица 3</a:t>
            </a:r>
            <a:endParaRPr lang="ru-RU" sz="2000" u="sng" dirty="0">
              <a:solidFill>
                <a:srgbClr val="FF000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8881" y="3973687"/>
            <a:ext cx="983727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ВНИМАНИЕ!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Строки с 20 по 24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заполняют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организации, представившие в отчетном году форму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4-тр (автотранс) «Отчет об использовании автомобильного транспорта»</a:t>
            </a:r>
          </a:p>
          <a:p>
            <a:pPr lvl="0" algn="just">
              <a:lnSpc>
                <a:spcPts val="2000"/>
              </a:lnSpc>
              <a:spcBef>
                <a:spcPts val="1200"/>
              </a:spcBef>
            </a:pPr>
            <a:r>
              <a:rPr lang="ru-RU" sz="2000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единица </a:t>
            </a:r>
            <a:r>
              <a:rPr lang="ru-RU" sz="2000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измерения:</a:t>
            </a:r>
          </a:p>
          <a:p>
            <a:pPr marL="702900" lvl="0" indent="-342900" algn="just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spc="-30" dirty="0">
                <a:solidFill>
                  <a:prstClr val="black"/>
                </a:solidFill>
              </a:rPr>
              <a:t>данные по строкам </a:t>
            </a:r>
            <a:r>
              <a:rPr lang="ru-RU" sz="2000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 21, 23, 24 и 26 </a:t>
            </a:r>
            <a:r>
              <a:rPr lang="ru-RU" sz="2000" spc="-30" dirty="0">
                <a:solidFill>
                  <a:prstClr val="black"/>
                </a:solidFill>
              </a:rPr>
              <a:t>отражаются </a:t>
            </a:r>
            <a:r>
              <a:rPr lang="ru-RU" sz="2000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одним знаком после </a:t>
            </a:r>
            <a:r>
              <a:rPr lang="ru-RU" sz="2000" spc="-4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запятой;</a:t>
            </a:r>
            <a:r>
              <a:rPr lang="ru-RU" sz="2000" spc="-3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spc="-3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02900" lvl="0" indent="-342900" algn="just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</a:rPr>
              <a:t>данные по строкам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и 28 </a:t>
            </a:r>
            <a:r>
              <a:rPr lang="ru-RU" sz="2000" dirty="0">
                <a:solidFill>
                  <a:prstClr val="black"/>
                </a:solidFill>
              </a:rPr>
              <a:t>отражаются в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целых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числах.</a:t>
            </a:r>
          </a:p>
          <a:p>
            <a:pPr marL="360000" lvl="0" algn="just">
              <a:spcBef>
                <a:spcPts val="600"/>
              </a:spcBef>
            </a:pP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89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28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88159" y="793101"/>
            <a:ext cx="8867283" cy="710579"/>
          </a:xfrm>
        </p:spPr>
        <p:txBody>
          <a:bodyPr anchor="ctr">
            <a:normAutofit/>
          </a:bodyPr>
          <a:lstStyle/>
          <a:p>
            <a:r>
              <a:rPr lang="ru-RU" sz="22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</a:t>
            </a:r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аздел </a:t>
            </a:r>
            <a:r>
              <a:rPr lang="en-US" sz="22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III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«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Автомобильный транспорт»</a:t>
            </a:r>
            <a:endParaRPr lang="ru-RU" sz="2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262743" y="1079864"/>
            <a:ext cx="9974217" cy="500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40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Arial" panose="020B0604020202020204" pitchFamily="34" charset="0"/>
              <a:buNone/>
              <a:tabLst>
                <a:tab pos="179388" algn="l"/>
              </a:tabLst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0" algn="just">
              <a:buNone/>
              <a:defRPr/>
            </a:pPr>
            <a:r>
              <a:rPr lang="ru-RU" sz="2000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строкам </a:t>
            </a:r>
            <a:r>
              <a:rPr lang="ru-RU" sz="2000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20, 21, 23 </a:t>
            </a:r>
            <a:r>
              <a:rPr lang="ru-RU" sz="2000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отражаются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данные: </a:t>
            </a:r>
            <a:endParaRPr lang="en-US" sz="20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9886" y="2088000"/>
            <a:ext cx="99970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45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80010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автомобильных перевозках, выполненных организацией за плату для других юридических или физических лиц на основании договора автомобильной перевозки груза, договора автомобильной перевозки пассажира или на иных законных основаниях; </a:t>
            </a:r>
          </a:p>
          <a:p>
            <a:pPr marL="285750" indent="45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доставке собственной продукции (товаров) до покупателя (другого юридического или физического лица), если стоимость доставки в первичных учетных или иных документах выделена отдельно; </a:t>
            </a:r>
          </a:p>
          <a:p>
            <a:pPr marL="285750" indent="45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автомобильных перевозках грузов, пассажиров, выполненных за плату для других юридических или физических лиц по разовым заказам, в том числе по заявлениям (заявкам) или другим документам своих работников;</a:t>
            </a:r>
          </a:p>
          <a:p>
            <a:pPr marL="285750" indent="45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80010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использовании автомобильных транспортных средств, переданных по договорам аренды транспортного средства с экипажем другим юридическим или физическим лицам;</a:t>
            </a:r>
          </a:p>
          <a:p>
            <a:pPr marL="285750" indent="45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80010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работе и использовании автомобильных транспортных средств, принятых по договорам аренды транспортного средства без экипажа или приобретенным по договорам финансовой аренды (лизинга).</a:t>
            </a:r>
          </a:p>
        </p:txBody>
      </p:sp>
    </p:spTree>
    <p:extLst>
      <p:ext uri="{BB962C8B-B14F-4D97-AF65-F5344CB8AC3E}">
        <p14:creationId xmlns:p14="http://schemas.microsoft.com/office/powerpoint/2010/main" val="33823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02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06" y="4832826"/>
            <a:ext cx="367089" cy="158391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001486" y="1076912"/>
            <a:ext cx="10276114" cy="331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Государственную статистическую отчетность по форме </a:t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1-мп «Отчет о финансово-хозяйственной деятельности малой организации» ПРЕДСТАВЛЯЮТ: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составляется </a:t>
            </a:r>
            <a:r>
              <a:rPr lang="ru-RU" sz="2000" u="sng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целом по юридическому лицу</a:t>
            </a:r>
            <a:r>
              <a:rPr lang="ru-RU" sz="2000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включая данные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входящим в его структуру подразделениям независимо от места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их нахождения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(кроме обособленных подразделений, находящихся за пределами территории Республики Беларусь).</a:t>
            </a:r>
            <a:endParaRPr lang="ru-RU" sz="2000" dirty="0">
              <a:solidFill>
                <a:srgbClr val="3857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9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29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88159" y="793101"/>
            <a:ext cx="8867283" cy="710579"/>
          </a:xfrm>
        </p:spPr>
        <p:txBody>
          <a:bodyPr anchor="ctr">
            <a:normAutofit/>
          </a:bodyPr>
          <a:lstStyle/>
          <a:p>
            <a:r>
              <a:rPr lang="ru-RU" sz="22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</a:t>
            </a:r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аздел </a:t>
            </a:r>
            <a:r>
              <a:rPr lang="en-US" sz="22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III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«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Автомобильный транспорт»</a:t>
            </a:r>
            <a:endParaRPr lang="ru-RU" sz="2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063097" y="1351280"/>
            <a:ext cx="10173863" cy="5136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40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Arial" panose="020B0604020202020204" pitchFamily="34" charset="0"/>
              <a:buNone/>
              <a:tabLst>
                <a:tab pos="179388" algn="l"/>
              </a:tabLst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0" algn="just">
              <a:buNone/>
              <a:defRPr/>
            </a:pPr>
            <a:r>
              <a:rPr lang="ru-RU" sz="2000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строкам </a:t>
            </a:r>
            <a:r>
              <a:rPr lang="ru-RU" sz="2000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20, 21, 23 и 24 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отражаются данные: </a:t>
            </a:r>
            <a:endParaRPr lang="en-US" sz="20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9886" y="2268000"/>
            <a:ext cx="99970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45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800100" algn="l"/>
              </a:tabLst>
            </a:pPr>
            <a:r>
              <a:rPr lang="ru-RU" sz="1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использовании автомобильных транспортных средств, переданных по договорам аренды транспортного средства без экипажа или договорам финансовой аренды (лизинга) другим юридическим или физическим лицам;</a:t>
            </a:r>
          </a:p>
          <a:p>
            <a:pPr marL="285750" indent="45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использовании автомобильных транспортных средств, осуществляющих перевозки для собственных нужд организации, например, по доставке собственной продукции (товаров) в свои торговые объекты, внутрихозяйственные, внутризаводские, внутриобъектные и тому подобные перевозки;</a:t>
            </a:r>
          </a:p>
          <a:p>
            <a:pPr marL="285750" indent="45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800100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использовании специальных автомобильных транспортных средств, конструкция которых не предназначена для перевозок грузов, например, автокраны, авторемонтные всех видов, ассенизаторские, автолавки, асфальтобетоносмесители 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(кроме автобетоносмесителей)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бензозаправщики, пожарные, санитарные, мусоровозы, подметально-уборочные и тому подобное. </a:t>
            </a:r>
          </a:p>
        </p:txBody>
      </p:sp>
    </p:spTree>
    <p:extLst>
      <p:ext uri="{BB962C8B-B14F-4D97-AF65-F5344CB8AC3E}">
        <p14:creationId xmlns:p14="http://schemas.microsoft.com/office/powerpoint/2010/main" val="31948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30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88159" y="793101"/>
            <a:ext cx="8867283" cy="710579"/>
          </a:xfrm>
        </p:spPr>
        <p:txBody>
          <a:bodyPr anchor="ctr">
            <a:normAutofit/>
          </a:bodyPr>
          <a:lstStyle/>
          <a:p>
            <a:r>
              <a:rPr lang="ru-RU" sz="22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</a:t>
            </a:r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аздел </a:t>
            </a:r>
            <a:r>
              <a:rPr lang="en-US" sz="22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III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«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Автомобильный транспорт»</a:t>
            </a:r>
            <a:endParaRPr lang="ru-RU" sz="2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070478" y="1127359"/>
            <a:ext cx="10173863" cy="5136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40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Arial" panose="020B0604020202020204" pitchFamily="34" charset="0"/>
              <a:buNone/>
              <a:tabLst>
                <a:tab pos="179388" algn="l"/>
              </a:tabLst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0" algn="just">
              <a:buNone/>
              <a:defRPr/>
            </a:pP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Строки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26, 27 и 28</a:t>
            </a:r>
            <a:r>
              <a:rPr lang="ru-RU" sz="1800" dirty="0">
                <a:solidFill>
                  <a:srgbClr val="3857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3857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заполняют организации, осуществляющие </a:t>
            </a: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деятельность такси (49321)</a:t>
            </a:r>
          </a:p>
          <a:p>
            <a:pPr lvl="0" indent="0" algn="just"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Отражаются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данные о легковых автомобилях-такси: </a:t>
            </a:r>
            <a:endParaRPr lang="en-US" sz="20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состоящих на балансе;</a:t>
            </a:r>
            <a:endParaRPr lang="en-US" sz="20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принятых по договорам аренды, договорам безвозмездного пользования </a:t>
            </a:r>
            <a:b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 экипажа у других юридических лиц;</a:t>
            </a:r>
            <a:endParaRPr lang="en-US" sz="20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принятых по договорам аренды, договорам безвозмездного пользования </a:t>
            </a:r>
            <a:b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 экипажа или с экипажем у физических лиц.</a:t>
            </a:r>
            <a:endParaRPr lang="en-US" sz="20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3040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Arial" panose="020B0604020202020204" pitchFamily="34" charset="0"/>
              <a:buNone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Если организация осуществляла деятельность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такси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в течение части отчетного года, то:</a:t>
            </a:r>
          </a:p>
          <a:p>
            <a:pPr marL="70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385723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строке 27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отражается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списочное количество легковых автомобилей-такси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000" i="0" u="sng" strike="noStrike" kern="1200" cap="none" spc="0" normalizeH="0" baseline="0" noProof="0" dirty="0" smtClean="0">
                <a:ln>
                  <a:noFill/>
                </a:ln>
                <a:solidFill>
                  <a:srgbClr val="385723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 начало осуществления деятельности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такси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385723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строке 28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kumimoji="0" lang="ru-RU" sz="2000" i="0" u="sng" strike="noStrike" kern="1200" cap="none" spc="0" normalizeH="0" baseline="0" noProof="0" dirty="0" smtClean="0">
                <a:ln>
                  <a:noFill/>
                </a:ln>
                <a:solidFill>
                  <a:srgbClr val="385723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 момент прекращения осуществления деятельности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такси.</a:t>
            </a:r>
          </a:p>
        </p:txBody>
      </p:sp>
    </p:spTree>
    <p:extLst>
      <p:ext uri="{BB962C8B-B14F-4D97-AF65-F5344CB8AC3E}">
        <p14:creationId xmlns:p14="http://schemas.microsoft.com/office/powerpoint/2010/main" val="12586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31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838960" y="904240"/>
            <a:ext cx="8816482" cy="711200"/>
          </a:xfrm>
        </p:spPr>
        <p:txBody>
          <a:bodyPr anchor="ctr">
            <a:normAutofit/>
          </a:bodyPr>
          <a:lstStyle/>
          <a:p>
            <a:r>
              <a:rPr lang="ru-RU" sz="22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</a:t>
            </a:r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аздел </a:t>
            </a:r>
            <a:r>
              <a:rPr lang="en-US" sz="22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III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«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Автомобильный транспорт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»</a:t>
            </a:r>
            <a:endParaRPr lang="ru-RU" sz="2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3097" y="1908000"/>
            <a:ext cx="101941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4500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800100" algn="l"/>
              </a:tabLst>
            </a:pPr>
            <a:r>
              <a:rPr lang="ru-RU" sz="20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По 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автобусам, </a:t>
            </a:r>
            <a:r>
              <a:rPr lang="ru-RU" sz="2000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переданным по договорам аренды транспортного средства с экипажем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, выполняющим пригородные и междугородные автомобильные перевозки в регулярном сообщении, объем пассажирооборота рассчитывается путем умножения количества перевезенных пассажиров </a:t>
            </a:r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 среднее расстояние поездки 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одного пассажира на автомобильном транспорте общего пользования при осуществлении пригородных и междугородных перевозок, фактически сложившееся по области, городу Минску за отчетный год. </a:t>
            </a:r>
            <a:endParaRPr lang="ru-RU" sz="2000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800100" algn="l"/>
              </a:tabLst>
            </a:pP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800100" algn="l"/>
              </a:tabLst>
            </a:pP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800100" algn="l"/>
              </a:tabLst>
            </a:pPr>
            <a:r>
              <a:rPr lang="ru-RU" sz="20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Официальная 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статистическая информация </a:t>
            </a:r>
            <a:r>
              <a:rPr lang="ru-RU" sz="2000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 среднем расстоянии поездки </a:t>
            </a:r>
            <a:r>
              <a:rPr lang="ru-RU" sz="20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размещается </a:t>
            </a:r>
            <a:br>
              <a:rPr lang="ru-RU" sz="20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на 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официальном сайте Белстата в глобальной компьютерной сети Интернет </a:t>
            </a:r>
            <a:r>
              <a:rPr lang="ru-RU" sz="20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5"/>
              </a:rPr>
              <a:t>http://www.belstat.gov.by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 в рубрике «Респондентам» разделе «Государственные статистические наблюдения».</a:t>
            </a:r>
            <a:endParaRPr lang="ru-RU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32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44320" y="831219"/>
            <a:ext cx="9737426" cy="601341"/>
          </a:xfrm>
        </p:spPr>
        <p:txBody>
          <a:bodyPr>
            <a:normAutofit fontScale="90000"/>
          </a:bodyPr>
          <a:lstStyle/>
          <a:p>
            <a:pPr>
              <a:lnSpc>
                <a:spcPts val="1900"/>
              </a:lnSpc>
              <a:spcBef>
                <a:spcPts val="0"/>
              </a:spcBef>
            </a:pP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</a:t>
            </a: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аздел </a:t>
            </a:r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IV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«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Финансовые результаты»    </a:t>
            </a:r>
            <a:r>
              <a:rPr lang="ru-RU" sz="27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7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                                                                         </a:t>
            </a:r>
            <a:r>
              <a:rPr lang="ru-RU" sz="1600" b="1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тысячах рублей в целых числах</a:t>
            </a:r>
            <a:r>
              <a:rPr lang="ru-RU" sz="1600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2988" y="1322369"/>
            <a:ext cx="1075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10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организаций, применяющих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упрощенную систему налогообложения и </a:t>
            </a: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ведущих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учет в книге учета доходов и </a:t>
            </a: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расходов</a:t>
            </a:r>
            <a:endParaRPr 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400582"/>
              </p:ext>
            </p:extLst>
          </p:nvPr>
        </p:nvGraphicFramePr>
        <p:xfrm>
          <a:off x="1149886" y="1704133"/>
          <a:ext cx="9376295" cy="48469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43972">
                  <a:extLst>
                    <a:ext uri="{9D8B030D-6E8A-4147-A177-3AD203B41FA5}">
                      <a16:colId xmlns:a16="http://schemas.microsoft.com/office/drawing/2014/main" val="194624285"/>
                    </a:ext>
                  </a:extLst>
                </a:gridCol>
                <a:gridCol w="8232323">
                  <a:extLst>
                    <a:ext uri="{9D8B030D-6E8A-4147-A177-3AD203B41FA5}">
                      <a16:colId xmlns:a16="http://schemas.microsoft.com/office/drawing/2014/main" val="2316479027"/>
                    </a:ext>
                  </a:extLst>
                </a:gridCol>
              </a:tblGrid>
              <a:tr h="5817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Код строки</a:t>
                      </a:r>
                      <a:endParaRPr lang="ru-RU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48E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Заполнение раздела </a:t>
                      </a:r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IV</a:t>
                      </a:r>
                      <a:endParaRPr lang="ru-RU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48E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76213"/>
                  </a:ext>
                </a:extLst>
              </a:tr>
              <a:tr h="10388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70</a:t>
                      </a:r>
                      <a:endParaRPr lang="ru-RU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отражается сумма выручки от реализации товаров (работ, услуг), имущественных прав и внереализационных доходов, указанная в графе 10 по строке «Итого за ___ квартал нарастающим итогом с начала года» части </a:t>
                      </a:r>
                      <a:r>
                        <a:rPr lang="en-US" sz="1400" kern="1200" dirty="0" smtClean="0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раздела </a:t>
                      </a:r>
                      <a:r>
                        <a:rPr lang="en-US" sz="1400" kern="1200" dirty="0" smtClean="0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книги учета доходов и расходов</a:t>
                      </a:r>
                      <a:endParaRPr lang="ru-RU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42429"/>
                  </a:ext>
                </a:extLst>
              </a:tr>
              <a:tr h="5817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73</a:t>
                      </a:r>
                      <a:endParaRPr lang="ru-RU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отражается сумма произведенных и документально подтвержденных расходов (без налога при УСН, без НДС):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i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оплата приобретенных товаров, сырья, материалов, ОС</a:t>
                      </a:r>
                      <a:r>
                        <a:rPr lang="ru-RU" sz="1400" i="1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и нематериальных активов;</a:t>
                      </a:r>
                      <a:endParaRPr lang="ru-RU" sz="1400" i="1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i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оплата работ, выполненных</a:t>
                      </a:r>
                      <a:r>
                        <a:rPr lang="ru-RU" sz="1400" i="1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другими юридическими или физическими лицами (в т. ч. ИП);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i="1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оплата труда;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i="1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погашение % за пользование кредитами и займами;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i="1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уплата платежей в бюджет государственного внебюджетного фонда социальной защиты населения;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i="1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др. расходы, связанные с производственной деятельностью организации.</a:t>
                      </a:r>
                      <a:endParaRPr lang="ru-RU" sz="1400" i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495379"/>
                  </a:ext>
                </a:extLst>
              </a:tr>
              <a:tr h="5817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74 </a:t>
                      </a:r>
                      <a:endParaRPr lang="ru-RU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строка 70 </a:t>
                      </a:r>
                      <a:r>
                        <a:rPr lang="ru-RU" sz="1400" i="1" dirty="0" smtClean="0">
                          <a:latin typeface="Arial Narrow" panose="020B0606020202030204" pitchFamily="34" charset="0"/>
                        </a:rPr>
                        <a:t>минус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строка 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73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i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минус налог при УСН и НДС</a:t>
                      </a:r>
                      <a:endParaRPr lang="ru-RU" sz="1400" i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66398"/>
                  </a:ext>
                </a:extLst>
              </a:tr>
              <a:tr h="3532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75</a:t>
                      </a:r>
                      <a:endParaRPr lang="ru-RU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данные по строке 75 = данным по строке 74</a:t>
                      </a:r>
                      <a:endParaRPr lang="ru-RU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584365"/>
                  </a:ext>
                </a:extLst>
              </a:tr>
              <a:tr h="3532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76</a:t>
                      </a:r>
                      <a:endParaRPr lang="ru-RU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не заполняется</a:t>
                      </a:r>
                      <a:endParaRPr lang="ru-RU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553323"/>
                  </a:ext>
                </a:extLst>
              </a:tr>
              <a:tr h="3532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81</a:t>
                      </a:r>
                      <a:endParaRPr lang="ru-RU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данные по строке 81 = данным по строке 74</a:t>
                      </a:r>
                      <a:endParaRPr lang="ru-RU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028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33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371600" y="793101"/>
            <a:ext cx="9489440" cy="883300"/>
          </a:xfrm>
        </p:spPr>
        <p:txBody>
          <a:bodyPr anchor="ctr">
            <a:normAutofit fontScale="90000"/>
          </a:bodyPr>
          <a:lstStyle/>
          <a:p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Раздел </a:t>
            </a:r>
            <a:r>
              <a:rPr lang="en-US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IV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   «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Финансовые результаты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»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800" i="1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endParaRPr lang="ru-RU" sz="1800" i="1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69920" y="1171277"/>
            <a:ext cx="6024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1000"/>
              </a:spcBef>
              <a:buClr>
                <a:srgbClr val="DD7E0E"/>
              </a:buClr>
              <a:buSzPct val="80000"/>
              <a:tabLst>
                <a:tab pos="179388" algn="l"/>
              </a:tabLst>
            </a:pP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организаций, ведущих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бухгалтерский учет и отчетность </a:t>
            </a: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998" y="1656081"/>
            <a:ext cx="10384600" cy="362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34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436914" y="3129280"/>
            <a:ext cx="9637486" cy="441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рганизация, применяющая </a:t>
            </a:r>
            <a: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упрощенную систему налогообложения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(УСН)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ведущая учет в книге учета доходов и расходов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en-US" sz="1600" i="1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600" i="1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основании данных </a:t>
            </a:r>
            <a: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гражданско-правовых договоров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других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первичных учетных и иных документов </a:t>
            </a:r>
            <a:endParaRPr lang="en-US" sz="1600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Отражается </a:t>
            </a: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задолженность по налогам и </a:t>
            </a:r>
            <a:r>
              <a:rPr lang="ru-RU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заработной плате </a:t>
            </a:r>
            <a:br>
              <a:rPr lang="ru-RU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декабрь, </a:t>
            </a:r>
            <a:r>
              <a:rPr lang="ru-RU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выплаченных в </a:t>
            </a:r>
            <a:r>
              <a:rPr lang="ru-RU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январе</a:t>
            </a:r>
            <a:endParaRPr lang="ru-RU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40" y="1368775"/>
            <a:ext cx="9022079" cy="2909307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970496" y="900977"/>
            <a:ext cx="10386962" cy="788487"/>
          </a:xfrm>
        </p:spPr>
        <p:txBody>
          <a:bodyPr anchor="ctr">
            <a:noAutofit/>
          </a:bodyPr>
          <a:lstStyle/>
          <a:p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Раздел </a:t>
            </a:r>
            <a:r>
              <a:rPr lang="en-US" sz="22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«Состояние расчетов на 1 января года, следующего за отчетным»</a:t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                                                                   </a:t>
            </a:r>
            <a:r>
              <a:rPr lang="ru-RU" sz="1400" b="1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тысячах рублей в целых числах)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1400" b="1" i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35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1584961"/>
            <a:ext cx="8219440" cy="3637279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515292" y="1036321"/>
            <a:ext cx="9833428" cy="1097280"/>
          </a:xfrm>
        </p:spPr>
        <p:txBody>
          <a:bodyPr anchor="ctr">
            <a:noAutofit/>
          </a:bodyPr>
          <a:lstStyle/>
          <a:p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Раздел VI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«Сведения о деятельности организации </a:t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видам экономической деятельности»</a:t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                                                        </a:t>
            </a:r>
            <a:r>
              <a:rPr lang="ru-RU" sz="14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тысячах рублей в целых числах)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2200" i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4668" y="5220000"/>
            <a:ext cx="97040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заполняется в соответствии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общегосударственным классификатором</a:t>
            </a:r>
            <a:r>
              <a:rPr lang="ru-RU" sz="1600" b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Республики Беларусь </a:t>
            </a: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ОКРБ 005-2011 «Виды экономической деятельности</a:t>
            </a:r>
            <a:r>
              <a:rPr lang="ru-RU" sz="1600" b="1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1600" b="1" dirty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данные отражаются в </a:t>
            </a: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целом по юридическому лицу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включая структурные подразделения, по осуществляемым видам экономической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деятельности.</a:t>
            </a:r>
            <a:endParaRPr lang="ru-RU" sz="1600" b="1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36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149886" y="1209040"/>
            <a:ext cx="10249633" cy="609600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    </a:t>
            </a:r>
            <a:r>
              <a:rPr lang="ru-RU" sz="20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разделе VI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«Сведения о деятельности организации 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                 по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видам экономической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деятельности»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графе 1 отражается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63097" y="1909634"/>
            <a:ext cx="10214505" cy="6431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стоимость всей произведенной продукции, выполненных работ, оказанных услуг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за отчетный год собственными силами организации за счет всех источников финансирования в отпускных ценах </a:t>
            </a:r>
            <a:r>
              <a:rPr lang="ru-RU" sz="1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вычетом налогов и сборов, исчисляемых из выручки;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сумма средств, полученных из бюджета в связи с государственным регулированием цен и тарифов, на покрытие убытков, на возмещение затрат на производство. </a:t>
            </a: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Средства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 полученные на возмещение разницы в цене, включаются в объем производства продукции (работ, услуг) по моменту их фактического поступления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Налоги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сборы, исчисляемые из выручки, исключаются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 объема производства продукции (работ, услуг)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всем видам экономической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ru-RU" sz="2000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осуществлении </a:t>
            </a:r>
            <a:r>
              <a:rPr lang="ru-RU" sz="1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оптовой и розничной торговли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(группы 451, 453,454 (кроме подкласса 45403), разделы 46 (кроме группы 461) и 47 ОКРБ 005-2011) по строке 201 в графе 1 </a:t>
            </a:r>
            <a:r>
              <a:rPr lang="ru-RU" sz="19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отражается ВАЛОВОЙ ДОХОД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(разница между продажной и покупной стоимостью товаров за вычетом налогов и сборов, исчисляемых из выручки, вывозных таможенных пошлин). 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rgbClr val="53756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4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37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39520" y="1428765"/>
            <a:ext cx="10038082" cy="5712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rgbClr val="53756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32560" y="831219"/>
            <a:ext cx="9235440" cy="855341"/>
          </a:xfrm>
        </p:spPr>
        <p:txBody>
          <a:bodyPr>
            <a:noAutofit/>
          </a:bodyPr>
          <a:lstStyle/>
          <a:p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20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разделе </a:t>
            </a:r>
            <a:r>
              <a:rPr lang="ru-RU" sz="20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 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«Сведения о деятельности организации 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видам экономической деятельности»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0799" y="1554480"/>
            <a:ext cx="4836161" cy="470986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500" b="1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промышленности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графе 2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отражается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переработанного сырья и материалов заказчика, учитываемых на забалансовом счете бухгалтерского учета организации,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оплаченных организацией-изготовителем (</a:t>
            </a:r>
            <a:r>
              <a:rPr lang="ru-RU" sz="15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давальческого сырья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соответствующим подклассам, относящимся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5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разделам с 10 по 32, а </a:t>
            </a:r>
            <a:r>
              <a:rPr lang="ru-RU" sz="1500" b="1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к </a:t>
            </a:r>
            <a:r>
              <a:rPr lang="ru-RU" sz="15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классу </a:t>
            </a:r>
            <a:r>
              <a:rPr lang="ru-RU" sz="1500" b="1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3832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ОКЭД</a:t>
            </a:r>
            <a:r>
              <a:rPr lang="ru-RU" sz="15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моменту фактического производства продукции из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него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 графе 2 </a:t>
            </a:r>
            <a:r>
              <a:rPr lang="ru-RU" sz="15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отражается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 давальческого сырья, полученного от заказчика – нерезидента РБ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0800" y="1554480"/>
            <a:ext cx="4836160" cy="47098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492240" y="1584960"/>
            <a:ext cx="4785363" cy="4679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500" b="1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строительства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графе 2 отражается: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 </a:t>
            </a:r>
            <a:r>
              <a:rPr lang="ru-RU" sz="15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материалов заказчика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принятых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забалансовый счет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бухгалтерского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учета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r>
              <a:rPr lang="ru-RU" sz="1500" b="1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5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использованных в строительстве</a:t>
            </a:r>
            <a:r>
              <a:rPr lang="ru-RU" sz="1500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500" dirty="0" smtClean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по 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тому же виду экономической деятельности </a:t>
            </a:r>
            <a:r>
              <a:rPr lang="ru-RU" sz="15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секции F</a:t>
            </a:r>
            <a:r>
              <a:rPr lang="ru-RU" sz="15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«Строительство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» ОКЭД,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что и стоимость выполненных строительных работ</a:t>
            </a:r>
          </a:p>
          <a:p>
            <a:pPr algn="just">
              <a:spcBef>
                <a:spcPts val="600"/>
              </a:spcBef>
            </a:pPr>
            <a:endParaRPr lang="ru-RU" sz="1600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1600" i="1" dirty="0">
              <a:latin typeface="Arial Narrow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1200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92240" y="1584960"/>
            <a:ext cx="4785362" cy="4679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38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97577" y="975360"/>
            <a:ext cx="10032274" cy="4994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ВНИМАНИЕ!</a:t>
            </a:r>
          </a:p>
          <a:p>
            <a:pPr>
              <a:lnSpc>
                <a:spcPts val="500"/>
              </a:lnSpc>
              <a:spcBef>
                <a:spcPts val="0"/>
              </a:spcBef>
            </a:pPr>
            <a:endParaRPr lang="ru-RU" sz="2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заполнении </a:t>
            </a:r>
            <a:r>
              <a:rPr lang="ru-RU" sz="2400" u="sng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раздела </a:t>
            </a:r>
            <a:r>
              <a:rPr lang="en-US" sz="2400" u="sng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en-US" sz="2400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необходимо учитывать следующее: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определения значения стоимости произведенной продукции, выполненных работ, оказанных услуг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меньше 500 рублей,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заполнении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строки 201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графе 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указывается наименование соответствующего вида экономической деятельности,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графе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его пятизначный код по ОКРБ 005-2011,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графе 1 ПРОСТАВЛЯЕТСЯ «НОЛЬ»!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организация,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ОСУЩЕСТВЛЯВШАЯ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продукции, выполнение работ, оказание услуг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отчетном году (например, вновь созданная организация), по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строке 201 в графе 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указывает наименование основного вида экономической деятельности,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графе 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его пятизначный код по ОКРБ 005-2011</a:t>
            </a:r>
            <a:endParaRPr lang="ru-RU" dirty="0" smtClean="0">
              <a:solidFill>
                <a:srgbClr val="3857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70494" y="831219"/>
            <a:ext cx="102359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Перечень респондентов </a:t>
            </a:r>
            <a:r>
              <a:rPr lang="ru-RU" sz="2200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200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размещаются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19497" y="1361955"/>
            <a:ext cx="9939382" cy="1020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официальном сайте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Главного управления </a:t>
            </a:r>
            <a:r>
              <a:rPr lang="ru-RU" dirty="0" err="1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ru-RU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en-US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grodno.</a:t>
            </a:r>
            <a:r>
              <a:rPr lang="ru-RU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belstat.gov.by </a:t>
            </a:r>
            <a:r>
              <a:rPr lang="ru-RU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глобальной компьютерной сети Интернет и отображаются при нажатии на блок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01" y="2183539"/>
            <a:ext cx="9165219" cy="31301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73901" y="5585153"/>
            <a:ext cx="9432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главной странице сайта Главного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управления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8829040" y="2011680"/>
            <a:ext cx="1481910" cy="149352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8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39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80160" y="973183"/>
            <a:ext cx="10040984" cy="1718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разделе  </a:t>
            </a:r>
            <a:r>
              <a:rPr lang="ru-RU" sz="23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</a:t>
            </a:r>
            <a:r>
              <a:rPr lang="ru-RU" sz="2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«Сведения о деятельности организации </a:t>
            </a:r>
            <a:br>
              <a:rPr lang="ru-RU" sz="2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видам экономической деятельности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</a:p>
          <a:p>
            <a:pPr algn="ctr">
              <a:spcBef>
                <a:spcPts val="1000"/>
              </a:spcBef>
            </a:pPr>
            <a:r>
              <a:rPr lang="ru-RU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НЕ ОТРАЖАЮТСЯ 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данные о деятельности организации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реализации другим юридическим или физическим лицам:</a:t>
            </a:r>
          </a:p>
          <a:p>
            <a:pPr algn="ctr">
              <a:lnSpc>
                <a:spcPts val="1000"/>
              </a:lnSpc>
            </a:pPr>
            <a:endParaRPr lang="ru-RU" sz="23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6080" y="1913979"/>
            <a:ext cx="10119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3098" y="2560310"/>
            <a:ext cx="102580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457200" algn="just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сырья и материалов, включая материалы, полученные в результате разборки основных средств, покупных полуфабрикатов, комплектующих изделий, топлива, строительных материалов, инвентаря, спецодежды и спецоснастки, хозяйственных принадлежностей и прочих материалов, приобретенных для собственных нужд, но не использованных в процессе производства продукции (работ, услуг);</a:t>
            </a:r>
          </a:p>
          <a:p>
            <a:pPr marL="285750" lvl="0" indent="-457200" algn="just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брака, лома, отходов, полученных в результате производственной деятельности;</a:t>
            </a:r>
          </a:p>
          <a:p>
            <a:pPr marL="285750" lvl="0" indent="-457200" algn="just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материальных ценностей, приобретенных для общехозяйственных и управленческих нужд;</a:t>
            </a:r>
            <a:endParaRPr lang="ru-RU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285750" lvl="0" indent="-457200" algn="just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собственных основных средств.</a:t>
            </a:r>
            <a:endParaRPr lang="ru-RU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40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94" y="4633473"/>
            <a:ext cx="367089" cy="158391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642281" y="700593"/>
            <a:ext cx="9496926" cy="931196"/>
          </a:xfrm>
        </p:spPr>
        <p:txBody>
          <a:bodyPr anchor="ctr">
            <a:noAutofit/>
          </a:bodyPr>
          <a:lstStyle/>
          <a:p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Раздел V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I</a:t>
            </a: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I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«Производство промышленной продукции (услуг промышленного характера)»</a:t>
            </a:r>
            <a:endParaRPr lang="ru-RU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Шеврон 1"/>
          <p:cNvSpPr/>
          <p:nvPr/>
        </p:nvSpPr>
        <p:spPr>
          <a:xfrm>
            <a:off x="831528" y="1631789"/>
            <a:ext cx="741755" cy="1019595"/>
          </a:xfrm>
          <a:prstGeom prst="chevron">
            <a:avLst/>
          </a:prstGeom>
          <a:solidFill>
            <a:srgbClr val="648E8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34518" y="1539228"/>
            <a:ext cx="9651999" cy="1334653"/>
          </a:xfrm>
          <a:prstGeom prst="roundRect">
            <a:avLst/>
          </a:prstGeom>
          <a:solidFill>
            <a:srgbClr val="648E85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 организация, осуществляющая деятельность в области горнодобывающей </a:t>
            </a:r>
            <a:b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обрабатывающей промышленности; деятельность по снабжению электроэнергией, газом, паром, горячей водой и кондиционированным воздухом; водоснабжению; сбору, обработке </a:t>
            </a:r>
            <a:b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удалению отходов, деятельность по ликвидации загрязнений 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(разделы с 05 по 39 ОКРБ </a:t>
            </a:r>
            <a:b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005-2011).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Шеврон 3"/>
          <p:cNvSpPr/>
          <p:nvPr/>
        </p:nvSpPr>
        <p:spPr>
          <a:xfrm>
            <a:off x="862657" y="2873881"/>
            <a:ext cx="735721" cy="1023704"/>
          </a:xfrm>
          <a:prstGeom prst="chevron">
            <a:avLst/>
          </a:prstGeom>
          <a:solidFill>
            <a:srgbClr val="648E85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42280" y="3004655"/>
            <a:ext cx="9693882" cy="1011679"/>
          </a:xfrm>
          <a:prstGeom prst="roundRect">
            <a:avLst/>
          </a:prstGeom>
          <a:solidFill>
            <a:srgbClr val="648E85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2" algn="just">
              <a:spcBef>
                <a:spcPts val="600"/>
              </a:spcBef>
              <a:buSzPct val="80000"/>
              <a:tabLst>
                <a:tab pos="179388" algn="l"/>
              </a:tabLst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аздел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заполняется в соответствии со статистическим классификатором </a:t>
            </a:r>
            <a:b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 25.006-2015 «Промышленная продукция»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размещенным на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официальном сайте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Белстата </a:t>
            </a:r>
            <a:b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глобальной компьютерной сети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 в рубрике «Классификаторы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без учета налогов </a:t>
            </a:r>
            <a:b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сборов, исчисляемых из выручки.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Шеврон 5"/>
          <p:cNvSpPr/>
          <p:nvPr/>
        </p:nvSpPr>
        <p:spPr>
          <a:xfrm>
            <a:off x="871011" y="4098449"/>
            <a:ext cx="705906" cy="1006306"/>
          </a:xfrm>
          <a:prstGeom prst="chevron">
            <a:avLst/>
          </a:prstGeom>
          <a:solidFill>
            <a:srgbClr val="648E85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34518" y="4176273"/>
            <a:ext cx="9686119" cy="914400"/>
          </a:xfrm>
          <a:prstGeom prst="roundRect">
            <a:avLst/>
          </a:prstGeom>
          <a:solidFill>
            <a:srgbClr val="648E85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2">
              <a:spcBef>
                <a:spcPts val="600"/>
              </a:spcBef>
              <a:buSzPct val="80000"/>
              <a:tabLst>
                <a:tab pos="179388" algn="l"/>
              </a:tabLst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ервые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знака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раздела 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4 знака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раздела 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промышленным видам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Шеврон 13"/>
          <p:cNvSpPr/>
          <p:nvPr/>
        </p:nvSpPr>
        <p:spPr>
          <a:xfrm>
            <a:off x="873410" y="5177528"/>
            <a:ext cx="699873" cy="942801"/>
          </a:xfrm>
          <a:prstGeom prst="chevron">
            <a:avLst/>
          </a:prstGeom>
          <a:solidFill>
            <a:srgbClr val="648E8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35727" y="5262353"/>
            <a:ext cx="9651998" cy="1001991"/>
          </a:xfrm>
          <a:prstGeom prst="roundRect">
            <a:avLst/>
          </a:prstGeom>
          <a:solidFill>
            <a:srgbClr val="648E85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2">
              <a:spcBef>
                <a:spcPts val="600"/>
              </a:spcBef>
              <a:buSzPct val="80000"/>
              <a:tabLst>
                <a:tab pos="179388" algn="l"/>
              </a:tabLst>
            </a:pPr>
            <a:r>
              <a:rPr lang="ru-RU" sz="1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диница </a:t>
            </a:r>
            <a:r>
              <a:rPr lang="ru-RU" sz="1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измерения</a:t>
            </a:r>
            <a:r>
              <a:rPr lang="ru-RU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65750" lvl="2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Ø"/>
              <a:tabLst>
                <a:tab pos="179388" algn="l"/>
              </a:tabLst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графы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раздела заполняются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целых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числах;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lvl="2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Ø"/>
              <a:tabLst>
                <a:tab pos="179388" algn="l"/>
              </a:tabLst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графах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и 5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заполняются 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только в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тысячах 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рублей.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41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58" name="Загнутый угол 57"/>
          <p:cNvSpPr/>
          <p:nvPr/>
        </p:nvSpPr>
        <p:spPr>
          <a:xfrm>
            <a:off x="7489370" y="5513189"/>
            <a:ext cx="2092429" cy="986216"/>
          </a:xfrm>
          <a:prstGeom prst="foldedCorner">
            <a:avLst/>
          </a:prstGeom>
          <a:solidFill>
            <a:srgbClr val="648E85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Графы 4 и 5 заполняются 1 раз </a:t>
            </a:r>
            <a:b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 года </a:t>
            </a:r>
            <a:r>
              <a:rPr lang="ru-RU" sz="14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начиная </a:t>
            </a:r>
            <a:br>
              <a:rPr lang="ru-RU" sz="14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отчета за 2027 год</a:t>
            </a:r>
            <a:endParaRPr lang="ru-RU" sz="14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46" y="740230"/>
            <a:ext cx="8220891" cy="4675894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H="1" flipV="1">
            <a:off x="7324713" y="4896889"/>
            <a:ext cx="511406" cy="56403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976942" y="4900501"/>
            <a:ext cx="452847" cy="57188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3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42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61494" y="700593"/>
            <a:ext cx="9006207" cy="762447"/>
          </a:xfrm>
        </p:spPr>
        <p:txBody>
          <a:bodyPr anchor="ctr">
            <a:normAutofit/>
          </a:bodyPr>
          <a:lstStyle/>
          <a:p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Раздел V</a:t>
            </a:r>
            <a:r>
              <a:rPr lang="en-US" sz="22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</a:t>
            </a:r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«Объем подрядных работ»</a:t>
            </a:r>
            <a:endParaRPr lang="ru-RU" sz="2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573901" y="1140823"/>
            <a:ext cx="9538236" cy="5373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kumimoji="0" lang="ru-RU" altLang="ru-RU" sz="1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180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ЗАПОЛНЯЮТ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6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организации, выполняющие строительные работы </a:t>
            </a:r>
            <a:br>
              <a:rPr kumimoji="0" lang="ru-RU" altLang="ru-RU" sz="16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ru-RU" altLang="ru-RU" sz="160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ОКЭД 41-43, кроме 41100</a:t>
            </a:r>
            <a:r>
              <a:rPr kumimoji="0" lang="ru-RU" altLang="ru-RU" sz="160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ru-RU" altLang="ru-RU" sz="160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60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43992)</a:t>
            </a: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6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 основании актов сдачи-приемки выполненных строительных работ</a:t>
            </a:r>
            <a:r>
              <a:rPr kumimoji="0" lang="en-US" altLang="ru-RU" sz="16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6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 иных</a:t>
            </a:r>
            <a:r>
              <a:rPr kumimoji="0" lang="ru-RU" altLang="ru-RU" sz="16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специальных монтажных работ </a:t>
            </a:r>
            <a:r>
              <a:rPr kumimoji="0" lang="ru-RU" altLang="ru-RU" sz="16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по формам согласно приложениям 3-6 </a:t>
            </a:r>
            <a:r>
              <a:rPr kumimoji="0" lang="ru-RU" altLang="ru-RU" sz="16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(формы С-2</a:t>
            </a:r>
            <a:r>
              <a:rPr lang="ru-RU" alt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ru-RU" sz="16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С-2а, С-2б, </a:t>
            </a:r>
            <a:r>
              <a:rPr lang="ru-RU" alt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С-2в), </a:t>
            </a:r>
            <a:r>
              <a:rPr kumimoji="0" lang="ru-RU" altLang="ru-RU" sz="16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 постановлению Министерства архитектуры</a:t>
            </a:r>
            <a:r>
              <a:rPr kumimoji="0" lang="ru-RU" altLang="ru-RU" sz="16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6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 строительства РБ</a:t>
            </a:r>
            <a:r>
              <a:rPr kumimoji="0" lang="en-US" altLang="ru-RU" sz="16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6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 29 апреля 2011 г. №13 «Об установлении форм первичных учетных</a:t>
            </a:r>
            <a:r>
              <a:rPr kumimoji="0" lang="en-US" altLang="ru-RU" sz="16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6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документов в строительстве» и иных первичных учетных документов, имеющихся на дату представления отчета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kumimoji="0" lang="ru-RU" sz="16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Отражаются данные о выполненных </a:t>
            </a:r>
            <a:r>
              <a:rPr kumimoji="0" lang="ru-RU" sz="16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СОБСТВЕННЫМИ СИЛАМИ </a:t>
            </a:r>
            <a:r>
              <a:rPr kumimoji="0" lang="ru-RU" sz="16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объемах подрядных</a:t>
            </a:r>
            <a:r>
              <a:rPr kumimoji="0" lang="ru-RU" sz="16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работ </a:t>
            </a:r>
            <a:r>
              <a:rPr kumimoji="0" lang="ru-RU" sz="1600" u="none" strike="noStrike" kern="1200" cap="none" spc="0" normalizeH="0" noProof="0" dirty="0" smtClean="0">
                <a:ln>
                  <a:noFill/>
                </a:ln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(без работ, выполненных привлеченными организациями по договору субподряда), </a:t>
            </a:r>
            <a:r>
              <a:rPr kumimoji="0" lang="ru-RU" sz="16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классифицируемых по видам экономической деятельности секции </a:t>
            </a:r>
            <a:r>
              <a:rPr kumimoji="0" lang="en-US" sz="16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kumimoji="0" lang="ru-RU" sz="16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«Строительство» </a:t>
            </a:r>
            <a:r>
              <a:rPr kumimoji="0" lang="en-US" sz="16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6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6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ОКРБ 005-2011.</a:t>
            </a:r>
          </a:p>
          <a:p>
            <a:pPr marL="285750" lvl="0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Отражается объем подрядных работ, выполненных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собственными силами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 по договорам строительного подряда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пределами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 Республики Беларусь.</a:t>
            </a:r>
            <a:endParaRPr kumimoji="0" lang="ru-RU" sz="160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kumimoji="0" lang="ru-RU" sz="160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 ЗАПОЛНЯЮТ </a:t>
            </a:r>
            <a:r>
              <a:rPr kumimoji="0" lang="ru-RU" sz="16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организации, представившие в отчетном году государственную статистическую отчетность по форме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ru-RU" sz="160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2-ис (строительство) «Отчет о выполнении подрядных работ».</a:t>
            </a:r>
            <a:endParaRPr kumimoji="0" lang="ru-RU" sz="16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alibri Light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761494" y="5956662"/>
            <a:ext cx="9447280" cy="494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7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43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272409" y="168400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Arial" pitchFamily="34" charset="0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Arial" pitchFamily="34" charset="0"/>
              </a:rPr>
            </a:b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5748" y="3622766"/>
            <a:ext cx="92209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показатель «Объем подрядных работ» (строка 150)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включаются: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материалы заказчика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включаются: </a:t>
            </a:r>
          </a:p>
          <a:p>
            <a:pPr marL="642938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налоги (в том числе НДС), уплачиваемые из выручки от реализации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(услуг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642938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авансовые платежи от заказчиков (застройщиков); </a:t>
            </a:r>
          </a:p>
          <a:p>
            <a:pPr marL="642938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стоимость монтируемого и ремонтируемого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оборудования;</a:t>
            </a:r>
          </a:p>
          <a:p>
            <a:pPr marL="642938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атраты на  пректно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изыскательские работы</a:t>
            </a:r>
          </a:p>
          <a:p>
            <a:pPr marL="357188">
              <a:spcBef>
                <a:spcPts val="6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</a:t>
            </a:r>
            <a:r>
              <a:rPr lang="ru-RU" sz="14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</a:t>
            </a:r>
            <a:r>
              <a:rPr lang="ru-RU" sz="1400" b="1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 </a:t>
            </a:r>
            <a:r>
              <a:rPr lang="ru-RU" sz="14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Указаний по заполнению формы</a:t>
            </a:r>
          </a:p>
          <a:p>
            <a:pPr marL="357188">
              <a:spcBef>
                <a:spcPts val="600"/>
              </a:spcBef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511443" y="871675"/>
            <a:ext cx="9256258" cy="640932"/>
          </a:xfrm>
        </p:spPr>
        <p:txBody>
          <a:bodyPr anchor="ctr">
            <a:normAutofit/>
          </a:bodyPr>
          <a:lstStyle/>
          <a:p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Раздел V</a:t>
            </a:r>
            <a:r>
              <a:rPr lang="en-US" sz="22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</a:t>
            </a:r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«Объем подрядных работ»</a:t>
            </a:r>
            <a:endParaRPr lang="ru-RU" sz="2200" b="1" i="1" dirty="0">
              <a:solidFill>
                <a:srgbClr val="C0000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40" y="1650558"/>
            <a:ext cx="8325837" cy="183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44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98" y="4680426"/>
            <a:ext cx="367089" cy="15839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4423" y="793101"/>
            <a:ext cx="8183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Раздел 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I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Х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«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Основные средства и нематериальные активы»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20" y="1107440"/>
            <a:ext cx="7609840" cy="332232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310639" y="4320000"/>
            <a:ext cx="99161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По строкам с 100 по 110 </a:t>
            </a:r>
            <a:r>
              <a:rPr lang="ru-RU" sz="1600" dirty="0">
                <a:latin typeface="Arial Narrow" panose="020B0606020202030204" pitchFamily="34" charset="0"/>
              </a:rPr>
              <a:t>отражается стоимость основных </a:t>
            </a:r>
            <a:r>
              <a:rPr lang="ru-RU" sz="1600" dirty="0" smtClean="0">
                <a:latin typeface="Arial Narrow" panose="020B0606020202030204" pitchFamily="34" charset="0"/>
              </a:rPr>
              <a:t>средств, </a:t>
            </a:r>
            <a:r>
              <a:rPr lang="ru-RU" sz="1600" dirty="0">
                <a:latin typeface="Arial Narrow" panose="020B0606020202030204" pitchFamily="34" charset="0"/>
              </a:rPr>
              <a:t>числящихся на счете бухгалтерского учета 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01 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«Основные 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средства» и 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03 «Доходные вложения в материальные активы»</a:t>
            </a:r>
          </a:p>
          <a:p>
            <a:pPr indent="457200" algn="just"/>
            <a:endParaRPr lang="ru-RU" sz="1600" dirty="0">
              <a:latin typeface="Arial Narrow" panose="020B0606020202030204" pitchFamily="34" charset="0"/>
            </a:endParaRPr>
          </a:p>
          <a:p>
            <a:pPr marL="285750" indent="45720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anose="020B0606020202030204" pitchFamily="34" charset="0"/>
              </a:rPr>
              <a:t>Стоимость основных средств, 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сданных в финансовую аренду (лизинг), </a:t>
            </a:r>
            <a:r>
              <a:rPr lang="ru-RU" sz="1600" dirty="0">
                <a:latin typeface="Arial Narrow" panose="020B0606020202030204" pitchFamily="34" charset="0"/>
              </a:rPr>
              <a:t>включает в раздел организация, </a:t>
            </a:r>
            <a:r>
              <a:rPr lang="ru-RU" sz="1600" u="sng" dirty="0">
                <a:latin typeface="Arial Narrow" panose="020B0606020202030204" pitchFamily="34" charset="0"/>
              </a:rPr>
              <a:t>у которой они </a:t>
            </a:r>
            <a:r>
              <a:rPr lang="ru-RU" sz="1600" u="sng" dirty="0" smtClean="0">
                <a:latin typeface="Arial Narrow" panose="020B0606020202030204" pitchFamily="34" charset="0"/>
              </a:rPr>
              <a:t>учитываются </a:t>
            </a:r>
            <a:r>
              <a:rPr lang="ru-RU" sz="1600" u="sng" dirty="0">
                <a:latin typeface="Arial Narrow" panose="020B0606020202030204" pitchFamily="34" charset="0"/>
              </a:rPr>
              <a:t>на балансовом счете бухгалтерского </a:t>
            </a:r>
            <a:r>
              <a:rPr lang="ru-RU" sz="1600" u="sng" dirty="0" smtClean="0">
                <a:latin typeface="Arial Narrow" panose="020B0606020202030204" pitchFamily="34" charset="0"/>
              </a:rPr>
              <a:t>учета</a:t>
            </a:r>
            <a:endParaRPr lang="ru-RU" sz="1600" u="sng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39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45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98" y="4680426"/>
            <a:ext cx="367089" cy="1583918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762000" y="1673379"/>
            <a:ext cx="2733040" cy="2406252"/>
          </a:xfrm>
          <a:prstGeom prst="horizontalScroll">
            <a:avLst/>
          </a:prstGeom>
          <a:solidFill>
            <a:srgbClr val="648E85">
              <a:alpha val="21000"/>
            </a:srgbClr>
          </a:solidFill>
          <a:ln>
            <a:solidFill>
              <a:srgbClr val="648E85">
                <a:alpha val="3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для организаций, ведущих бухгалтерский учет и отчетность </a:t>
            </a:r>
            <a:r>
              <a:rPr lang="en-US" sz="1700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/>
            </a:r>
            <a:br>
              <a:rPr lang="en-US" sz="1700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ru-RU" sz="1700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на общих основаниях</a:t>
            </a:r>
            <a:endParaRPr lang="ru-RU" sz="17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9726" y="864000"/>
            <a:ext cx="8183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Раздел </a:t>
            </a:r>
            <a:r>
              <a:rPr lang="en-US" u="sng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I</a:t>
            </a:r>
            <a:r>
              <a:rPr lang="ru-RU" u="sng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Х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«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Основные средства и нематериальные активы»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40" y="1246659"/>
            <a:ext cx="7721600" cy="492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46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43497" y="700594"/>
            <a:ext cx="83382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Раздел 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IX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Основные средства и нематериальные активы»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970494" y="1567951"/>
            <a:ext cx="2585506" cy="2828831"/>
          </a:xfrm>
          <a:prstGeom prst="horizontalScroll">
            <a:avLst/>
          </a:prstGeom>
          <a:solidFill>
            <a:srgbClr val="648E85">
              <a:alpha val="21000"/>
            </a:srgbClr>
          </a:solidFill>
          <a:ln>
            <a:solidFill>
              <a:srgbClr val="648E85">
                <a:alpha val="3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для организаций, применяющих упрощенную систему налогообложения и ведущих учет в книге учета доходов и расходов</a:t>
            </a:r>
            <a:endParaRPr lang="ru-RU" sz="1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910" y="1162259"/>
            <a:ext cx="7328347" cy="49274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3744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47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149886" y="3068320"/>
            <a:ext cx="10250204" cy="2768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86" y="687890"/>
            <a:ext cx="10060833" cy="2569884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511443" y="651136"/>
            <a:ext cx="9256258" cy="633805"/>
          </a:xfrm>
        </p:spPr>
        <p:txBody>
          <a:bodyPr anchor="ctr">
            <a:normAutofit/>
          </a:bodyPr>
          <a:lstStyle/>
          <a:p>
            <a:r>
              <a:rPr lang="ru-RU" sz="18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Раздел </a:t>
            </a:r>
            <a:r>
              <a:rPr lang="ru-RU" sz="18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X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«Объем отгруженной продукции (работ, услуг)»</a:t>
            </a:r>
            <a:endParaRPr lang="ru-RU" sz="1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83303" y="2200835"/>
            <a:ext cx="2152057" cy="908125"/>
          </a:xfrm>
          <a:prstGeom prst="rect">
            <a:avLst/>
          </a:prstGeom>
          <a:solidFill>
            <a:srgbClr val="D1FDE9">
              <a:alpha val="81000"/>
            </a:srgbClr>
          </a:solidFill>
          <a:ln w="12700" cap="flat" cmpd="sng" algn="ctr">
            <a:solidFill>
              <a:srgbClr val="D1FDE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вычетом налогов и сборов, исчисляемых из выручки</a:t>
            </a:r>
            <a:r>
              <a:rPr kumimoji="0" lang="ru-RU" sz="1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без учета стоимости переработанного давальческого сырья.</a:t>
            </a: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1432560" y="3132000"/>
            <a:ext cx="9702800" cy="36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1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Раздел </a:t>
            </a:r>
            <a:r>
              <a:rPr lang="ru-RU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X ЗАПОЛНЯЮТ </a:t>
            </a:r>
            <a:r>
              <a:rPr lang="ru-RU" sz="15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организации основным видом экономической деятельности которых являются: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деятельность в области горнодобывающей промышленности, обрабатывающей промышленности; деятельность по снабжению электроэнергией, газом, паром, горячей водой и кондиционированным воздухом; водоснабжение; сбор и, обработка и удаление отходов, деятельность по ликвидации загрязнений (</a:t>
            </a:r>
            <a:r>
              <a:rPr lang="ru-RU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разделы с 05 по 39 ОКРБ 005-2011</a:t>
            </a:r>
            <a:r>
              <a:rPr lang="ru-RU" sz="15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);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деятельность в области телекоммуникаций (</a:t>
            </a:r>
            <a:r>
              <a:rPr lang="ru-RU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раздел 61 ОКРБ 005-2011</a:t>
            </a:r>
            <a:r>
              <a:rPr lang="ru-RU" sz="15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);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компьютерное программирование, консультационные и другие сопутствующие услуги (</a:t>
            </a:r>
            <a:r>
              <a:rPr lang="ru-RU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раздел 62 </a:t>
            </a:r>
          </a:p>
          <a:p>
            <a:pPr lvl="0" algn="just">
              <a:spcAft>
                <a:spcPts val="600"/>
              </a:spcAft>
              <a:defRPr/>
            </a:pPr>
            <a:r>
              <a:rPr lang="ru-RU" sz="1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  ОКРБ 005-2011</a:t>
            </a:r>
            <a:r>
              <a:rPr lang="ru-RU" sz="15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);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д</a:t>
            </a:r>
            <a:r>
              <a:rPr lang="ru-RU" sz="15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еятельность в области информационного обслуживания (</a:t>
            </a:r>
            <a:r>
              <a:rPr lang="ru-RU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раздел 63 ОКРБ 005-2011, кроме деятельности информационных агенств (подкласс 63910 ОКРБ 005-2011</a:t>
            </a:r>
            <a:r>
              <a:rPr lang="ru-RU" sz="15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)).</a:t>
            </a:r>
          </a:p>
          <a:p>
            <a:pPr lvl="0" algn="just">
              <a:defRPr/>
            </a:pPr>
            <a:r>
              <a:rPr lang="ru-RU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НЕ ЗАПОЛНЯЮТ </a:t>
            </a:r>
            <a:r>
              <a:rPr lang="ru-RU" sz="15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организации, применяющие УСН, а также организации, являющиеся резидентами Парка высоких технологий или резидентами научно-технологических парков.</a:t>
            </a:r>
            <a:endParaRPr lang="ru-RU" sz="15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endParaRPr lang="ru-RU" sz="1400" dirty="0" smtClean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endParaRPr lang="ru-RU" sz="1400" dirty="0" smtClean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endParaRPr lang="ru-RU" sz="1400" dirty="0" smtClean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lvl="0" algn="ctr">
              <a:lnSpc>
                <a:spcPct val="120000"/>
              </a:lnSpc>
              <a:spcBef>
                <a:spcPts val="1000"/>
              </a:spcBef>
              <a:defRPr/>
            </a:pPr>
            <a:endParaRPr lang="ru-RU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889761" y="322046"/>
            <a:ext cx="8877940" cy="1506754"/>
          </a:xfrm>
        </p:spPr>
        <p:txBody>
          <a:bodyPr anchor="ctr">
            <a:normAutofit/>
          </a:bodyPr>
          <a:lstStyle/>
          <a:p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Раздел XII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«Затраты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инновации»</a:t>
            </a: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48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64080" y="831219"/>
            <a:ext cx="79959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Раздел </a:t>
            </a:r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X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«Объем отгруженной продукции (работ, услуг)»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7874" y="1375954"/>
            <a:ext cx="986681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строке 173 </a:t>
            </a:r>
            <a:r>
              <a:rPr lang="ru-R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таблицы </a:t>
            </a:r>
            <a:r>
              <a:rPr lang="ru-RU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организация, основным видом экономической деятельности которой является </a:t>
            </a:r>
            <a:r>
              <a:rPr lang="ru-RU" u="sng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раздел 61</a:t>
            </a:r>
            <a:r>
              <a:rPr lang="ru-R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отражает сумму данных </a:t>
            </a:r>
            <a:r>
              <a:rPr lang="ru-R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объеме выполненных работ, оказанных услуг, </a:t>
            </a:r>
            <a:r>
              <a:rPr lang="ru-RU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классифицируемых только в разделе 61</a:t>
            </a:r>
            <a:r>
              <a:rPr lang="ru-R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строке 173 </a:t>
            </a:r>
            <a:r>
              <a:rPr lang="ru-RU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таблицы 10 организация, основным видом экономической деятельности которой является разделы </a:t>
            </a:r>
            <a:r>
              <a:rPr lang="ru-RU" u="sng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ОКЭД с 05 по 39</a:t>
            </a:r>
            <a:r>
              <a:rPr lang="ru-RU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отражает сумму данных об объеме отгруженной продукции, выполненных работ, оказанных услуг, классифицируемых </a:t>
            </a:r>
            <a:r>
              <a:rPr lang="ru-RU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только в перечисленных видах экономической деятельности</a:t>
            </a:r>
            <a:r>
              <a:rPr lang="ru-RU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строке 173 </a:t>
            </a:r>
            <a:r>
              <a:rPr lang="ru-R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таблицы </a:t>
            </a:r>
            <a:r>
              <a:rPr lang="ru-RU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организация, основным видом экономической деятельности которой является </a:t>
            </a:r>
            <a:r>
              <a:rPr lang="ru-RU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раздел 62</a:t>
            </a:r>
            <a:r>
              <a:rPr lang="ru-R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отражает сумму данных </a:t>
            </a:r>
            <a:r>
              <a:rPr lang="ru-R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объеме выполненных работ, оказанных услуг, </a:t>
            </a:r>
            <a:r>
              <a:rPr lang="ru-RU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классифицируемых только в разделе 62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строке 173 </a:t>
            </a:r>
            <a:r>
              <a:rPr lang="ru-R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таблицы </a:t>
            </a:r>
            <a:r>
              <a:rPr lang="ru-RU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организация, основным видом экономической деятельности которой является </a:t>
            </a:r>
            <a:r>
              <a:rPr lang="ru-RU" u="sng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раздел 63</a:t>
            </a:r>
            <a:r>
              <a:rPr lang="ru-RU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(кроме подкласса 63910)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>
                <a:solidFill>
                  <a:srgbClr val="648E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отражает сумму </a:t>
            </a:r>
            <a:r>
              <a:rPr lang="ru-R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 об объеме выполненных работ, оказанных услуг, </a:t>
            </a:r>
            <a:r>
              <a:rPr lang="ru-RU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классифицируемых только в разделе 63 (кроме подкласса 63910). </a:t>
            </a:r>
          </a:p>
        </p:txBody>
      </p:sp>
    </p:spTree>
    <p:extLst>
      <p:ext uri="{BB962C8B-B14F-4D97-AF65-F5344CB8AC3E}">
        <p14:creationId xmlns:p14="http://schemas.microsoft.com/office/powerpoint/2010/main" val="34835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20389" y="792000"/>
            <a:ext cx="8254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Рубрика </a:t>
            </a:r>
            <a:r>
              <a:rPr lang="ru-RU" sz="2000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«Структурная </a:t>
            </a:r>
            <a:r>
              <a:rPr lang="ru-RU" sz="2000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статистика (формы 1-мп</a:t>
            </a:r>
            <a:r>
              <a:rPr lang="ru-RU" sz="2000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4-у)</a:t>
            </a:r>
            <a:endParaRPr lang="ru-RU" sz="2000" kern="0" dirty="0">
              <a:solidFill>
                <a:srgbClr val="3857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6" y="1332973"/>
            <a:ext cx="9125134" cy="514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49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686560" y="548641"/>
            <a:ext cx="9081141" cy="843280"/>
          </a:xfrm>
        </p:spPr>
        <p:txBody>
          <a:bodyPr anchor="ctr">
            <a:normAutofit/>
          </a:bodyPr>
          <a:lstStyle/>
          <a:p>
            <a:r>
              <a:rPr lang="ru-RU" sz="22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Раздел </a:t>
            </a:r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XI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«Затраты на инновации»</a:t>
            </a:r>
            <a:endParaRPr lang="ru-RU" sz="2200" b="1" i="1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0495" y="2988000"/>
            <a:ext cx="10429026" cy="36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Aft>
                <a:spcPts val="600"/>
              </a:spcAft>
              <a:buClr>
                <a:srgbClr val="C00000"/>
              </a:buClr>
              <a:buSzPct val="80000"/>
              <a:tabLst>
                <a:tab pos="179388" algn="l"/>
              </a:tabLst>
              <a:defRPr/>
            </a:pPr>
            <a:r>
              <a:rPr lang="ru-RU" sz="1600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строке 170 </a:t>
            </a:r>
            <a:r>
              <a:rPr lang="ru-RU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код «1»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проставляется, если организация осуществляла затраты на инновации:</a:t>
            </a:r>
          </a:p>
          <a:p>
            <a:pPr marL="342900" lvl="0" indent="-342900" algn="just" eaLnBrk="0" hangingPunct="0">
              <a:spcAft>
                <a:spcPts val="6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  <a:tabLst>
                <a:tab pos="179388" algn="l"/>
              </a:tabLst>
              <a:defRPr/>
            </a:pPr>
            <a:r>
              <a:rPr lang="ru-RU" sz="16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родуктовые инновации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– это внедрение продукции или услуги,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являющихся новыми или значительно улучшенными по части их свойств или способов использования;  </a:t>
            </a:r>
          </a:p>
          <a:p>
            <a:pPr marL="342900" lvl="0" indent="-342900" algn="just" eaLnBrk="0" hangingPunct="0">
              <a:spcAft>
                <a:spcPts val="6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  <a:tabLst>
                <a:tab pos="179388" algn="l"/>
              </a:tabLst>
              <a:defRPr/>
            </a:pPr>
            <a:r>
              <a:rPr lang="ru-RU" sz="16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нновации бизнес-процесса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– внедрение нового или значительно улучшенного способа производства продукции (работ, услуг), внедрение нового метода маркетинга, организационного метода в деловой практике организации, в организации рабочих мест или внешних связей.</a:t>
            </a:r>
          </a:p>
          <a:p>
            <a:pPr marL="285750" lvl="0" indent="-285750" algn="just" eaLnBrk="0" hangingPunct="0">
              <a:spcAft>
                <a:spcPts val="6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Продуктовые инновации и инновации бизнес-процесса могут быть новыми для организации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но необязательно новыми для рынка.</a:t>
            </a:r>
          </a:p>
          <a:p>
            <a:pPr marL="285750" lvl="0" indent="-285750" algn="just" eaLnBrk="0" hangingPunct="0">
              <a:spcAft>
                <a:spcPts val="6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Инновация считается осуществленной в том случае, если она внедрена или используется в производственном процессе.</a:t>
            </a:r>
          </a:p>
          <a:p>
            <a:pPr marL="285750" lvl="0" indent="-285750" algn="just" eaLnBrk="0" hangingPunct="0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/>
            </a:pP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Появление инновационной продукции (работ, услуг) невозможно без понесения </a:t>
            </a:r>
            <a:r>
              <a:rPr lang="ru-RU" sz="1600" u="sng" kern="0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затрат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на инновации</a:t>
            </a:r>
            <a:endParaRPr lang="en-US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hangingPunct="0">
              <a:buClr>
                <a:srgbClr val="C00000"/>
              </a:buClr>
              <a:buSzPct val="80000"/>
              <a:tabLst>
                <a:tab pos="179388" algn="l"/>
              </a:tabLst>
              <a:defRPr/>
            </a:pPr>
            <a:r>
              <a:rPr lang="en-US" sz="1600" kern="0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</a:t>
            </a:r>
            <a:r>
              <a:rPr lang="ru-RU" sz="1400" b="1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b="1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 </a:t>
            </a:r>
            <a:r>
              <a:rPr lang="ru-RU" sz="14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Указаний по заполнению </a:t>
            </a:r>
            <a:r>
              <a:rPr lang="ru-RU" sz="1400" b="1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</a:t>
            </a:r>
            <a:r>
              <a:rPr lang="en-US" sz="1400" b="1" dirty="0" smtClean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hangingPunct="0">
              <a:buClr>
                <a:srgbClr val="C00000"/>
              </a:buClr>
              <a:buSzPct val="80000"/>
              <a:tabLst>
                <a:tab pos="179388" algn="l"/>
              </a:tabLst>
              <a:defRPr/>
            </a:pPr>
            <a:endParaRPr lang="ru-RU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eaLnBrk="0" hangingPunct="0"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  <a:tabLst>
                <a:tab pos="179388" algn="l"/>
              </a:tabLst>
              <a:defRPr/>
            </a:pPr>
            <a:endParaRPr lang="ru-RU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hangingPunct="0">
              <a:spcAft>
                <a:spcPts val="600"/>
              </a:spcAft>
              <a:buClr>
                <a:srgbClr val="C00000"/>
              </a:buClr>
              <a:buSzPct val="80000"/>
              <a:tabLst>
                <a:tab pos="179388" algn="l"/>
              </a:tabLst>
              <a:defRPr/>
            </a:pPr>
            <a:r>
              <a:rPr lang="ru-RU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 eaLnBrk="0" hangingPunct="0">
              <a:spcAft>
                <a:spcPts val="600"/>
              </a:spcAft>
              <a:buClr>
                <a:srgbClr val="C00000"/>
              </a:buClr>
              <a:buSzPct val="80000"/>
              <a:tabLst>
                <a:tab pos="179388" algn="l"/>
              </a:tabLst>
              <a:defRPr/>
            </a:pPr>
            <a:endParaRPr lang="ru-RU" sz="20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hangingPunct="0">
              <a:spcAft>
                <a:spcPts val="600"/>
              </a:spcAft>
              <a:buClr>
                <a:srgbClr val="C00000"/>
              </a:buClr>
              <a:buSzPct val="80000"/>
              <a:tabLst>
                <a:tab pos="179388" algn="l"/>
              </a:tabLst>
              <a:defRPr/>
            </a:pPr>
            <a:endParaRPr lang="ru-RU" sz="2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7" y="1199778"/>
            <a:ext cx="10082423" cy="171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2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50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511443" y="743484"/>
            <a:ext cx="9256258" cy="775399"/>
          </a:xfrm>
        </p:spPr>
        <p:txBody>
          <a:bodyPr anchor="ctr">
            <a:normAutofit/>
          </a:bodyPr>
          <a:lstStyle/>
          <a:p>
            <a:r>
              <a:rPr lang="ru-RU" sz="22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Раздел XI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«Затраты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инновации»</a:t>
            </a: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107474" y="1595530"/>
            <a:ext cx="9196252" cy="423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eaLnBrk="0" fontAlgn="auto" latinLnBrk="0" hangingPunct="0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80000"/>
              <a:tabLst>
                <a:tab pos="179388" algn="l"/>
              </a:tabLst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Раздел заполняется:</a:t>
            </a: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  <a:tabLst>
                <a:tab pos="179388" algn="l"/>
              </a:tabLst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 основании актов о внедренных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изобретениях и рационализаторских предложениях и степени их эффективности;</a:t>
            </a: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  <a:tabLst>
                <a:tab pos="179388" algn="l"/>
              </a:tabLst>
              <a:defRPr/>
            </a:pP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актов внедрения новой техники и технологий;</a:t>
            </a: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  <a:tabLst>
                <a:tab pos="179388" algn="l"/>
              </a:tabLst>
              <a:defRPr/>
            </a:pP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договоров на приобретение (передачу) новых технологий; </a:t>
            </a: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  <a:tabLst>
                <a:tab pos="179388" algn="l"/>
              </a:tabLst>
              <a:defRPr/>
            </a:pP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договоров на поставку оборудования и монтаж;</a:t>
            </a: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  <a:tabLst>
                <a:tab pos="179388" algn="l"/>
              </a:tabLst>
              <a:defRPr/>
            </a:pPr>
            <a: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оговоров, предусматривающих приобретение исключительного права, права использования объектов права промышленной собственности, охранных документов (патентов, свидетельств) на объекты права промышленной собственности;</a:t>
            </a: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  <a:tabLst>
                <a:tab pos="179388" algn="l"/>
              </a:tabLst>
              <a:defRPr/>
            </a:pPr>
            <a: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оварных и товарно-транспортных накладных, расчетно-платежных документов, накопительных ведомостей по расчетам с прочими дебиторами и кредиторами и других первичных учетных и других документов.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eaLnBrk="0" fontAlgn="auto" latinLnBrk="0" hangingPunct="0">
              <a:lnSpc>
                <a:spcPts val="1000"/>
              </a:lnSpc>
              <a:spcAft>
                <a:spcPts val="0"/>
              </a:spcAft>
              <a:buClr>
                <a:srgbClr val="C00000"/>
              </a:buClr>
              <a:buSzPct val="80000"/>
              <a:tabLst>
                <a:tab pos="179388" algn="l"/>
              </a:tabLst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12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45"/>
            <a:ext cx="12197136" cy="566819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03989" y="-103738"/>
            <a:ext cx="5864354" cy="114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СПАСИБО ЗА ВНИМАНИЕ!</a:t>
            </a:r>
            <a:endParaRPr lang="ru-RU" sz="3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203989" y="5587663"/>
            <a:ext cx="5838723" cy="471055"/>
            <a:chOff x="3317811" y="4369527"/>
            <a:chExt cx="5838723" cy="471055"/>
          </a:xfrm>
        </p:grpSpPr>
        <p:sp>
          <p:nvSpPr>
            <p:cNvPr id="6" name="Заголовок 4"/>
            <p:cNvSpPr txBox="1">
              <a:spLocks/>
            </p:cNvSpPr>
            <p:nvPr/>
          </p:nvSpPr>
          <p:spPr>
            <a:xfrm>
              <a:off x="3508476" y="4369527"/>
              <a:ext cx="5648058" cy="4710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Главное статистическое управление Гродненской области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7811" y="4450062"/>
              <a:ext cx="241574" cy="265842"/>
            </a:xfrm>
            <a:prstGeom prst="rect">
              <a:avLst/>
            </a:prstGeom>
          </p:spPr>
        </p:pic>
      </p:grpSp>
      <p:sp>
        <p:nvSpPr>
          <p:cNvPr id="8" name="Заголовок 4"/>
          <p:cNvSpPr txBox="1">
            <a:spLocks/>
          </p:cNvSpPr>
          <p:nvPr/>
        </p:nvSpPr>
        <p:spPr>
          <a:xfrm>
            <a:off x="2886797" y="5908014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230009, 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г. 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Гродно, ул. Врублевского, 3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2989347" y="6222778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+375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152 55 99 08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3014984" y="6476439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grodno@belstat.gov.by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>
            <a:spLocks noGrp="1"/>
          </p:cNvSpPr>
          <p:nvPr/>
        </p:nvSpPr>
        <p:spPr>
          <a:xfrm>
            <a:off x="660400" y="944879"/>
            <a:ext cx="10708640" cy="5071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Сайт Главного статистического управления</a:t>
            </a:r>
            <a:r>
              <a:rPr lang="ru-RU" b="1" dirty="0">
                <a:solidFill>
                  <a:srgbClr val="648E8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648E8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grodno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belstat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gov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</a:t>
            </a:r>
            <a:endParaRPr lang="ru-RU" b="1" dirty="0" smtClean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Презентацию можно найти на сайте Главного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управления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рубрике «О главном управлении» в разделе «Методологические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комментарии» - Структурная статистика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648E8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Персональные страницы Главного управления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социальных сетях: 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Instagram</a:t>
            </a:r>
            <a:r>
              <a:rPr lang="be-BY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Facebook</a:t>
            </a:r>
            <a:r>
              <a:rPr lang="be-BY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Telegram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@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grodno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belstat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Контактные телефоны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(+375 152) 55-49-6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55-49-61, 55-49-65, 55-49-63,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55-49-6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Единый многоканальный номер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технической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поддержки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респондентов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(по вопросам представления статистической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отчетности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электронном виде)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+375 152 57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47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5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510807" y="793102"/>
            <a:ext cx="9303754" cy="802662"/>
          </a:xfrm>
        </p:spPr>
        <p:txBody>
          <a:bodyPr>
            <a:normAutofit/>
          </a:bodyPr>
          <a:lstStyle/>
          <a:p>
            <a:r>
              <a:rPr lang="be-BY" sz="20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</a:t>
            </a: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аздел 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I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«Сведения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об организации учета хозяйственных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операций»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(на конец года)</a:t>
            </a:r>
            <a:endParaRPr lang="ru-RU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913054"/>
              </p:ext>
            </p:extLst>
          </p:nvPr>
        </p:nvGraphicFramePr>
        <p:xfrm>
          <a:off x="1060190" y="1676400"/>
          <a:ext cx="8490210" cy="460106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667250">
                  <a:extLst>
                    <a:ext uri="{9D8B030D-6E8A-4147-A177-3AD203B41FA5}">
                      <a16:colId xmlns:a16="http://schemas.microsoft.com/office/drawing/2014/main" val="254111502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132086514"/>
                    </a:ext>
                  </a:extLst>
                </a:gridCol>
              </a:tblGrid>
              <a:tr h="5706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85" marR="45085" marT="0" marB="0" anchor="ctr"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строки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85" marR="45085" marT="0" marB="0" anchor="ctr"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656667"/>
                  </a:ext>
                </a:extLst>
              </a:tr>
              <a:tr h="32100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85" marR="45085" marT="0" marB="0" anchor="ctr"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85" marR="45085" marT="0" marB="0" anchor="ctr"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979026"/>
                  </a:ext>
                </a:extLst>
              </a:tr>
              <a:tr h="5706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организации учета хозяйственных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операций: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85" marR="45085" marT="0" marB="0" anchor="ctr"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85" marR="45085" marT="0" marB="0" anchor="ctr"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562323"/>
                  </a:ext>
                </a:extLst>
              </a:tr>
              <a:tr h="1141350">
                <a:tc>
                  <a:txBody>
                    <a:bodyPr/>
                    <a:lstStyle/>
                    <a:p>
                      <a:pPr indent="180340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– организация </a:t>
                      </a:r>
                      <a:r>
                        <a:rPr lang="ru-RU" sz="1600" kern="1200" dirty="0" smtClean="0">
                          <a:solidFill>
                            <a:srgbClr val="38572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применяет</a:t>
                      </a:r>
                      <a:r>
                        <a:rPr lang="ru-RU" sz="1600" b="1" kern="1200" dirty="0" smtClean="0">
                          <a:solidFill>
                            <a:srgbClr val="38572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38572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упрощенную систему налогообложения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600" kern="1200" dirty="0" smtClean="0">
                          <a:solidFill>
                            <a:srgbClr val="38572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ведет учет в книге учета доходов и расходов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организаций,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применяющих упрощенную систему налогообложения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85" marR="45085" marT="0" marB="0" anchor="ctr"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b"/>
                </a:tc>
                <a:extLst>
                  <a:ext uri="{0D108BD9-81ED-4DB2-BD59-A6C34878D82A}">
                    <a16:rowId xmlns:a16="http://schemas.microsoft.com/office/drawing/2014/main" val="353975806"/>
                  </a:ext>
                </a:extLst>
              </a:tr>
              <a:tr h="856013">
                <a:tc>
                  <a:txBody>
                    <a:bodyPr/>
                    <a:lstStyle/>
                    <a:p>
                      <a:pPr indent="180340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–</a:t>
                      </a:r>
                      <a:r>
                        <a:rPr lang="en-US" sz="16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</a:t>
                      </a:r>
                      <a:r>
                        <a:rPr lang="ru-RU" sz="1600" b="0" kern="1200" dirty="0" smtClean="0">
                          <a:solidFill>
                            <a:srgbClr val="38572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применяет упрощенную систему налогообложения</a:t>
                      </a:r>
                      <a:r>
                        <a:rPr lang="ru-RU" sz="1600" b="0" kern="1200" baseline="0" dirty="0" smtClean="0">
                          <a:solidFill>
                            <a:srgbClr val="38572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600" b="0" kern="1200" dirty="0" smtClean="0">
                          <a:solidFill>
                            <a:srgbClr val="38572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ведет бухгалтерский учет и отчетность</a:t>
                      </a:r>
                      <a:r>
                        <a:rPr lang="ru-RU" sz="1600" b="0" kern="1200" baseline="0" dirty="0" smtClean="0">
                          <a:solidFill>
                            <a:srgbClr val="38572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общих основаниях</a:t>
                      </a:r>
                      <a:r>
                        <a:rPr lang="ru-RU" sz="1600" b="0" kern="1200" dirty="0" smtClean="0">
                          <a:solidFill>
                            <a:srgbClr val="38572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1600" b="0" dirty="0">
                        <a:solidFill>
                          <a:srgbClr val="38572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85" marR="45085" marT="0" marB="0" anchor="ctr"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b"/>
                </a:tc>
                <a:extLst>
                  <a:ext uri="{0D108BD9-81ED-4DB2-BD59-A6C34878D82A}">
                    <a16:rowId xmlns:a16="http://schemas.microsoft.com/office/drawing/2014/main" val="2023265128"/>
                  </a:ext>
                </a:extLst>
              </a:tr>
              <a:tr h="1141350">
                <a:tc>
                  <a:txBody>
                    <a:bodyPr/>
                    <a:lstStyle/>
                    <a:p>
                      <a:pPr indent="180340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 организация </a:t>
                      </a:r>
                      <a:r>
                        <a:rPr lang="ru-RU" sz="1600" b="0" kern="1200" dirty="0" smtClean="0">
                          <a:solidFill>
                            <a:srgbClr val="38572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применяет общий порядок налогообложения </a:t>
                      </a:r>
                      <a:r>
                        <a:rPr lang="en-US" sz="1600" b="0" kern="1200" dirty="0" smtClean="0">
                          <a:solidFill>
                            <a:srgbClr val="38572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иной особый режим налогообложения</a:t>
                      </a:r>
                      <a:r>
                        <a:rPr lang="en-US" sz="16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b="0" kern="1200" dirty="0" smtClean="0">
                          <a:solidFill>
                            <a:srgbClr val="38572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единый налог для производителей сельскохозяйственной продукции</a:t>
                      </a:r>
                      <a:r>
                        <a:rPr lang="ru-RU" sz="160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ru-RU" sz="1600" i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600" b="0" kern="1200" dirty="0" smtClean="0">
                          <a:solidFill>
                            <a:srgbClr val="38572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ведет</a:t>
                      </a:r>
                      <a:r>
                        <a:rPr lang="ru-RU" sz="1600" b="1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38572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бухгалтерский учет и отчетность на общих</a:t>
                      </a:r>
                      <a:r>
                        <a:rPr lang="ru-RU" sz="1600" b="0" kern="1200" baseline="0" dirty="0" smtClean="0">
                          <a:solidFill>
                            <a:srgbClr val="38572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основаниях.</a:t>
                      </a:r>
                      <a:endParaRPr lang="ru-RU" sz="1600" b="0" dirty="0">
                        <a:solidFill>
                          <a:srgbClr val="38572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85" marR="45085" marT="0" marB="0" anchor="ctr"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 anchor="b"/>
                </a:tc>
                <a:extLst>
                  <a:ext uri="{0D108BD9-81ED-4DB2-BD59-A6C34878D82A}">
                    <a16:rowId xmlns:a16="http://schemas.microsoft.com/office/drawing/2014/main" val="1017215781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>
            <a:off x="9005703" y="1463040"/>
            <a:ext cx="572621" cy="132724"/>
          </a:xfrm>
          <a:prstGeom prst="straightConnector1">
            <a:avLst/>
          </a:prstGeom>
          <a:ln w="15875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9585926" y="848916"/>
            <a:ext cx="1806132" cy="1493696"/>
          </a:xfrm>
          <a:prstGeom prst="roundRect">
            <a:avLst/>
          </a:prstGeom>
          <a:solidFill>
            <a:schemeClr val="bg1">
              <a:lumMod val="95000"/>
              <a:alpha val="45000"/>
            </a:schemeClr>
          </a:solidFill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Раздел заполняется в обязательном порядке! </a:t>
            </a:r>
          </a:p>
        </p:txBody>
      </p:sp>
    </p:spTree>
    <p:extLst>
      <p:ext uri="{BB962C8B-B14F-4D97-AF65-F5344CB8AC3E}">
        <p14:creationId xmlns:p14="http://schemas.microsoft.com/office/powerpoint/2010/main" val="22256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6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15440" y="829864"/>
            <a:ext cx="8392160" cy="65469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/>
            <a:r>
              <a:rPr lang="ru-RU" sz="20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000" u="sng" kern="0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u="sng" kern="0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аздел</a:t>
            </a:r>
            <a:r>
              <a:rPr lang="en-US" sz="2000" u="sng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ru-RU" sz="20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«Численность работников и заработная плата» </a:t>
            </a:r>
            <a:endParaRPr lang="ru-RU" sz="2000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0" y="1260760"/>
            <a:ext cx="8839200" cy="5480429"/>
          </a:xfrm>
          <a:prstGeom prst="rect">
            <a:avLst/>
          </a:prstGeom>
        </p:spPr>
      </p:pic>
      <p:sp>
        <p:nvSpPr>
          <p:cNvPr id="2" name="Правая фигурная скобка 1"/>
          <p:cNvSpPr/>
          <p:nvPr/>
        </p:nvSpPr>
        <p:spPr>
          <a:xfrm>
            <a:off x="6797040" y="2661920"/>
            <a:ext cx="568960" cy="3982720"/>
          </a:xfrm>
          <a:prstGeom prst="rightBrace">
            <a:avLst>
              <a:gd name="adj1" fmla="val 180921"/>
              <a:gd name="adj2" fmla="val 50000"/>
            </a:avLst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7711440" y="3131715"/>
            <a:ext cx="2301240" cy="1738517"/>
          </a:xfrm>
          <a:prstGeom prst="verticalScroll">
            <a:avLst/>
          </a:prstGeom>
          <a:solidFill>
            <a:srgbClr val="648E85">
              <a:alpha val="81000"/>
            </a:srgbClr>
          </a:solidFill>
          <a:ln>
            <a:solidFill>
              <a:srgbClr val="648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одним знаком после запятой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" y="0"/>
            <a:ext cx="12193200" cy="6858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7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849120" y="831220"/>
            <a:ext cx="8662126" cy="611500"/>
          </a:xfrm>
        </p:spPr>
        <p:txBody>
          <a:bodyPr lIns="792000" anchor="t" anchorCtr="0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400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строка</a:t>
            </a:r>
            <a:r>
              <a:rPr lang="en-US" sz="2400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  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Среднесписочная численность работников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4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строка 2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  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Списочная численность работников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9886" y="2171020"/>
            <a:ext cx="9985474" cy="4247317"/>
          </a:xfrm>
          <a:prstGeom prst="rect">
            <a:avLst/>
          </a:prstGeom>
        </p:spPr>
        <p:txBody>
          <a:bodyPr wrap="square" tIns="0" anchor="ctr" anchorCtr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Расчет статистических показателей </a:t>
            </a:r>
            <a:r>
              <a:rPr lang="ru-RU" sz="2100" i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среднесписочной численности </a:t>
            </a:r>
            <a:r>
              <a:rPr lang="ru-RU" sz="21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работников за год (месяц) и </a:t>
            </a:r>
            <a:r>
              <a:rPr lang="ru-RU" sz="2100" i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списочной численности </a:t>
            </a:r>
            <a:r>
              <a:rPr lang="ru-RU" sz="21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работников в среднем </a:t>
            </a:r>
            <a:br>
              <a:rPr lang="ru-RU" sz="21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1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за год </a:t>
            </a:r>
            <a:r>
              <a:rPr lang="ru-RU" sz="2100" u="sng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(без внешних совместителей и граждан, выполнявших работу </a:t>
            </a:r>
            <a:br>
              <a:rPr lang="ru-RU" sz="2100" u="sng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100" u="sng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по гражданско-правовым договорам)</a:t>
            </a:r>
            <a:r>
              <a:rPr lang="ru-RU" sz="2100" dirty="0" smtClean="0">
                <a:solidFill>
                  <a:srgbClr val="FF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1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производится </a:t>
            </a:r>
            <a:r>
              <a:rPr lang="ru-RU" sz="210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 основании списочного состава организации,</a:t>
            </a:r>
            <a:r>
              <a:rPr lang="ru-RU" sz="21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100" i="1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работавших по трудовому договору (контракту)</a:t>
            </a:r>
            <a:r>
              <a:rPr lang="ru-RU" sz="21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и выполнявших постоянную, временную или сезонную работу </a:t>
            </a:r>
            <a:br>
              <a:rPr lang="ru-RU" sz="21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1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 день и более.</a:t>
            </a:r>
          </a:p>
          <a:p>
            <a:pPr indent="457200" algn="just"/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100" i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Категории работников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включаемые или не включаемые в расчет среднесписочной численности работников за год (месяц) и списочной численности работников в среднем за год, приведены в </a:t>
            </a:r>
            <a:r>
              <a:rPr lang="ru-RU" sz="2100" i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приложении 2 Указаний по заполнению формы.</a:t>
            </a:r>
          </a:p>
          <a:p>
            <a:pPr indent="457200" algn="just"/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5890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71860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08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4680426"/>
            <a:ext cx="367089" cy="15839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42160" y="793100"/>
            <a:ext cx="82325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строка</a:t>
            </a:r>
            <a:r>
              <a:rPr lang="en-US" sz="21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1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</a:t>
            </a:r>
            <a:r>
              <a:rPr lang="ru-RU" sz="21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  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Среднесписочная численность работников</a:t>
            </a:r>
            <a:endParaRPr lang="ru-RU" sz="2100" i="1" kern="0" dirty="0">
              <a:solidFill>
                <a:srgbClr val="3857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9886" y="1350562"/>
            <a:ext cx="10080000" cy="54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!</a:t>
            </a:r>
            <a:r>
              <a:rPr lang="ru-RU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Лица, принятые на работу на условиях неполного рабочего времени  </a:t>
            </a:r>
            <a:br>
              <a:rPr lang="ru-RU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в соответствии с трудовым договором (контрактом), при определении среднесписочной численности работников отражаются пропорционально отработанному времени </a:t>
            </a:r>
            <a:br>
              <a:rPr lang="ru-RU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(</a:t>
            </a:r>
            <a:r>
              <a:rPr lang="ru-RU" u="sng" dirty="0" smtClean="0">
                <a:solidFill>
                  <a:srgbClr val="C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ПО СТАВКАМ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!</a:t>
            </a:r>
            <a:r>
              <a:rPr lang="ru-RU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Лица</a:t>
            </a:r>
            <a:r>
              <a:rPr lang="ru-RU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переведенные </a:t>
            </a:r>
            <a:r>
              <a:rPr lang="ru-RU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 работу </a:t>
            </a:r>
            <a:r>
              <a:rPr lang="ru-RU" u="sng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 условиях </a:t>
            </a:r>
            <a:r>
              <a:rPr lang="ru-RU" u="sng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 неполным рабочим временем  </a:t>
            </a:r>
            <a:r>
              <a:rPr lang="ru-RU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u="sng" dirty="0" smtClean="0">
                <a:solidFill>
                  <a:srgbClr val="C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по инициативе нанимателя </a:t>
            </a:r>
            <a:r>
              <a:rPr lang="ru-RU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в среднесписочной численности работников отражаются </a:t>
            </a:r>
            <a:br>
              <a:rPr lang="ru-RU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как </a:t>
            </a:r>
            <a:r>
              <a:rPr lang="ru-RU" u="sng" dirty="0" smtClean="0">
                <a:solidFill>
                  <a:srgbClr val="C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ЦЕЛЫЕ ЕДИНИЦЫ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НЕ ВКЛЮЧАЮТСЯ В РАСЧЕТ: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  работники, находящиеся в отпусках по беременности и родам, по уходу за ребенком </a:t>
            </a:r>
            <a:br>
              <a:rPr lang="ru-RU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до достижения им возраста трех лет (кроме дней работы как внутренний совместитель </a:t>
            </a:r>
            <a:br>
              <a:rPr lang="ru-RU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 условиях неполного рабочего времени);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  работники, не явившиеся на работу, неявки которых оформлены листками нетрудоспособности или справками о временной нетрудоспособности;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  работники, находящиеся в отпусках без сохранения заработной платы (кроме находящихся в отпусках, предоставляемых по инициативе нанимателя).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                                                                                         </a:t>
            </a:r>
            <a:r>
              <a:rPr lang="ru-RU" sz="1600" i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Приложение 2 Указаний по заполнению формы</a:t>
            </a:r>
            <a:endParaRPr lang="ru-RU" dirty="0" smtClean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7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9423</TotalTime>
  <Words>3286</Words>
  <Application>Microsoft Office PowerPoint</Application>
  <PresentationFormat>Широкоэкранный</PresentationFormat>
  <Paragraphs>524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2" baseType="lpstr">
      <vt:lpstr>Arial</vt:lpstr>
      <vt:lpstr>Arial Narrow</vt:lpstr>
      <vt:lpstr>Calibri</vt:lpstr>
      <vt:lpstr>Calibri Light</vt:lpstr>
      <vt:lpstr>Cambria Math</vt:lpstr>
      <vt:lpstr>Roboto Condensed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I   «Сведения об организации учета хозяйственных операций» (на конец года)</vt:lpstr>
      <vt:lpstr>Презентация PowerPoint</vt:lpstr>
      <vt:lpstr>строка 1     Среднесписочная численность работников строка 2     Списочная численность работников </vt:lpstr>
      <vt:lpstr>Презентация PowerPoint</vt:lpstr>
      <vt:lpstr>Презентация PowerPoint</vt:lpstr>
      <vt:lpstr>Если организация работала неполный месяц, то среднесписочная численность работников за месяц равна:</vt:lpstr>
      <vt:lpstr>Среднесписочная численность работников организации за отчетный год рассчитывается</vt:lpstr>
      <vt:lpstr>Презентация PowerPoint</vt:lpstr>
      <vt:lpstr>строка 2     Списочная численность работников </vt:lpstr>
      <vt:lpstr>Презентация PowerPoint</vt:lpstr>
      <vt:lpstr>Если организация работала неполный месяц, то списочная численность работников за месяц равна:</vt:lpstr>
      <vt:lpstr>Презентация PowerPoint</vt:lpstr>
      <vt:lpstr>строка 1  Среднесписочная численность работников  больше  строки 2 Списочной численности работников только в том случае,  когда организация привлекает:</vt:lpstr>
      <vt:lpstr>строка 19     Списочная численность работников в среднем за год  по территории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Среднемесячная заработная плата (строка 11)   в рублях ! не должна быть меньше минимальной (726 руб.)</vt:lpstr>
      <vt:lpstr>раздел III «Автомобильный транспорт»</vt:lpstr>
      <vt:lpstr>таблица 3</vt:lpstr>
      <vt:lpstr>Раздел III  «Автомобильный транспорт»</vt:lpstr>
      <vt:lpstr>Раздел III  «Автомобильный транспорт»</vt:lpstr>
      <vt:lpstr>Раздел III  «Автомобильный транспорт»</vt:lpstr>
      <vt:lpstr>Раздел III  «Автомобильный транспорт»</vt:lpstr>
      <vt:lpstr>Раздел IV  «Финансовые результаты»                                                                                (в тысячах рублей в целых числах)</vt:lpstr>
      <vt:lpstr>Раздел IV     «Финансовые результаты»   </vt:lpstr>
      <vt:lpstr>Раздел V «Состояние расчетов на 1 января года, следующего за отчетным»                                                                                          (в тысячах рублей в целых числах) </vt:lpstr>
      <vt:lpstr>Раздел VI  «Сведения о деятельности организации  по видам экономической деятельности»                                                                               (в тысячах рублей в целых числах)  </vt:lpstr>
      <vt:lpstr>                           в разделе VI  «Сведения о деятельности организации                                         по видам экономической деятельности»  в графе 1 отражается  </vt:lpstr>
      <vt:lpstr>  в разделе VI  «Сведения о деятельности организации  по видам экономической деятельности» </vt:lpstr>
      <vt:lpstr>Презентация PowerPoint</vt:lpstr>
      <vt:lpstr>Презентация PowerPoint</vt:lpstr>
      <vt:lpstr>Раздел VII  «Производство промышленной продукции (услуг промышленного характера)»</vt:lpstr>
      <vt:lpstr>Презентация PowerPoint</vt:lpstr>
      <vt:lpstr>Раздел VIII «Объем подрядных работ»</vt:lpstr>
      <vt:lpstr>Раздел VIII «Объем подрядных работ»</vt:lpstr>
      <vt:lpstr>Презентация PowerPoint</vt:lpstr>
      <vt:lpstr>Презентация PowerPoint</vt:lpstr>
      <vt:lpstr>Презентация PowerPoint</vt:lpstr>
      <vt:lpstr>Раздел X «Объем отгруженной продукции (работ, услуг)»</vt:lpstr>
      <vt:lpstr>Раздел XII «Затраты на инновации»</vt:lpstr>
      <vt:lpstr>Раздел XI «Затраты на инновации»</vt:lpstr>
      <vt:lpstr>Раздел XI «Затраты на инновации»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Юртова Елена Станиславовна</cp:lastModifiedBy>
  <cp:revision>705</cp:revision>
  <cp:lastPrinted>2026-01-22T09:43:06Z</cp:lastPrinted>
  <dcterms:created xsi:type="dcterms:W3CDTF">2024-01-02T12:50:44Z</dcterms:created>
  <dcterms:modified xsi:type="dcterms:W3CDTF">2026-01-22T10:58:23Z</dcterms:modified>
</cp:coreProperties>
</file>