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4A"/>
    <a:srgbClr val="006568"/>
    <a:srgbClr val="CCFFCC"/>
    <a:srgbClr val="00A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2" y="500235"/>
            <a:ext cx="1103781" cy="950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9" y="572917"/>
            <a:ext cx="780005" cy="804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79418"/>
            <a:ext cx="12192489" cy="5278582"/>
          </a:xfrm>
          <a:prstGeom prst="rect">
            <a:avLst/>
          </a:prstGeom>
        </p:spPr>
      </p:pic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3043480" y="1837786"/>
            <a:ext cx="8912994" cy="12245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заполнения государственной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статистической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отчетности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форме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6-ун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объеме отдельных видов платных услуг населению»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537222" y="5930457"/>
            <a:ext cx="3934691" cy="47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утвержденной постановлением Национального статистического комитета </a:t>
            </a:r>
            <a:b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Республики Беларусь от 06.11.2024 № 121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3319" y="713791"/>
            <a:ext cx="866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СТАТИСТИЧЕСКИЙ КОМИТЕТ РЕСПУБЛИКИ БЕЛАРУСЬ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ГЛАВНОЕ СТАТИСТИЧЕСКОЕ УПРАВЛЕНИЕ ГРОДНЕНСКОЙ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826" y="3399314"/>
            <a:ext cx="2364037" cy="2531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14630">
            <a:off x="5758562" y="4317109"/>
            <a:ext cx="1830092" cy="1521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0292" y="4033283"/>
            <a:ext cx="926083" cy="18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8473"/>
            <a:ext cx="12192000" cy="1267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042" y="395488"/>
            <a:ext cx="10143959" cy="476025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6-ун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объеме отдельных видов платных услуг населению»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306466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85927" y="6269580"/>
            <a:ext cx="6270422" cy="2725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ОБЪЕМЕ ОТДЕЛЬНЫХ ВИДОВ ПЛАТНЫХ УСЛУГ НАСЕЛЕНИЮ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" y="176104"/>
            <a:ext cx="885749" cy="885749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3128" y="2379288"/>
            <a:ext cx="55233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услуг, оказанных по заказам граждан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Беларусь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иностранных граждан и лиц без гражданства, постоянно проживающих на территории Республики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Беларусь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оплаченных ими, либо оплаченных юридическими лицами, обособленными подразделениями юридических лиц, 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которых эти граждане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работают;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тоимость услуг, оказанных по заказам граждан и оплаченных страховыми организациями (кроме оплаченных за счет средств обязательного страхования);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услуг, оказанных членам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профсоюзных союзов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других общественных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объединений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оплаченных за счет средств этих общественных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объединений;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услуг, оказанных юридическими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лицами,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обособленными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подразделениями,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своим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работникам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размере оплаченных этими работниками денежных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средств,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числе 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счет заработной платы.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36077" y="2326174"/>
            <a:ext cx="67559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9750" indent="-285750" algn="just">
              <a:spcBef>
                <a:spcPts val="0"/>
              </a:spcBef>
              <a:buClr>
                <a:srgbClr val="FF0000"/>
              </a:buClr>
              <a:buFont typeface="Times New Roman" panose="02020603050405020304" pitchFamily="18" charset="0"/>
              <a:buChar char="×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платных услуг, оказанных иностранным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гражданам,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кроме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иностранных граждан, постоянно проживающих на территории Республики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Беларусь;</a:t>
            </a:r>
          </a:p>
          <a:p>
            <a:pPr marL="429750" indent="-285750" algn="just">
              <a:spcBef>
                <a:spcPts val="0"/>
              </a:spcBef>
              <a:buClr>
                <a:srgbClr val="FF0000"/>
              </a:buClr>
              <a:buFont typeface="Times New Roman" panose="02020603050405020304" pitchFamily="18" charset="0"/>
              <a:buChar char="×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объеме услуг, оплаченных за счет средств бюджета государственного внебюджетного фонда социальной защиты населения Республики Беларусь, республиканского или местных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бюджетов;</a:t>
            </a:r>
          </a:p>
          <a:p>
            <a:pPr marL="429750" indent="-285750" algn="just">
              <a:spcBef>
                <a:spcPts val="0"/>
              </a:spcBef>
              <a:buClr>
                <a:srgbClr val="FF0000"/>
              </a:buClr>
              <a:buFont typeface="Times New Roman" panose="02020603050405020304" pitchFamily="18" charset="0"/>
              <a:buChar char="×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тоимость услуг по обеспечению питанием, кроме платы родителей (законных представителей) за питание детей в учреждениях дошкольного образования;</a:t>
            </a:r>
          </a:p>
          <a:p>
            <a:pPr marL="429750" indent="-285750" algn="just">
              <a:spcBef>
                <a:spcPts val="0"/>
              </a:spcBef>
              <a:buClr>
                <a:srgbClr val="FF0000"/>
              </a:buClr>
              <a:buFont typeface="Times New Roman" panose="02020603050405020304" pitchFamily="18" charset="0"/>
              <a:buChar char="×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сумма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неустойки (штрафа, пени), взысканной в связи с неуплатой 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несвоевременной уплатой стоимости оказанных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услуг;</a:t>
            </a:r>
          </a:p>
          <a:p>
            <a:pPr marL="429750" indent="-285750" algn="just">
              <a:spcBef>
                <a:spcPts val="0"/>
              </a:spcBef>
              <a:buClr>
                <a:srgbClr val="FF0000"/>
              </a:buClr>
              <a:buFont typeface="Times New Roman" panose="02020603050405020304" pitchFamily="18" charset="0"/>
              <a:buChar char="×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услуг, оказанных юридическим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лицам;</a:t>
            </a:r>
          </a:p>
          <a:p>
            <a:pPr marL="429750" indent="-285750" algn="just">
              <a:spcBef>
                <a:spcPts val="0"/>
              </a:spcBef>
              <a:buClr>
                <a:srgbClr val="FF0000"/>
              </a:buClr>
              <a:buFont typeface="Times New Roman" panose="02020603050405020304" pitchFamily="18" charset="0"/>
              <a:buChar char="×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сумма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оплаты обязательных медицинских осмотров,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проводимых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законодательством;</a:t>
            </a:r>
          </a:p>
          <a:p>
            <a:pPr marL="429750" indent="-285750" algn="just">
              <a:spcBef>
                <a:spcPts val="0"/>
              </a:spcBef>
              <a:buClr>
                <a:srgbClr val="FF0000"/>
              </a:buClr>
              <a:buFont typeface="Times New Roman" panose="02020603050405020304" pitchFamily="18" charset="0"/>
              <a:buChar char="×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изделий собственного производства, изготовленных организациями, оказывающими бытовые услуги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населению, без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заказов</a:t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реализованных населению;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9750" indent="-285750" algn="just">
              <a:spcBef>
                <a:spcPts val="0"/>
              </a:spcBef>
              <a:buClr>
                <a:srgbClr val="FF0000"/>
              </a:buClr>
              <a:buFont typeface="Times New Roman" panose="02020603050405020304" pitchFamily="18" charset="0"/>
              <a:buChar char="×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услуг, оказанных гражданам и оплаченных за счет средств спонсорской помощи.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917785" y="1705946"/>
            <a:ext cx="5431786" cy="482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rgbClr val="2D2DB9"/>
              </a:buClr>
            </a:pPr>
            <a:r>
              <a:rPr lang="ru-RU" altLang="ru-RU" sz="1900" u="sng" dirty="0" smtClean="0">
                <a:solidFill>
                  <a:srgbClr val="00644A"/>
                </a:solidFill>
              </a:rPr>
              <a:t>Таблица 1</a:t>
            </a:r>
            <a:r>
              <a:rPr lang="ru-RU" altLang="ru-RU" sz="2400" b="1" u="sng" dirty="0" smtClean="0">
                <a:solidFill>
                  <a:srgbClr val="00644A"/>
                </a:solidFill>
              </a:rPr>
              <a:t/>
            </a:r>
            <a:br>
              <a:rPr lang="ru-RU" altLang="ru-RU" sz="2400" b="1" u="sng" dirty="0" smtClean="0">
                <a:solidFill>
                  <a:srgbClr val="00644A"/>
                </a:solidFill>
              </a:rPr>
            </a:br>
            <a:r>
              <a:rPr lang="ru-RU" altLang="ru-RU" sz="2400" b="1" dirty="0" smtClean="0">
                <a:solidFill>
                  <a:srgbClr val="00644A"/>
                </a:solidFill>
              </a:rPr>
              <a:t>«Объем отдельных видов платных услуг населению»</a:t>
            </a:r>
            <a:endParaRPr lang="ru-RU" altLang="ru-RU" sz="2400" b="1" dirty="0">
              <a:solidFill>
                <a:srgbClr val="00644A"/>
              </a:solidFill>
            </a:endParaRPr>
          </a:p>
        </p:txBody>
      </p:sp>
      <p:grpSp>
        <p:nvGrpSpPr>
          <p:cNvPr id="20" name="Google Shape;4858;p49"/>
          <p:cNvGrpSpPr/>
          <p:nvPr/>
        </p:nvGrpSpPr>
        <p:grpSpPr>
          <a:xfrm>
            <a:off x="841315" y="1947245"/>
            <a:ext cx="339253" cy="339253"/>
            <a:chOff x="1492675" y="4992125"/>
            <a:chExt cx="481825" cy="481825"/>
          </a:xfrm>
          <a:solidFill>
            <a:srgbClr val="00B050"/>
          </a:solidFill>
        </p:grpSpPr>
        <p:sp>
          <p:nvSpPr>
            <p:cNvPr id="22" name="Google Shape;4859;p49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4860;p49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57547" y="1876342"/>
            <a:ext cx="3152858" cy="5078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700" u="sng" dirty="0" smtClean="0"/>
              <a:t>В отчете </a:t>
            </a:r>
            <a:r>
              <a:rPr lang="ru-RU" sz="2700" u="sng" dirty="0" smtClean="0">
                <a:solidFill>
                  <a:srgbClr val="00B050"/>
                </a:solidFill>
              </a:rPr>
              <a:t>отражается</a:t>
            </a:r>
            <a:endParaRPr lang="ru-RU" sz="2700" u="sng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3294" y="1878295"/>
            <a:ext cx="3633252" cy="507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700" dirty="0" smtClean="0"/>
              <a:t>В отчете </a:t>
            </a:r>
            <a:r>
              <a:rPr lang="ru-RU" sz="2700" dirty="0" smtClean="0">
                <a:solidFill>
                  <a:srgbClr val="FF0000"/>
                </a:solidFill>
              </a:rPr>
              <a:t>не отражается</a:t>
            </a:r>
            <a:endParaRPr lang="ru-RU" sz="2700" dirty="0">
              <a:solidFill>
                <a:srgbClr val="FF0000"/>
              </a:solidFill>
            </a:endParaRPr>
          </a:p>
        </p:txBody>
      </p:sp>
      <p:grpSp>
        <p:nvGrpSpPr>
          <p:cNvPr id="26" name="Google Shape;4861;p49"/>
          <p:cNvGrpSpPr/>
          <p:nvPr/>
        </p:nvGrpSpPr>
        <p:grpSpPr>
          <a:xfrm>
            <a:off x="6742735" y="1947244"/>
            <a:ext cx="339253" cy="339253"/>
            <a:chOff x="2085525" y="4992125"/>
            <a:chExt cx="481825" cy="481825"/>
          </a:xfrm>
          <a:solidFill>
            <a:srgbClr val="FF0000"/>
          </a:solidFill>
        </p:grpSpPr>
        <p:sp>
          <p:nvSpPr>
            <p:cNvPr id="27" name="Google Shape;4862;p49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4863;p49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" name="Google Shape;1234;p42"/>
          <p:cNvSpPr/>
          <p:nvPr/>
        </p:nvSpPr>
        <p:spPr>
          <a:xfrm>
            <a:off x="2536611" y="1456131"/>
            <a:ext cx="257041" cy="57229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644A"/>
              </a:solidFill>
            </a:endParaRPr>
          </a:p>
        </p:txBody>
      </p:sp>
      <p:sp>
        <p:nvSpPr>
          <p:cNvPr id="30" name="Google Shape;1234;p42"/>
          <p:cNvSpPr/>
          <p:nvPr/>
        </p:nvSpPr>
        <p:spPr>
          <a:xfrm>
            <a:off x="8861399" y="1456131"/>
            <a:ext cx="257041" cy="572295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1" y="5493280"/>
            <a:ext cx="926281" cy="955924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7333205" y="3581486"/>
            <a:ext cx="401782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7399880" y="4480574"/>
            <a:ext cx="401782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333205" y="4052541"/>
            <a:ext cx="3670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0724" y="576530"/>
            <a:ext cx="6153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Контактные телефоны:</a:t>
            </a:r>
            <a:endParaRPr lang="en-US" sz="4000" u="sng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51" y="596210"/>
            <a:ext cx="1398845" cy="13988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5246">
            <a:off x="406295" y="1634783"/>
            <a:ext cx="1076555" cy="2572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1023" y="1469915"/>
            <a:ext cx="6149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 вопросам, связанным с заполнением формы</a:t>
            </a:r>
            <a:endParaRPr lang="ru-RU" sz="20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861" y="2599948"/>
            <a:ext cx="5016736" cy="1773354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004971" y="2692801"/>
            <a:ext cx="59425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 вопросам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связанным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представлением отчетности в электронном виде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(80152) 57 47 70 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(единый многоканальный номер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технической поддержки респондентов)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5" name="Google Shape;671;p34"/>
          <p:cNvGrpSpPr/>
          <p:nvPr/>
        </p:nvGrpSpPr>
        <p:grpSpPr>
          <a:xfrm>
            <a:off x="4167053" y="5602309"/>
            <a:ext cx="1106538" cy="737866"/>
            <a:chOff x="6425500" y="2795700"/>
            <a:chExt cx="265875" cy="292650"/>
          </a:xfrm>
          <a:solidFill>
            <a:schemeClr val="tx1"/>
          </a:solidFill>
        </p:grpSpPr>
        <p:sp>
          <p:nvSpPr>
            <p:cNvPr id="16" name="Google Shape;672;p34"/>
            <p:cNvSpPr/>
            <p:nvPr/>
          </p:nvSpPr>
          <p:spPr>
            <a:xfrm>
              <a:off x="6425500" y="2795700"/>
              <a:ext cx="265875" cy="292650"/>
            </a:xfrm>
            <a:custGeom>
              <a:avLst/>
              <a:gdLst/>
              <a:ahLst/>
              <a:cxnLst/>
              <a:rect l="l" t="t" r="r" b="b"/>
              <a:pathLst>
                <a:path w="10635" h="11706" extrusionOk="0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Google Shape;673;p34"/>
            <p:cNvSpPr/>
            <p:nvPr/>
          </p:nvSpPr>
          <p:spPr>
            <a:xfrm>
              <a:off x="6515150" y="2868425"/>
              <a:ext cx="86575" cy="87000"/>
            </a:xfrm>
            <a:custGeom>
              <a:avLst/>
              <a:gdLst/>
              <a:ahLst/>
              <a:cxnLst/>
              <a:rect l="l" t="t" r="r" b="b"/>
              <a:pathLst>
                <a:path w="3463" h="3480" extrusionOk="0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62448" y="5829242"/>
            <a:ext cx="4167993" cy="492443"/>
          </a:xfrm>
          <a:prstGeom prst="rect">
            <a:avLst/>
          </a:prstGeom>
          <a:noFill/>
          <a:ln w="63500" cmpd="dbl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uslugi.grodno@belstat.gov.by</a:t>
            </a:r>
            <a:endParaRPr lang="en-US" sz="2600" i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023" y="2152982"/>
            <a:ext cx="3702688" cy="1789805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83994" y="2177940"/>
            <a:ext cx="24494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(80152) 55 49 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72 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80152) 55 49 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(80152) 55 49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73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(80152) 55 49 75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(80152) 55 49 47</a:t>
            </a:r>
          </a:p>
        </p:txBody>
      </p:sp>
    </p:spTree>
    <p:extLst>
      <p:ext uri="{BB962C8B-B14F-4D97-AF65-F5344CB8AC3E}">
        <p14:creationId xmlns:p14="http://schemas.microsoft.com/office/powerpoint/2010/main" val="42190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94180" y="2602321"/>
            <a:ext cx="11103855" cy="2431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042" y="395488"/>
            <a:ext cx="10143959" cy="476025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6-ун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объеме отдельных видов платных услуг населению»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899" y="2733210"/>
            <a:ext cx="10603875" cy="1775714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юридические </a:t>
            </a:r>
            <a:r>
              <a:rPr lang="ru-RU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лица (кроме крестьянских (фермерских) хозяйств), обособленные подразделения юридических лиц (</a:t>
            </a:r>
            <a:r>
              <a:rPr lang="ru-RU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далее,</a:t>
            </a:r>
            <a:br>
              <a:rPr lang="ru-RU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определено иное, - организации), оказывающие отдельные виды платных услуг населению в </a:t>
            </a:r>
            <a:r>
              <a:rPr lang="ru-RU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соответствии </a:t>
            </a:r>
            <a:r>
              <a:rPr lang="en-US" spc="-1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lang="ru-RU" spc="-1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перечнем </a:t>
            </a:r>
            <a:r>
              <a:rPr lang="ru-RU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отдельных видов платных услуг населению согласно приложению</a:t>
            </a:r>
            <a:r>
              <a:rPr lang="ru-RU" spc="-1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pc="-1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306466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85927" y="6272340"/>
            <a:ext cx="6270422" cy="301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ОБЪЕМЕ ОТДЕЛЬНЫХ ВИДОВ ПЛАТНЫХ УСЛУГ НАСЕЛЕНИЮ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770325" y="1839026"/>
            <a:ext cx="4448220" cy="514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rgbClr val="2D2DB9"/>
              </a:buClr>
            </a:pPr>
            <a:r>
              <a:rPr lang="ru-RU" altLang="ru-RU" sz="4000" b="1" u="sng" dirty="0" smtClean="0">
                <a:solidFill>
                  <a:srgbClr val="00644A"/>
                </a:solidFill>
              </a:rPr>
              <a:t>Отчет</a:t>
            </a:r>
            <a:r>
              <a:rPr lang="ru-RU" altLang="ru-RU" sz="40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4000" b="1" u="sng" dirty="0" smtClean="0">
                <a:solidFill>
                  <a:srgbClr val="00644A"/>
                </a:solidFill>
              </a:rPr>
              <a:t>представляют</a:t>
            </a:r>
            <a:endParaRPr lang="ru-RU" altLang="ru-RU" sz="4000" b="1" u="sng" dirty="0">
              <a:solidFill>
                <a:srgbClr val="00644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9013" y="4455039"/>
            <a:ext cx="8893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dirty="0">
                <a:solidFill>
                  <a:srgbClr val="00644A"/>
                </a:solidFill>
              </a:rPr>
              <a:t> </a:t>
            </a:r>
            <a:r>
              <a:rPr lang="ru-RU" altLang="ru-RU" sz="2800" b="1" u="sng" dirty="0">
                <a:solidFill>
                  <a:srgbClr val="00644A"/>
                </a:solidFill>
              </a:rPr>
              <a:t>Срок представления </a:t>
            </a:r>
            <a:r>
              <a:rPr lang="ru-RU" altLang="ru-RU" sz="2800" b="1" u="sng" dirty="0" smtClean="0">
                <a:solidFill>
                  <a:srgbClr val="00644A"/>
                </a:solidFill>
              </a:rPr>
              <a:t>28 числа</a:t>
            </a:r>
            <a:r>
              <a:rPr lang="ru-RU" altLang="ru-RU" sz="2800" b="1" dirty="0" smtClean="0">
                <a:solidFill>
                  <a:srgbClr val="00644A"/>
                </a:solidFill>
              </a:rPr>
              <a:t> после </a:t>
            </a:r>
            <a:r>
              <a:rPr lang="ru-RU" altLang="ru-RU" sz="2800" b="1" dirty="0">
                <a:solidFill>
                  <a:srgbClr val="00644A"/>
                </a:solidFill>
              </a:rPr>
              <a:t>отчетного периода</a:t>
            </a:r>
            <a:endParaRPr lang="ru-RU" sz="2800" dirty="0">
              <a:solidFill>
                <a:srgbClr val="00644A"/>
              </a:solidFill>
            </a:endParaRPr>
          </a:p>
        </p:txBody>
      </p:sp>
      <p:sp>
        <p:nvSpPr>
          <p:cNvPr id="27" name="Google Shape;809;p34"/>
          <p:cNvSpPr/>
          <p:nvPr/>
        </p:nvSpPr>
        <p:spPr>
          <a:xfrm>
            <a:off x="1046471" y="4576498"/>
            <a:ext cx="695261" cy="413791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" y="176104"/>
            <a:ext cx="885749" cy="885749"/>
          </a:xfrm>
          <a:prstGeom prst="rect">
            <a:avLst/>
          </a:prstGeom>
          <a:ln>
            <a:noFill/>
          </a:ln>
        </p:spPr>
      </p:pic>
      <p:grpSp>
        <p:nvGrpSpPr>
          <p:cNvPr id="15" name="Google Shape;744;p31"/>
          <p:cNvGrpSpPr/>
          <p:nvPr/>
        </p:nvGrpSpPr>
        <p:grpSpPr>
          <a:xfrm rot="20554512">
            <a:off x="11258062" y="2060541"/>
            <a:ext cx="679947" cy="652506"/>
            <a:chOff x="3896486" y="3679569"/>
            <a:chExt cx="792294" cy="760319"/>
          </a:xfrm>
        </p:grpSpPr>
        <p:sp>
          <p:nvSpPr>
            <p:cNvPr id="16" name="Google Shape;745;p31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46;p31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47;p31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48;p31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042" y="395488"/>
            <a:ext cx="10143959" cy="476025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6-ун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объеме отдельных видов платных услуг населению»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306466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85927" y="6272340"/>
            <a:ext cx="6270422" cy="301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ОБЪЕМЕ ОТДЕЛЬНЫХ ВИДОВ ПЛАТНЫХ УСЛУГ НАСЕЛЕНИЮ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042" y="4394045"/>
            <a:ext cx="7913717" cy="1388198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245453" y="4470788"/>
            <a:ext cx="7629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 представляется </a:t>
            </a: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виде электронного документа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посредством многофункционального </a:t>
            </a:r>
            <a:r>
              <a:rPr lang="be-BY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веб-портала Национального статистического комитета Республики Беларусь,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 размещен на официальном сайте Главного управления</a:t>
            </a:r>
          </a:p>
        </p:txBody>
      </p:sp>
      <p:pic>
        <p:nvPicPr>
          <p:cNvPr id="20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94" y="1728600"/>
            <a:ext cx="4864014" cy="252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26362" y="1343745"/>
            <a:ext cx="4441092" cy="761152"/>
          </a:xfrm>
          <a:prstGeom prst="rect">
            <a:avLst/>
          </a:prstGeom>
          <a:solidFill>
            <a:schemeClr val="bg1"/>
          </a:solidFill>
          <a:ln>
            <a:solidFill>
              <a:srgbClr val="00644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200" dirty="0" smtClean="0">
              <a:solidFill>
                <a:schemeClr val="tx2"/>
              </a:solidFill>
            </a:endParaRPr>
          </a:p>
          <a:p>
            <a:pPr algn="ctr"/>
            <a:r>
              <a:rPr lang="ru-RU" altLang="ru-RU" sz="16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</a:t>
            </a: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Респондентам/ Электронная 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</a:t>
            </a:r>
          </a:p>
          <a:p>
            <a:pPr algn="ctr"/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«Электронный респондент» онлайн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-91440" algn="ctr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335B74"/>
              </a:buClr>
              <a:buSzPct val="150000"/>
              <a:defRPr/>
            </a:pP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 </a:t>
            </a:r>
            <a:endParaRPr lang="ru-RU" sz="1200" i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59587" y="2858748"/>
            <a:ext cx="3611355" cy="587261"/>
          </a:xfrm>
          <a:prstGeom prst="rect">
            <a:avLst/>
          </a:prstGeom>
          <a:solidFill>
            <a:schemeClr val="bg1"/>
          </a:solidFill>
          <a:ln>
            <a:solidFill>
              <a:srgbClr val="00644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http://www.grodno.belstat.gov.by </a:t>
            </a:r>
            <a:endParaRPr lang="ru-RU" sz="1600" b="1" i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6" y="138772"/>
            <a:ext cx="1029820" cy="102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042" y="395488"/>
            <a:ext cx="10143959" cy="476025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6-ун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объеме отдельных видов платных услуг населению»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306466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85927" y="6272340"/>
            <a:ext cx="6270422" cy="301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ОБЪЕМЕ ОТДЕЛЬНЫХ ВИДОВ ПЛАТНЫХ УСЛУГ НАСЕЛЕНИЮ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770325" y="1388532"/>
            <a:ext cx="4716075" cy="514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rgbClr val="2D2DB9"/>
              </a:buClr>
            </a:pPr>
            <a:endParaRPr lang="ru-RU" altLang="ru-RU" sz="4000" b="1" u="sng" dirty="0">
              <a:solidFill>
                <a:srgbClr val="00644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6140" y="1926105"/>
            <a:ext cx="11106728" cy="3416320"/>
          </a:xfrm>
          <a:prstGeom prst="rect">
            <a:avLst/>
          </a:prstGeom>
          <a:ln>
            <a:solidFill>
              <a:srgbClr val="00644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статистическое наблюдение за объемом отдельных видов платных услуг населению проводится на основании </a:t>
            </a:r>
            <a:r>
              <a:rPr lang="ru-RU" sz="2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комбинированного</a:t>
            </a:r>
            <a:r>
              <a:rPr lang="ru-RU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метода наблюдения: </a:t>
            </a:r>
            <a:r>
              <a:rPr lang="ru-RU" sz="2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сочетание сплошного и выборочного методов наблюдения</a:t>
            </a:r>
            <a:r>
              <a:rPr lang="ru-RU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Выборочный метод наблюдения применяется для юридических лиц без ведомственной подчиненности со средней численностью работников за предыдущий год до 49 человек включительно, их обособленных подразделений. </a:t>
            </a:r>
            <a:r>
              <a:rPr lang="ru-RU" sz="2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</a:t>
            </a:r>
            <a:r>
              <a:rPr lang="ru-RU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таких юридических лиц, их обособленных подразделений </a:t>
            </a:r>
            <a:r>
              <a:rPr lang="ru-RU" sz="2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формируется Национальным статистическим комитетом</a:t>
            </a:r>
            <a:r>
              <a:rPr lang="ru-RU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 корректируется ежегодно начиная с отчета за январь-март отчетного года.</a:t>
            </a:r>
          </a:p>
        </p:txBody>
      </p:sp>
      <p:grpSp>
        <p:nvGrpSpPr>
          <p:cNvPr id="20" name="Google Shape;744;p31"/>
          <p:cNvGrpSpPr/>
          <p:nvPr/>
        </p:nvGrpSpPr>
        <p:grpSpPr>
          <a:xfrm>
            <a:off x="11347751" y="1405706"/>
            <a:ext cx="679947" cy="652506"/>
            <a:chOff x="3896486" y="3679569"/>
            <a:chExt cx="792294" cy="760319"/>
          </a:xfrm>
        </p:grpSpPr>
        <p:sp>
          <p:nvSpPr>
            <p:cNvPr id="22" name="Google Shape;745;p31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46;p31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747;p31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748;p31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545172" y="190445"/>
            <a:ext cx="891765" cy="891765"/>
          </a:xfrm>
          <a:prstGeom prst="rect">
            <a:avLst/>
          </a:prstGeom>
        </p:spPr>
      </p:pic>
      <p:pic>
        <p:nvPicPr>
          <p:cNvPr id="24" name="Рисунок 23" descr="Фон для презентации с человечками - 71 фото ☆ celes.club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6" y="4936499"/>
            <a:ext cx="743797" cy="366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5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042" y="395488"/>
            <a:ext cx="10143959" cy="476025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6-ун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объеме отдельных видов платных услуг населению»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306466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85927" y="6272340"/>
            <a:ext cx="6270422" cy="301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ОБЪЕМЕ ОТДЕЛЬНЫХ ВИДОВ ПЛАТНЫХ УСЛУГ НАСЕЛЕНИЮ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46472" y="1267001"/>
            <a:ext cx="7099057" cy="514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rgbClr val="2D2DB9"/>
              </a:buClr>
            </a:pPr>
            <a:r>
              <a:rPr lang="ru-RU" altLang="ru-RU" sz="3200" b="1" u="sng" dirty="0" smtClean="0">
                <a:solidFill>
                  <a:srgbClr val="00644A"/>
                </a:solidFill>
              </a:rPr>
              <a:t>Инструментарий при заполнении формы</a:t>
            </a:r>
            <a:endParaRPr lang="ru-RU" altLang="ru-RU" sz="3200" b="1" u="sng" dirty="0">
              <a:solidFill>
                <a:srgbClr val="00644A"/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5"/>
          <a:stretch>
            <a:fillRect/>
          </a:stretch>
        </p:blipFill>
        <p:spPr>
          <a:xfrm>
            <a:off x="4140542" y="1861390"/>
            <a:ext cx="6858281" cy="43312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827549" y="4664746"/>
            <a:ext cx="3138448" cy="845034"/>
          </a:xfrm>
          <a:prstGeom prst="rect">
            <a:avLst/>
          </a:prstGeom>
          <a:solidFill>
            <a:schemeClr val="bg1"/>
          </a:solidFill>
          <a:ln>
            <a:solidFill>
              <a:srgbClr val="00644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Бланк формы,  Указания, а также информационные материалы по заполнению формы можно найти: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600" y="1783254"/>
            <a:ext cx="3980873" cy="1255509"/>
          </a:xfrm>
          <a:prstGeom prst="rect">
            <a:avLst/>
          </a:prstGeom>
          <a:solidFill>
            <a:schemeClr val="bg1"/>
          </a:solidFill>
          <a:ln>
            <a:solidFill>
              <a:srgbClr val="00644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УКАЗАНИЯ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заполнению формы государственной статистической отчетности по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форме 6-ун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«Отчет об объеме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отдельных видов платных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 населению» 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990113" y="3456883"/>
            <a:ext cx="1510649" cy="5250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240119" y="2936321"/>
            <a:ext cx="1125550" cy="37029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168255" y="2516195"/>
            <a:ext cx="1085089" cy="4754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549596" y="3196807"/>
            <a:ext cx="2676040" cy="4970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561594" y="146633"/>
            <a:ext cx="890966" cy="10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26" y="3343563"/>
            <a:ext cx="6141875" cy="2613841"/>
          </a:xfrm>
          <a:prstGeom prst="rect">
            <a:avLst/>
          </a:prstGeom>
        </p:spPr>
      </p:pic>
      <p:pic>
        <p:nvPicPr>
          <p:cNvPr id="25" name="Объект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231" y="1291623"/>
            <a:ext cx="6039699" cy="34558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267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042" y="395488"/>
            <a:ext cx="10143959" cy="476025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6-ун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объеме отдельных видов платных услуг населению»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306466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85927" y="6272340"/>
            <a:ext cx="6270422" cy="301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ОБЪЕМЕ ОТДЕЛЬНЫХ ВИДОВ ПЛАТНЫХ УСЛУГ НАСЕЛЕНИЮ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461925" y="2752433"/>
            <a:ext cx="1510649" cy="39716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693892" y="5094530"/>
            <a:ext cx="4099351" cy="83077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Google Shape;1063;p37"/>
          <p:cNvGrpSpPr/>
          <p:nvPr/>
        </p:nvGrpSpPr>
        <p:grpSpPr>
          <a:xfrm rot="6614018" flipH="1">
            <a:off x="5107687" y="4471785"/>
            <a:ext cx="411901" cy="1509040"/>
            <a:chOff x="2748074" y="4303871"/>
            <a:chExt cx="377938" cy="1362206"/>
          </a:xfrm>
        </p:grpSpPr>
        <p:sp>
          <p:nvSpPr>
            <p:cNvPr id="30" name="Google Shape;1064;p37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57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65;p37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57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" y="176104"/>
            <a:ext cx="885749" cy="885749"/>
          </a:xfrm>
          <a:prstGeom prst="rect">
            <a:avLst/>
          </a:prstGeom>
          <a:ln>
            <a:noFill/>
          </a:ln>
        </p:spPr>
      </p:pic>
      <p:grpSp>
        <p:nvGrpSpPr>
          <p:cNvPr id="33" name="Google Shape;4567;p49"/>
          <p:cNvGrpSpPr/>
          <p:nvPr/>
        </p:nvGrpSpPr>
        <p:grpSpPr>
          <a:xfrm>
            <a:off x="8811843" y="1506500"/>
            <a:ext cx="786721" cy="651806"/>
            <a:chOff x="900750" y="1436075"/>
            <a:chExt cx="481825" cy="481825"/>
          </a:xfrm>
          <a:solidFill>
            <a:srgbClr val="006568"/>
          </a:solidFill>
        </p:grpSpPr>
        <p:sp>
          <p:nvSpPr>
            <p:cNvPr id="34" name="Google Shape;4568;p49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" name="Google Shape;4569;p49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4570;p49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" name="Google Shape;4571;p49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" name="Google Shape;5340;p51"/>
          <p:cNvGrpSpPr/>
          <p:nvPr/>
        </p:nvGrpSpPr>
        <p:grpSpPr>
          <a:xfrm rot="19903333">
            <a:off x="8162587" y="2064546"/>
            <a:ext cx="608560" cy="663510"/>
            <a:chOff x="-60988625" y="3740800"/>
            <a:chExt cx="316650" cy="310350"/>
          </a:xfrm>
          <a:solidFill>
            <a:srgbClr val="006568"/>
          </a:solidFill>
        </p:grpSpPr>
        <p:sp>
          <p:nvSpPr>
            <p:cNvPr id="39" name="Google Shape;5341;p51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42;p51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43;p51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5525;p51"/>
          <p:cNvGrpSpPr/>
          <p:nvPr/>
        </p:nvGrpSpPr>
        <p:grpSpPr>
          <a:xfrm rot="910353">
            <a:off x="9681063" y="2054087"/>
            <a:ext cx="807798" cy="738003"/>
            <a:chOff x="946175" y="3253275"/>
            <a:chExt cx="298550" cy="296150"/>
          </a:xfrm>
          <a:solidFill>
            <a:srgbClr val="006568"/>
          </a:solidFill>
        </p:grpSpPr>
        <p:sp>
          <p:nvSpPr>
            <p:cNvPr id="43" name="Google Shape;5526;p5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27;p5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28;p5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29;p5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30;p5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91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267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042" y="395488"/>
            <a:ext cx="10143959" cy="476025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6-ун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объеме отдельных видов платных услуг населению»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306466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85927" y="6272340"/>
            <a:ext cx="6270422" cy="301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ОБЪЕМЕ ОТДЕЛЬНЫХ ВИДОВ ПЛАТНЫХ УСЛУГ НАСЕЛЕНИЮ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376073" y="1375246"/>
            <a:ext cx="7440802" cy="514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rgbClr val="2D2DB9"/>
              </a:buClr>
            </a:pPr>
            <a:r>
              <a:rPr lang="ru-RU" altLang="ru-RU" sz="4000" b="1" u="sng" dirty="0" smtClean="0">
                <a:solidFill>
                  <a:srgbClr val="00644A"/>
                </a:solidFill>
              </a:rPr>
              <a:t>Отчет заполняется на основании</a:t>
            </a:r>
            <a:endParaRPr lang="ru-RU" altLang="ru-RU" sz="4000" b="1" u="sng" dirty="0">
              <a:solidFill>
                <a:srgbClr val="00644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4180" y="2148963"/>
            <a:ext cx="5001456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0360" y="214896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</a:rPr>
              <a:t>квитанций;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</a:rPr>
              <a:t>расчетных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чеков;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приходных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кассовых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ордеров;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товарно-транспортных накладных;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актов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приемки-сдачи оказанных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других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первичных учетных и иных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документов.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60319" y="2468282"/>
            <a:ext cx="6912108" cy="892552"/>
          </a:xfrm>
          <a:prstGeom prst="rect">
            <a:avLst/>
          </a:prstGeom>
          <a:ln w="28575">
            <a:solidFill>
              <a:srgbClr val="00644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</a:rPr>
              <a:t>Данные отчета отражаются в </a:t>
            </a:r>
            <a:r>
              <a:rPr lang="ru-RU" sz="2600" b="1" dirty="0">
                <a:latin typeface="Times New Roman" panose="02020603050405020304" pitchFamily="18" charset="0"/>
              </a:rPr>
              <a:t>тысячах </a:t>
            </a:r>
            <a:r>
              <a:rPr lang="ru-RU" sz="2600" b="1" dirty="0" smtClean="0">
                <a:latin typeface="Times New Roman" panose="02020603050405020304" pitchFamily="18" charset="0"/>
              </a:rPr>
              <a:t>рублей, </a:t>
            </a:r>
            <a:r>
              <a:rPr lang="ru-RU" sz="2600" b="1" dirty="0">
                <a:latin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</a:rPr>
              <a:t>с одним знаком после </a:t>
            </a:r>
            <a:r>
              <a:rPr lang="ru-RU" sz="2600" b="1" dirty="0" smtClean="0">
                <a:latin typeface="Times New Roman" panose="02020603050405020304" pitchFamily="18" charset="0"/>
              </a:rPr>
              <a:t>запятой. </a:t>
            </a:r>
            <a:endParaRPr lang="ru-RU" sz="2600" dirty="0">
              <a:latin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0325" y="4125201"/>
            <a:ext cx="11000509" cy="1361911"/>
          </a:xfrm>
          <a:prstGeom prst="rect">
            <a:avLst/>
          </a:prstGeom>
          <a:ln w="28575">
            <a:solidFill>
              <a:srgbClr val="00644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00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Платные услуги населению 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деятельность юридических лиц, обособленных подразделений юридических лиц,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предназначенная для удовлетворения личных потребностей граждан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Республики Беларусь,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иностранных граждан и лиц без гражданства, постоянно проживающих на территории Республики Беларусь,  по их заказам.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6" y="138772"/>
            <a:ext cx="1029820" cy="1029820"/>
          </a:xfrm>
          <a:prstGeom prst="rect">
            <a:avLst/>
          </a:prstGeom>
        </p:spPr>
      </p:pic>
      <p:grpSp>
        <p:nvGrpSpPr>
          <p:cNvPr id="35" name="Google Shape;1240;p42"/>
          <p:cNvGrpSpPr/>
          <p:nvPr/>
        </p:nvGrpSpPr>
        <p:grpSpPr>
          <a:xfrm>
            <a:off x="120070" y="4455506"/>
            <a:ext cx="531015" cy="701299"/>
            <a:chOff x="4518575" y="2506200"/>
            <a:chExt cx="206100" cy="265450"/>
          </a:xfrm>
          <a:solidFill>
            <a:srgbClr val="00644A"/>
          </a:solidFill>
        </p:grpSpPr>
        <p:sp>
          <p:nvSpPr>
            <p:cNvPr id="36" name="Google Shape;1241;p42"/>
            <p:cNvSpPr/>
            <p:nvPr/>
          </p:nvSpPr>
          <p:spPr>
            <a:xfrm>
              <a:off x="4518575" y="2506200"/>
              <a:ext cx="206100" cy="265450"/>
            </a:xfrm>
            <a:custGeom>
              <a:avLst/>
              <a:gdLst/>
              <a:ahLst/>
              <a:cxnLst/>
              <a:rect l="l" t="t" r="r" b="b"/>
              <a:pathLst>
                <a:path w="8244" h="10618" extrusionOk="0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42;p42"/>
            <p:cNvSpPr/>
            <p:nvPr/>
          </p:nvSpPr>
          <p:spPr>
            <a:xfrm>
              <a:off x="4628300" y="2555725"/>
              <a:ext cx="56225" cy="13400"/>
            </a:xfrm>
            <a:custGeom>
              <a:avLst/>
              <a:gdLst/>
              <a:ahLst/>
              <a:cxnLst/>
              <a:rect l="l" t="t" r="r" b="b"/>
              <a:pathLst>
                <a:path w="2249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43;p42"/>
            <p:cNvSpPr/>
            <p:nvPr/>
          </p:nvSpPr>
          <p:spPr>
            <a:xfrm>
              <a:off x="4628300" y="2608800"/>
              <a:ext cx="56225" cy="13425"/>
            </a:xfrm>
            <a:custGeom>
              <a:avLst/>
              <a:gdLst/>
              <a:ahLst/>
              <a:cxnLst/>
              <a:rect l="l" t="t" r="r" b="b"/>
              <a:pathLst>
                <a:path w="2249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44;p42"/>
            <p:cNvSpPr/>
            <p:nvPr/>
          </p:nvSpPr>
          <p:spPr>
            <a:xfrm>
              <a:off x="4628300" y="2715425"/>
              <a:ext cx="56225" cy="13400"/>
            </a:xfrm>
            <a:custGeom>
              <a:avLst/>
              <a:gdLst/>
              <a:ahLst/>
              <a:cxnLst/>
              <a:rect l="l" t="t" r="r" b="b"/>
              <a:pathLst>
                <a:path w="2249" h="536" extrusionOk="0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45;p42"/>
            <p:cNvSpPr/>
            <p:nvPr/>
          </p:nvSpPr>
          <p:spPr>
            <a:xfrm>
              <a:off x="4628300" y="2662325"/>
              <a:ext cx="56225" cy="12975"/>
            </a:xfrm>
            <a:custGeom>
              <a:avLst/>
              <a:gdLst/>
              <a:ahLst/>
              <a:cxnLst/>
              <a:rect l="l" t="t" r="r" b="b"/>
              <a:pathLst>
                <a:path w="2249" h="519" extrusionOk="0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6;p42"/>
            <p:cNvSpPr/>
            <p:nvPr/>
          </p:nvSpPr>
          <p:spPr>
            <a:xfrm>
              <a:off x="4558275" y="2539225"/>
              <a:ext cx="49525" cy="40600"/>
            </a:xfrm>
            <a:custGeom>
              <a:avLst/>
              <a:gdLst/>
              <a:ahLst/>
              <a:cxnLst/>
              <a:rect l="l" t="t" r="r" b="b"/>
              <a:pathLst>
                <a:path w="1981" h="1624" extrusionOk="0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7;p42"/>
            <p:cNvSpPr/>
            <p:nvPr/>
          </p:nvSpPr>
          <p:spPr>
            <a:xfrm>
              <a:off x="4558275" y="2592300"/>
              <a:ext cx="49525" cy="40625"/>
            </a:xfrm>
            <a:custGeom>
              <a:avLst/>
              <a:gdLst/>
              <a:ahLst/>
              <a:cxnLst/>
              <a:rect l="l" t="t" r="r" b="b"/>
              <a:pathLst>
                <a:path w="1981" h="1625" extrusionOk="0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8;p42"/>
            <p:cNvSpPr/>
            <p:nvPr/>
          </p:nvSpPr>
          <p:spPr>
            <a:xfrm>
              <a:off x="4558275" y="2645375"/>
              <a:ext cx="49525" cy="41075"/>
            </a:xfrm>
            <a:custGeom>
              <a:avLst/>
              <a:gdLst/>
              <a:ahLst/>
              <a:cxnLst/>
              <a:rect l="l" t="t" r="r" b="b"/>
              <a:pathLst>
                <a:path w="1981" h="1643" extrusionOk="0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9;p42"/>
            <p:cNvSpPr/>
            <p:nvPr/>
          </p:nvSpPr>
          <p:spPr>
            <a:xfrm>
              <a:off x="4558275" y="2698025"/>
              <a:ext cx="49525" cy="40600"/>
            </a:xfrm>
            <a:custGeom>
              <a:avLst/>
              <a:gdLst/>
              <a:ahLst/>
              <a:cxnLst/>
              <a:rect l="l" t="t" r="r" b="b"/>
              <a:pathLst>
                <a:path w="1981" h="1624" extrusionOk="0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19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5" y="2808564"/>
            <a:ext cx="9309578" cy="20829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042" y="395488"/>
            <a:ext cx="10143959" cy="476025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6-ун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объеме отдельных видов платных услуг населению»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306466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85927" y="6272340"/>
            <a:ext cx="6270422" cy="301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ОБЪЕМЕ ОТДЕЛЬНЫХ ВИДОВ ПЛАТНЫХ УСЛУГ НАСЕЛЕНИЮ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3917235" y="4322719"/>
            <a:ext cx="7367527" cy="1819145"/>
          </a:xfrm>
          <a:prstGeom prst="horizontalScroll">
            <a:avLst/>
          </a:prstGeom>
          <a:solidFill>
            <a:schemeClr val="bg1"/>
          </a:solidFill>
          <a:ln w="41275">
            <a:solidFill>
              <a:srgbClr val="006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объемов платных услуг населению по видам услуг осуществляется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статистическим классификатором </a:t>
            </a:r>
          </a:p>
          <a:p>
            <a:pPr indent="450215"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 36.005-2015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Платные услуги населению»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утвержденным постановлением Национального </a:t>
            </a:r>
            <a:r>
              <a:rPr lang="ru-RU" sz="1400" spc="3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статистического комитета </a:t>
            </a:r>
            <a:r>
              <a:rPr lang="ru-RU" sz="1400" spc="3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spc="3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spc="3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</a:t>
            </a:r>
            <a:r>
              <a:rPr lang="ru-RU" sz="1400" spc="3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Беларусь </a:t>
            </a:r>
            <a:r>
              <a:rPr lang="ru-RU" sz="1400" spc="3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1400" spc="3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 августа 2015 г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№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101,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шестизначному, восьмизначному или девятизначному коду (при его наличии)</a:t>
            </a:r>
            <a:endParaRPr lang="ru-RU" sz="1400" u="sng" dirty="0">
              <a:solidFill>
                <a:schemeClr val="tx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249381" y="1324998"/>
            <a:ext cx="10850131" cy="1684778"/>
          </a:xfrm>
          <a:prstGeom prst="horizontalScroll">
            <a:avLst/>
          </a:prstGeom>
          <a:solidFill>
            <a:schemeClr val="bg1"/>
          </a:solidFill>
          <a:ln w="41275">
            <a:solidFill>
              <a:srgbClr val="006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Сумм</a:t>
            </a:r>
            <a:r>
              <a:rPr lang="be-BY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денежных средств, </a:t>
            </a:r>
            <a:r>
              <a:rPr lang="ru-RU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оплаченных гражданином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оказанные ему и (или) члену его семьи услуги и (или) оплаченных юридическим лицом, его обособленным подразделением, в котором он работает. </a:t>
            </a:r>
          </a:p>
          <a:p>
            <a:pPr indent="450215" algn="just">
              <a:spcBef>
                <a:spcPts val="6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платных услуг населению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отражается в </a:t>
            </a:r>
            <a:r>
              <a:rPr lang="ru-RU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отчете в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фактически действующих ценах, </a:t>
            </a:r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включая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налог на </a:t>
            </a:r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добавленную стоимость, акцизы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другие налоги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Bef>
                <a:spcPts val="6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объем платных услуг населению включается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услуг, оплаченных населением за наличный и безналичный расчет. </a:t>
            </a:r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273554" y="4322719"/>
            <a:ext cx="579828" cy="214916"/>
          </a:xfrm>
          <a:prstGeom prst="straightConnector1">
            <a:avLst/>
          </a:prstGeom>
          <a:ln w="28575">
            <a:solidFill>
              <a:srgbClr val="0064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152073" y="2808564"/>
            <a:ext cx="9236" cy="1357036"/>
          </a:xfrm>
          <a:prstGeom prst="straightConnector1">
            <a:avLst/>
          </a:prstGeom>
          <a:ln w="28575">
            <a:solidFill>
              <a:srgbClr val="0064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545172" y="190445"/>
            <a:ext cx="891765" cy="8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021" y="1885771"/>
            <a:ext cx="4477783" cy="992214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52" y="1859904"/>
            <a:ext cx="4590988" cy="992214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604017" y="3320265"/>
            <a:ext cx="11103855" cy="2540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8042" y="395488"/>
            <a:ext cx="10143959" cy="476025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6-ун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объеме отдельных видов платных услуг населению»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33260" y="6065494"/>
            <a:ext cx="306466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85927" y="6272340"/>
            <a:ext cx="6270422" cy="301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ОБЪЕМЕ ОТДЕЛЬНЫХ ВИДОВ ПЛАТНЫХ УСЛУГ НАСЕЛЕНИЮ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561594" y="146633"/>
            <a:ext cx="890966" cy="10276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3427" y="4200407"/>
            <a:ext cx="10245148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по фактическому размеру платы населения за эти услуги,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оказанные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периоде (то есть оплаченные населением до 25 числа (включительно) месяца, следующего за отчетным периодом)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5823671" y="3373722"/>
            <a:ext cx="332273" cy="32695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158343" y="1361963"/>
            <a:ext cx="9775528" cy="443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rgbClr val="2D2DB9"/>
              </a:buClr>
            </a:pPr>
            <a:r>
              <a:rPr lang="ru-RU" altLang="ru-RU" sz="3200" b="1" u="sng" dirty="0" smtClean="0">
                <a:solidFill>
                  <a:srgbClr val="00644A"/>
                </a:solidFill>
              </a:rPr>
              <a:t>Объем платных услуг населению отражается в отчете</a:t>
            </a:r>
            <a:endParaRPr lang="ru-RU" altLang="ru-RU" sz="3200" b="1" u="sng" dirty="0">
              <a:solidFill>
                <a:srgbClr val="00644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098" y="1975979"/>
            <a:ext cx="4734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момент оказания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услуги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условии, что услуга оплачена ранее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6473" y="1975979"/>
            <a:ext cx="3944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момент оплаты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услуги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условии, что услуга оказана)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1261" y="2995943"/>
            <a:ext cx="2849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составляют: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4682" y="3700675"/>
            <a:ext cx="262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2926" y="1823258"/>
            <a:ext cx="1006150" cy="10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644</Words>
  <Application>Microsoft Office PowerPoint</Application>
  <PresentationFormat>Широкоэкранный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Cambria</vt:lpstr>
      <vt:lpstr>Roboto Condensed</vt:lpstr>
      <vt:lpstr>Times New Roman</vt:lpstr>
      <vt:lpstr>Wingdings</vt:lpstr>
      <vt:lpstr>Тема Office</vt:lpstr>
      <vt:lpstr>Порядок заполнения государственной статистической отчетности по форме 6-ун  «Отчет об объеме отдельных видов платных услуг населению» </vt:lpstr>
      <vt:lpstr>6-ун «Отчет об объеме отдельных видов платных услуг населению»</vt:lpstr>
      <vt:lpstr>6-ун «Отчет об объеме отдельных видов платных услуг населению»</vt:lpstr>
      <vt:lpstr>6-ун «Отчет об объеме отдельных видов платных услуг населению»</vt:lpstr>
      <vt:lpstr>6-ун «Отчет об объеме отдельных видов платных услуг населению»</vt:lpstr>
      <vt:lpstr>6-ун «Отчет об объеме отдельных видов платных услуг населению»</vt:lpstr>
      <vt:lpstr>6-ун «Отчет об объеме отдельных видов платных услуг населению»</vt:lpstr>
      <vt:lpstr>6-ун «Отчет об объеме отдельных видов платных услуг населению»</vt:lpstr>
      <vt:lpstr>6-ун «Отчет об объеме отдельных видов платных услуг населению»</vt:lpstr>
      <vt:lpstr>6-ун «Отчет об объеме отдельных видов платных услуг населению»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Elena.Dechenya</cp:lastModifiedBy>
  <cp:revision>75</cp:revision>
  <dcterms:created xsi:type="dcterms:W3CDTF">2024-01-02T12:50:44Z</dcterms:created>
  <dcterms:modified xsi:type="dcterms:W3CDTF">2025-03-12T12:09:29Z</dcterms:modified>
</cp:coreProperties>
</file>