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2" r:id="rId5"/>
    <p:sldId id="263" r:id="rId6"/>
    <p:sldId id="266" r:id="rId7"/>
    <p:sldId id="267" r:id="rId8"/>
    <p:sldId id="268" r:id="rId9"/>
    <p:sldId id="272" r:id="rId10"/>
    <p:sldId id="273" r:id="rId11"/>
    <p:sldId id="264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8" y="500235"/>
            <a:ext cx="639148" cy="659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79418"/>
            <a:ext cx="12192489" cy="5278582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2308654" y="1936866"/>
            <a:ext cx="10349346" cy="172057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Порядок заполнения государственной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статистической 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отчетности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форме 4-тр (</a:t>
            </a:r>
            <a:r>
              <a:rPr lang="ru-RU" sz="2400" b="1" i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автотранс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 об использовании </a:t>
            </a:r>
            <a:r>
              <a:rPr lang="ru-RU" alt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автомобильного </a:t>
            </a:r>
            <a:r>
              <a:rPr lang="ru-RU" altLang="ru-RU" sz="2000" b="1" i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транспорта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b="1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432262" y="5894676"/>
            <a:ext cx="3474720" cy="553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7848571" y="5417012"/>
            <a:ext cx="4107903" cy="95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Национального Статистического комитета Республики Беларусь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от 28.08.2015 № 103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8053184" y="5894676"/>
            <a:ext cx="3934691" cy="47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646" y="371090"/>
            <a:ext cx="879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СТАТИСТИЧЕСКИЙ КОМИТЕТ РЕСПУБЛИКИ БЕЛАРУСЬ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22" y="4498466"/>
            <a:ext cx="2517332" cy="992810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2006599" y="3288777"/>
            <a:ext cx="8342746" cy="945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75" y="4498465"/>
            <a:ext cx="1806409" cy="98676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556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2</a:t>
            </a:r>
            <a:b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АВТОБУСОВ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035936" y="437244"/>
            <a:ext cx="2626819" cy="6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algn="ctr">
              <a:buClr>
                <a:schemeClr val="accent5">
                  <a:lumMod val="50000"/>
                </a:schemeClr>
              </a:buClr>
              <a:buSzPct val="150000"/>
            </a:pPr>
            <a:endParaRPr lang="ru-RU" sz="1200" b="1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37" y="4895140"/>
            <a:ext cx="852232" cy="734683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631977" y="6054164"/>
            <a:ext cx="191193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7651" y="1464185"/>
            <a:ext cx="10906298" cy="153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46471" y="2340425"/>
            <a:ext cx="3339306" cy="57844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7513" y="3677541"/>
            <a:ext cx="5579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7513" y="2629646"/>
            <a:ext cx="7982" cy="1052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7513" y="2629646"/>
            <a:ext cx="3345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95302"/>
              </p:ext>
            </p:extLst>
          </p:nvPr>
        </p:nvGraphicFramePr>
        <p:xfrm>
          <a:off x="1046472" y="1651180"/>
          <a:ext cx="10629126" cy="1283792"/>
        </p:xfrm>
        <a:graphic>
          <a:graphicData uri="http://schemas.openxmlformats.org/drawingml/2006/table">
            <a:tbl>
              <a:tblPr/>
              <a:tblGrid>
                <a:gridCol w="4897901">
                  <a:extLst>
                    <a:ext uri="{9D8B030D-6E8A-4147-A177-3AD203B41FA5}">
                      <a16:colId xmlns:a16="http://schemas.microsoft.com/office/drawing/2014/main" val="2069509152"/>
                    </a:ext>
                  </a:extLst>
                </a:gridCol>
                <a:gridCol w="1186211">
                  <a:extLst>
                    <a:ext uri="{9D8B030D-6E8A-4147-A177-3AD203B41FA5}">
                      <a16:colId xmlns:a16="http://schemas.microsoft.com/office/drawing/2014/main" val="3361026916"/>
                    </a:ext>
                  </a:extLst>
                </a:gridCol>
                <a:gridCol w="1383913">
                  <a:extLst>
                    <a:ext uri="{9D8B030D-6E8A-4147-A177-3AD203B41FA5}">
                      <a16:colId xmlns:a16="http://schemas.microsoft.com/office/drawing/2014/main" val="3333285936"/>
                    </a:ext>
                  </a:extLst>
                </a:gridCol>
                <a:gridCol w="1581613">
                  <a:extLst>
                    <a:ext uri="{9D8B030D-6E8A-4147-A177-3AD203B41FA5}">
                      <a16:colId xmlns:a16="http://schemas.microsoft.com/office/drawing/2014/main" val="4216071992"/>
                    </a:ext>
                  </a:extLst>
                </a:gridCol>
                <a:gridCol w="1579488">
                  <a:extLst>
                    <a:ext uri="{9D8B030D-6E8A-4147-A177-3AD203B41FA5}">
                      <a16:colId xmlns:a16="http://schemas.microsoft.com/office/drawing/2014/main" val="369533812"/>
                    </a:ext>
                  </a:extLst>
                </a:gridCol>
              </a:tblGrid>
              <a:tr h="4829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строки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 измерения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отчетный квартал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ствующий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квартал предыдущего года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40354"/>
                  </a:ext>
                </a:extLst>
              </a:tr>
              <a:tr h="16097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72748"/>
                  </a:ext>
                </a:extLst>
              </a:tr>
              <a:tr h="1609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Перевезено пассажиров……………...…………….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8979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Пассажирооборот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………….………………...…….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тыс.пасс.км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96035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43101" y="4637305"/>
            <a:ext cx="2034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b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ПЕРЕВЕЗЕННЫХ</a:t>
            </a:r>
            <a:b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ПАССАЖИРОВ</a:t>
            </a:r>
            <a:r>
              <a:rPr lang="ru-RU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76149" y="4637305"/>
            <a:ext cx="46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Х</a:t>
            </a:r>
            <a:endParaRPr lang="en-US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50522" y="4593768"/>
            <a:ext cx="2640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ПРОБЕГ АВТОБУСА </a:t>
            </a:r>
            <a:b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ПАССАЖИРАМИ </a:t>
            </a:r>
            <a:b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КАЖДОЙ ЕЗДКЕ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95314" y="5633512"/>
            <a:ext cx="8204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Указанного в формуляре поездки, списке пассажиров или в другом первичном учетном и ином документе.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Заголовок 4"/>
          <p:cNvSpPr txBox="1">
            <a:spLocks/>
          </p:cNvSpPr>
          <p:nvPr/>
        </p:nvSpPr>
        <p:spPr>
          <a:xfrm>
            <a:off x="1075793" y="5979699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117940" y="3343041"/>
            <a:ext cx="81200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Междугородные и международные автомобильные перевозки  </a:t>
            </a:r>
            <a:b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нерегулярном сообщении,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 также туристско-экскурсионных перевозки во всех видах сообщения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7" y="105876"/>
            <a:ext cx="1595628" cy="10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6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20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4769" y="2364882"/>
            <a:ext cx="6584297" cy="246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9316" y="2364882"/>
            <a:ext cx="7169750" cy="246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436"/>
            <a:ext cx="12192000" cy="6862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858308"/>
            <a:ext cx="639148" cy="659602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333205" y="3581486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7399880" y="4480574"/>
            <a:ext cx="401782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7333205" y="4052541"/>
            <a:ext cx="3670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893" y="371703"/>
            <a:ext cx="512781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Контактные телефоны:</a:t>
            </a:r>
            <a:endParaRPr lang="en-US" sz="36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3382" y="1018034"/>
            <a:ext cx="480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вопросам, связанным с заполнением формы</a:t>
            </a:r>
            <a:endParaRPr lang="ru-RU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9865" y="1774801"/>
            <a:ext cx="2449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(80152) 55 49 </a:t>
            </a:r>
            <a:r>
              <a:rPr lang="ru-RU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73 </a:t>
            </a:r>
            <a:endParaRPr lang="ru-RU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80152) 55 49 </a:t>
            </a:r>
            <a:r>
              <a:rPr lang="ru-RU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72</a:t>
            </a:r>
            <a:endParaRPr lang="ru-RU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(80152) 55 49 </a:t>
            </a:r>
            <a:r>
              <a:rPr lang="ru-RU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74</a:t>
            </a:r>
            <a:endParaRPr lang="ru-RU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(80152) 55 49 75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(80152) 55 49 47</a:t>
            </a:r>
          </a:p>
        </p:txBody>
      </p:sp>
      <p:sp>
        <p:nvSpPr>
          <p:cNvPr id="12" name="Google Shape;125;p17"/>
          <p:cNvSpPr/>
          <p:nvPr/>
        </p:nvSpPr>
        <p:spPr>
          <a:xfrm>
            <a:off x="1978430" y="1472075"/>
            <a:ext cx="2703406" cy="2082779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225331" y="2280173"/>
            <a:ext cx="5371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вопросам, связанными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представлением отчетности в электронном виде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(80152) 57 47 70 </a:t>
            </a:r>
            <a:br>
              <a:rPr lang="ru-RU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(единый многоканальный номер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технической поддержки респондентов)</a:t>
            </a:r>
            <a:endParaRPr lang="en-US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Google Shape;672;p34"/>
          <p:cNvSpPr/>
          <p:nvPr/>
        </p:nvSpPr>
        <p:spPr>
          <a:xfrm>
            <a:off x="5480658" y="4928349"/>
            <a:ext cx="1062048" cy="759018"/>
          </a:xfrm>
          <a:custGeom>
            <a:avLst/>
            <a:gdLst/>
            <a:ahLst/>
            <a:cxnLst/>
            <a:rect l="l" t="t" r="r" b="b"/>
            <a:pathLst>
              <a:path w="10635" h="11706" extrusionOk="0">
                <a:moveTo>
                  <a:pt x="7976" y="2124"/>
                </a:moveTo>
                <a:lnTo>
                  <a:pt x="7976" y="6567"/>
                </a:lnTo>
                <a:lnTo>
                  <a:pt x="6781" y="7709"/>
                </a:lnTo>
                <a:cubicBezTo>
                  <a:pt x="6343" y="7379"/>
                  <a:pt x="5826" y="7214"/>
                  <a:pt x="5311" y="7214"/>
                </a:cubicBezTo>
                <a:cubicBezTo>
                  <a:pt x="4796" y="7214"/>
                  <a:pt x="4283" y="7379"/>
                  <a:pt x="3854" y="7709"/>
                </a:cubicBezTo>
                <a:lnTo>
                  <a:pt x="2659" y="6567"/>
                </a:lnTo>
                <a:lnTo>
                  <a:pt x="2659" y="2124"/>
                </a:lnTo>
                <a:close/>
                <a:moveTo>
                  <a:pt x="785" y="5514"/>
                </a:moveTo>
                <a:lnTo>
                  <a:pt x="3444" y="8048"/>
                </a:lnTo>
                <a:lnTo>
                  <a:pt x="785" y="10581"/>
                </a:lnTo>
                <a:lnTo>
                  <a:pt x="785" y="5514"/>
                </a:lnTo>
                <a:close/>
                <a:moveTo>
                  <a:pt x="9832" y="5532"/>
                </a:moveTo>
                <a:lnTo>
                  <a:pt x="9832" y="10599"/>
                </a:lnTo>
                <a:lnTo>
                  <a:pt x="7173" y="8066"/>
                </a:lnTo>
                <a:lnTo>
                  <a:pt x="9832" y="5532"/>
                </a:lnTo>
                <a:close/>
                <a:moveTo>
                  <a:pt x="5317" y="7749"/>
                </a:moveTo>
                <a:cubicBezTo>
                  <a:pt x="5781" y="7749"/>
                  <a:pt x="6245" y="7914"/>
                  <a:pt x="6602" y="8244"/>
                </a:cubicBezTo>
                <a:lnTo>
                  <a:pt x="6781" y="8423"/>
                </a:lnTo>
                <a:lnTo>
                  <a:pt x="9403" y="10903"/>
                </a:lnTo>
                <a:lnTo>
                  <a:pt x="1232" y="10903"/>
                </a:lnTo>
                <a:lnTo>
                  <a:pt x="3854" y="8423"/>
                </a:lnTo>
                <a:lnTo>
                  <a:pt x="4033" y="8244"/>
                </a:lnTo>
                <a:cubicBezTo>
                  <a:pt x="4390" y="7914"/>
                  <a:pt x="4854" y="7749"/>
                  <a:pt x="5317" y="7749"/>
                </a:cubicBezTo>
                <a:close/>
                <a:moveTo>
                  <a:pt x="5317" y="1"/>
                </a:moveTo>
                <a:lnTo>
                  <a:pt x="3712" y="1339"/>
                </a:lnTo>
                <a:lnTo>
                  <a:pt x="1856" y="1339"/>
                </a:lnTo>
                <a:lnTo>
                  <a:pt x="1856" y="2499"/>
                </a:lnTo>
                <a:lnTo>
                  <a:pt x="0" y="4283"/>
                </a:lnTo>
                <a:lnTo>
                  <a:pt x="0" y="11706"/>
                </a:lnTo>
                <a:lnTo>
                  <a:pt x="10635" y="11706"/>
                </a:lnTo>
                <a:lnTo>
                  <a:pt x="10635" y="4283"/>
                </a:lnTo>
                <a:lnTo>
                  <a:pt x="8761" y="2499"/>
                </a:lnTo>
                <a:lnTo>
                  <a:pt x="8761" y="1339"/>
                </a:lnTo>
                <a:lnTo>
                  <a:pt x="6905" y="1339"/>
                </a:lnTo>
                <a:lnTo>
                  <a:pt x="5317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18" name="Google Shape;345;p26"/>
          <p:cNvGrpSpPr/>
          <p:nvPr/>
        </p:nvGrpSpPr>
        <p:grpSpPr>
          <a:xfrm flipH="1">
            <a:off x="5495869" y="5785345"/>
            <a:ext cx="1017870" cy="705538"/>
            <a:chOff x="5799043" y="2754625"/>
            <a:chExt cx="557555" cy="548644"/>
          </a:xfrm>
        </p:grpSpPr>
        <p:grpSp>
          <p:nvGrpSpPr>
            <p:cNvPr id="19" name="Google Shape;346;p26"/>
            <p:cNvGrpSpPr/>
            <p:nvPr/>
          </p:nvGrpSpPr>
          <p:grpSpPr>
            <a:xfrm>
              <a:off x="5799043" y="2754625"/>
              <a:ext cx="557555" cy="548644"/>
              <a:chOff x="3314750" y="3817357"/>
              <a:chExt cx="362920" cy="356865"/>
            </a:xfrm>
          </p:grpSpPr>
          <p:sp>
            <p:nvSpPr>
              <p:cNvPr id="23" name="Google Shape;347;p26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8;p26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 smtClean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" name="Google Shape;349;p26"/>
            <p:cNvGrpSpPr/>
            <p:nvPr/>
          </p:nvGrpSpPr>
          <p:grpSpPr>
            <a:xfrm>
              <a:off x="5922308" y="2873396"/>
              <a:ext cx="310854" cy="311051"/>
              <a:chOff x="935197" y="1793977"/>
              <a:chExt cx="256451" cy="256430"/>
            </a:xfrm>
          </p:grpSpPr>
          <p:sp>
            <p:nvSpPr>
              <p:cNvPr id="21" name="Google Shape;350;p26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51;p26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774577" y="5187387"/>
            <a:ext cx="4380260" cy="477054"/>
          </a:xfrm>
          <a:prstGeom prst="rect">
            <a:avLst/>
          </a:prstGeom>
          <a:noFill/>
          <a:ln w="63500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uslugi.grodno@belstat.gov.by</a:t>
            </a:r>
            <a:endParaRPr lang="en-US" sz="25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4577" y="5983440"/>
            <a:ext cx="4380260" cy="477054"/>
          </a:xfrm>
          <a:prstGeom prst="rect">
            <a:avLst/>
          </a:prstGeom>
          <a:noFill/>
          <a:ln w="63500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grodno</a:t>
            </a:r>
            <a:r>
              <a:rPr lang="ru-RU" sz="25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sz="25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belstat</a:t>
            </a:r>
            <a:endParaRPr lang="en-US" sz="25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084" y="684423"/>
            <a:ext cx="1537762" cy="15377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5246">
            <a:off x="9532784" y="1790032"/>
            <a:ext cx="1343212" cy="257211"/>
          </a:xfrm>
          <a:prstGeom prst="rect">
            <a:avLst/>
          </a:prstGeom>
        </p:spPr>
      </p:pic>
      <p:sp>
        <p:nvSpPr>
          <p:cNvPr id="29" name="Заголовок 4"/>
          <p:cNvSpPr txBox="1">
            <a:spLocks/>
          </p:cNvSpPr>
          <p:nvPr/>
        </p:nvSpPr>
        <p:spPr>
          <a:xfrm>
            <a:off x="1723738" y="3918001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4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http://www.domprava.com/upload/medialibrary/3ea/3eaff11b945cda782fd7109a5351c9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5" y="3086167"/>
            <a:ext cx="1795229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498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9869" y="348944"/>
            <a:ext cx="8637517" cy="570573"/>
          </a:xfrm>
        </p:spPr>
        <p:txBody>
          <a:bodyPr>
            <a:noAutofit/>
          </a:bodyPr>
          <a:lstStyle/>
          <a:p>
            <a:r>
              <a:rPr lang="en-US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«Отчет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использовании автомобильного транспорта» </a:t>
            </a:r>
            <a:endParaRPr lang="ru-RU" altLang="ru-RU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243753" y="437244"/>
            <a:ext cx="1838272" cy="34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6" y="6091155"/>
            <a:ext cx="552291" cy="569965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801582" y="6268710"/>
            <a:ext cx="2905805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120" y="1878759"/>
            <a:ext cx="7902013" cy="52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dirty="0">
              <a:ln w="0"/>
              <a:solidFill>
                <a:srgbClr val="3F66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10" y="3426493"/>
            <a:ext cx="5036770" cy="26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101" y="1379941"/>
            <a:ext cx="7913717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35512" y="1456684"/>
            <a:ext cx="7629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 представляется </a:t>
            </a:r>
            <a:r>
              <a:rPr lang="ru-RU" b="1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электронного документа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многофункционального </a:t>
            </a:r>
            <a:r>
              <a:rPr lang="be-BY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веб-портала Национального статистического комитета Республики Беларусь,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размещен на официальном сайте Главного управления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40288" y="2999320"/>
            <a:ext cx="4441092" cy="761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2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16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</a:t>
            </a: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Респондентам/ Электронная </a:t>
            </a: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</a:p>
          <a:p>
            <a:pPr algn="ctr"/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«Электронный респондент» онлайн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-91440" algn="ctr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>
                <a:srgbClr val="335B74"/>
              </a:buClr>
              <a:buSzPct val="150000"/>
              <a:defRPr/>
            </a:pP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63593" y="2515628"/>
            <a:ext cx="3815541" cy="5872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http://www.grodno.belstat.gov.by </a:t>
            </a:r>
            <a:endParaRPr lang="ru-RU" sz="1600" b="1" i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10" descr="IMG_303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8" y="108066"/>
            <a:ext cx="1022747" cy="10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95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575" y="220916"/>
            <a:ext cx="7571735" cy="57057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4-тр (</a:t>
            </a:r>
            <a:r>
              <a:rPr lang="ru-RU" altLang="ru-RU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</a:t>
            </a:r>
            <a:r>
              <a:rPr lang="ru-RU" altLang="ru-RU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представляют: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26879" y="136392"/>
            <a:ext cx="2271155" cy="778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400047" y="103245"/>
            <a:ext cx="2029953" cy="8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после отчетного периода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90" y="5162204"/>
            <a:ext cx="1447534" cy="1554759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5666511" y="5933141"/>
            <a:ext cx="2065713" cy="334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2D2DB9"/>
              </a:buClr>
            </a:pPr>
            <a:endParaRPr lang="ru-RU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12" y="1462881"/>
            <a:ext cx="11370885" cy="4156709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8392" y="1399469"/>
            <a:ext cx="1129610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altLang="ru-RU" sz="2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Респонденты: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второстепенными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видами экономической деятельности которых являются прочие перевозки пассажиров автомобильным транспортом в нерегулярном сообщении, деятельность грузового автомобильного транспорта и предоставление услуг по переезду (перемещению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ru-RU" alt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ru-RU" alt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1.1.1. юридические </a:t>
            </a: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лица: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подчиненные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(входящие в состав) государственным органам (организациям), а также акции (доли в уставных фондах) которых   находятся в государственной собственности и переданы в управление государственным органам (организациям)</a:t>
            </a: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являющиеся участниками холдингов;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ведомственной подчиненности со средней численностью работников за предыдущий год 101 человек и более;</a:t>
            </a:r>
          </a:p>
          <a:p>
            <a:pPr>
              <a:buClr>
                <a:schemeClr val="bg1"/>
              </a:buClr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.1.2.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обособленные подразделения юридических лиц, перечисленных в подпункте 1.1.1 </a:t>
            </a:r>
            <a:r>
              <a:rPr lang="ru-R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настоящего </a:t>
            </a:r>
            <a:r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пункта;</a:t>
            </a:r>
          </a:p>
          <a:p>
            <a:pPr>
              <a:buClr>
                <a:schemeClr val="bg1"/>
              </a:buClr>
            </a:pPr>
            <a:r>
              <a:rPr lang="ru-RU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коммерческие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без ведомственной подчиненности со средней численностью работников за предыдущий год до 100 человек включительно, осуществляющие городские и пригородные перевозки автобусами в регулярном сообщении, перевозки электробусами, перевозки автобусами в регулярном сообщении, кроме городских и пригородных, прочие перевозки пассажиров автомобильным транспортом в нерегулярном сообщении, деятельность грузового автомобильного транспорта и предоставление услуг по переезду перемещению). 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Выборочный метод наблюдения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для коммерческих организаций без ведомственной подчиненности со средней численностью работников за предыдущий год: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49 человек включительно, осуществляющих городские и пригородные перевозки автобусами в регулярном сообщении, перевозки автобусами в регулярном сообщении, кроме городских и пригородных, прочие перевозки пассажиров автомобильным транспортом в нерегулярном сообщении;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человек включительно, осуществляющие деятельность грузового автомобильного транспорта и предоставление услуг по переезду (перемещению).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таких юридических лиц формируется Национальным статистическим комитетом ежегодно начиная с отчета за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отчетного года.</a:t>
            </a: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47415" y="599129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http://www.wwww.assalam.ru/sites/default/files/img/story/404/1297795778_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1" y="219029"/>
            <a:ext cx="1366710" cy="878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19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отчете </a:t>
            </a:r>
            <a:r>
              <a:rPr lang="ru-RU" alt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ОТРАЖАЮТСЯ</a:t>
            </a:r>
            <a:r>
              <a:rPr lang="ru-RU" alt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данные: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243753" y="437244"/>
            <a:ext cx="1838272" cy="34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986" y="5271488"/>
            <a:ext cx="1447534" cy="155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529" y="2086152"/>
            <a:ext cx="1195284" cy="1030417"/>
          </a:xfrm>
          <a:prstGeom prst="rect">
            <a:avLst/>
          </a:prstGeom>
        </p:spPr>
      </p:pic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649885" y="6054164"/>
            <a:ext cx="5173286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049" y="1294353"/>
            <a:ext cx="11232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автомобильных перевозках,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выполненных за плату для организаций и физических лиц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договора автомобильной перевозки пассажира, договора автомобильной перевозки груза или на иных законных основаниях;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 доставке собственной продукции (товаров) до покупателя (другой организации, физического лица)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случае, если заключается договор, в котором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доставки выделена отдельно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не включена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отпускную цену реализуемой продукции (товаров);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автомобильных перевозках грузов, пассажиров,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выполненных за плату для организаций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 физических лиц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основании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разовых заказов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автомобильных перевозках грузов, пассажиров,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выполненных за плату для своих работников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заявления (заявки)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или других документов;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222" y="3848898"/>
            <a:ext cx="7443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использовании транспортных средств,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сданных</a:t>
            </a:r>
            <a:b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 договорам аренды транспортного средства с экипажем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 и физическим лицам;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работе и использовании автомобильных транспортных средств,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взятых по договорам аренды транспортного средства без экипажа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договорам лизинга;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 автомобильных перевозках пассажиров, выполненных респондентом (поверенным)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 договору поручения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1914" y="6016040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6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3" descr="оплачиваемые-опрос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0" y="288101"/>
            <a:ext cx="1079616" cy="7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53" y="1385596"/>
            <a:ext cx="8864882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отчете </a:t>
            </a:r>
            <a:r>
              <a:rPr lang="ru-RU" altLang="ru-RU" sz="2400" b="1" u="sng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ОТРАЖАЮТСЯ </a:t>
            </a:r>
            <a:r>
              <a:rPr lang="ru-RU" altLang="ru-RU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данные: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256" y="5880065"/>
            <a:ext cx="783848" cy="84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37" y="4895140"/>
            <a:ext cx="852232" cy="734683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автомобильных перевозках грузов 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собственных нужд организации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например: по доставке собственной продукции (товаров) в свою розничную (торговую) сеть, внутрихозяйственные, внутризаводские,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внутриобъектные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тому подобные перевозки;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649885" y="6054164"/>
            <a:ext cx="5173286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87" y="2839477"/>
            <a:ext cx="9183583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8" y="4426184"/>
            <a:ext cx="8833658" cy="1388198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20487" y="2794912"/>
            <a:ext cx="8811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и использовании автомобильных транспортных средств,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конструкция которых не предназначена для перевозок грузов (специальные),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автокраны, авторемонтные всех видов, бензозаправщики, пожарные, санитарные, мусоровозы, подметально-уборочные,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асфальтобетоносмесители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автолавки и тому подобное;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899" y="4542076"/>
            <a:ext cx="7948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и использовании автомобильных транспортных средств,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сданных по договорам аренды транспортного средства без экипажа или договорам лизинга.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4"/>
          <p:cNvSpPr txBox="1">
            <a:spLocks/>
          </p:cNvSpPr>
          <p:nvPr/>
        </p:nvSpPr>
        <p:spPr>
          <a:xfrm>
            <a:off x="1141914" y="6032741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4" descr="faq_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4" y="31612"/>
            <a:ext cx="1025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0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72" y="1384866"/>
            <a:ext cx="6886452" cy="2859147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заполняется на основании: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35936" y="353147"/>
            <a:ext cx="2826326" cy="7446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035936" y="437244"/>
            <a:ext cx="2626819" cy="6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algn="ctr">
              <a:buClr>
                <a:schemeClr val="accent5">
                  <a:lumMod val="50000"/>
                </a:schemeClr>
              </a:buClr>
              <a:buSzPct val="150000"/>
            </a:pPr>
            <a:r>
              <a:rPr lang="ru-RU" sz="1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Отчет заполняется за чистый квартал, </a:t>
            </a:r>
            <a:r>
              <a:rPr lang="ru-RU" sz="1200" b="1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без нарастания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256" y="5880065"/>
            <a:ext cx="783848" cy="841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37" y="4895140"/>
            <a:ext cx="852232" cy="734683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649885" y="6054164"/>
            <a:ext cx="5173286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106" y="1690348"/>
            <a:ext cx="6901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indent="-342900" algn="just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данных бухгалтерского учета;</a:t>
            </a:r>
          </a:p>
          <a:p>
            <a:pPr marL="606425" indent="-342900" algn="just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товарно-транспортных накладных;</a:t>
            </a:r>
          </a:p>
          <a:p>
            <a:pPr marL="606425" indent="-342900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международных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товарно-транспортных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накладных «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CMR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»;</a:t>
            </a:r>
          </a:p>
          <a:p>
            <a:pPr marL="606425" indent="-342900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формуляров поездок;</a:t>
            </a:r>
          </a:p>
          <a:p>
            <a:pPr marL="606425" indent="-342900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списков пассажиров;</a:t>
            </a:r>
          </a:p>
          <a:p>
            <a:pPr marL="606425" indent="-342900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паспортов маршрутов;</a:t>
            </a:r>
          </a:p>
          <a:p>
            <a:pPr marL="606425" indent="-342900" algn="just">
              <a:buClr>
                <a:schemeClr val="bg1"/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других первичных учетных и иных документов, содержащих информацию о работе автомобильного транспорта.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78828" y="4646815"/>
            <a:ext cx="6575367" cy="10924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отчета в тысячах тонн, тысячах тонно-километров, тысячах километров, тысячах человек, тысячах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пассажиро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-километров отражаются с одним знаком после запятой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4"/>
          <p:cNvSpPr txBox="1">
            <a:spLocks/>
          </p:cNvSpPr>
          <p:nvPr/>
        </p:nvSpPr>
        <p:spPr>
          <a:xfrm>
            <a:off x="1141914" y="6032741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6" y="139592"/>
            <a:ext cx="831308" cy="98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layer.myshared.ru/907184/data/images/img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4" y="4430993"/>
            <a:ext cx="1304416" cy="16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7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9" y="3607778"/>
            <a:ext cx="5569057" cy="2032517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5513" y="340254"/>
            <a:ext cx="9144000" cy="570573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1</a:t>
            </a:r>
            <a:b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И ИСПОЛЬЗОВАНИЕ ГРУЗОВЫХ ТРАНСПОРТНЫХ СРЕДСТВ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035936" y="437244"/>
            <a:ext cx="2626819" cy="6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algn="ctr">
              <a:buClr>
                <a:schemeClr val="accent5">
                  <a:lumMod val="50000"/>
                </a:schemeClr>
              </a:buClr>
              <a:buSzPct val="150000"/>
            </a:pPr>
            <a:endParaRPr lang="ru-RU" sz="1200" b="1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256" y="5880065"/>
            <a:ext cx="783848" cy="841911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6689" y="1316855"/>
            <a:ext cx="10768126" cy="1682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788"/>
              </p:ext>
            </p:extLst>
          </p:nvPr>
        </p:nvGraphicFramePr>
        <p:xfrm>
          <a:off x="736689" y="1334546"/>
          <a:ext cx="10604020" cy="1587500"/>
        </p:xfrm>
        <a:graphic>
          <a:graphicData uri="http://schemas.openxmlformats.org/drawingml/2006/table">
            <a:tbl>
              <a:tblPr/>
              <a:tblGrid>
                <a:gridCol w="4064273">
                  <a:extLst>
                    <a:ext uri="{9D8B030D-6E8A-4147-A177-3AD203B41FA5}">
                      <a16:colId xmlns:a16="http://schemas.microsoft.com/office/drawing/2014/main" val="3647557567"/>
                    </a:ext>
                  </a:extLst>
                </a:gridCol>
                <a:gridCol w="1211222">
                  <a:extLst>
                    <a:ext uri="{9D8B030D-6E8A-4147-A177-3AD203B41FA5}">
                      <a16:colId xmlns:a16="http://schemas.microsoft.com/office/drawing/2014/main" val="3618221520"/>
                    </a:ext>
                  </a:extLst>
                </a:gridCol>
                <a:gridCol w="1779710">
                  <a:extLst>
                    <a:ext uri="{9D8B030D-6E8A-4147-A177-3AD203B41FA5}">
                      <a16:colId xmlns:a16="http://schemas.microsoft.com/office/drawing/2014/main" val="3608763860"/>
                    </a:ext>
                  </a:extLst>
                </a:gridCol>
                <a:gridCol w="1773347">
                  <a:extLst>
                    <a:ext uri="{9D8B030D-6E8A-4147-A177-3AD203B41FA5}">
                      <a16:colId xmlns:a16="http://schemas.microsoft.com/office/drawing/2014/main" val="1558091743"/>
                    </a:ext>
                  </a:extLst>
                </a:gridCol>
                <a:gridCol w="1775468">
                  <a:extLst>
                    <a:ext uri="{9D8B030D-6E8A-4147-A177-3AD203B41FA5}">
                      <a16:colId xmlns:a16="http://schemas.microsoft.com/office/drawing/2014/main" val="1808777234"/>
                    </a:ext>
                  </a:extLst>
                </a:gridCol>
              </a:tblGrid>
              <a:tr h="398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Код строки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 отчетный квартал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соответ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ствующий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квартал предыдущего года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013857"/>
                  </a:ext>
                </a:extLst>
              </a:tr>
              <a:tr h="11774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75023"/>
                  </a:ext>
                </a:extLst>
              </a:tr>
              <a:tr h="223090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Перевезено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грузов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………………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785039"/>
                  </a:ext>
                </a:extLst>
              </a:tr>
              <a:tr h="31397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Грузооборот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…………….…………………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т.км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22519"/>
                  </a:ext>
                </a:extLst>
              </a:tr>
              <a:tr h="313979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Общий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пробег……………………………..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км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1023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67114" y="3140357"/>
            <a:ext cx="10049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перевозок грузов и грузооборота в натуральном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04" y="3607778"/>
            <a:ext cx="5569057" cy="203656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02598" y="3636035"/>
            <a:ext cx="5379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Объём 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перевозок грузов определяют:</a:t>
            </a:r>
            <a:b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фактическому весу перевезенных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веса тары, веса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контейнеров за каждую ездку (заезд)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0421" y="4701576"/>
            <a:ext cx="5162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Грузооборот </a:t>
            </a:r>
            <a:r>
              <a:rPr lang="ru-RU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определяют: </a:t>
            </a:r>
            <a: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 </a:t>
            </a: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груза </a:t>
            </a:r>
            <a:r>
              <a:rPr lang="ru-RU" alt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(т)</a:t>
            </a: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расстояние перевозки  груза (</a:t>
            </a:r>
            <a:r>
              <a:rPr lang="ru-RU" alt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46490" y="3601246"/>
            <a:ext cx="1983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Расчетным путем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9109" y="3955332"/>
            <a:ext cx="5637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грузов определяют:</a:t>
            </a:r>
          </a:p>
          <a:p>
            <a:pPr algn="just"/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Автомобиле-часы в наряде × грузоподъемность × 0,49 </a:t>
            </a:r>
            <a:b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(нормативную производительность одной тонны грузоподъемности за один час работы).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8268" y="4882428"/>
            <a:ext cx="2850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Грузооборот определяют: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204" y="5236514"/>
            <a:ext cx="5723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грузов </a:t>
            </a:r>
            <a:r>
              <a:rPr lang="ru-RU" alt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(т)</a:t>
            </a: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25 </a:t>
            </a:r>
            <a:r>
              <a:rPr lang="ru-RU" alt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(нормативное расстояние перевозки).</a:t>
            </a: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175217" y="5955960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7" y="62420"/>
            <a:ext cx="1661546" cy="1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4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94" y="4464547"/>
            <a:ext cx="5947145" cy="2206012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59" y="3175248"/>
            <a:ext cx="9813917" cy="110905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2</a:t>
            </a:r>
            <a:b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АВТОБУСОВ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035936" y="437244"/>
            <a:ext cx="2626819" cy="6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algn="ctr">
              <a:buClr>
                <a:schemeClr val="accent5">
                  <a:lumMod val="50000"/>
                </a:schemeClr>
              </a:buClr>
              <a:buSzPct val="150000"/>
            </a:pPr>
            <a:endParaRPr lang="ru-RU" sz="1200" b="1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37" y="4895140"/>
            <a:ext cx="852232" cy="734683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631977" y="6054164"/>
            <a:ext cx="191193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6471" y="1481001"/>
            <a:ext cx="10807478" cy="153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41385"/>
              </p:ext>
            </p:extLst>
          </p:nvPr>
        </p:nvGraphicFramePr>
        <p:xfrm>
          <a:off x="1182204" y="1489380"/>
          <a:ext cx="10562094" cy="1304604"/>
        </p:xfrm>
        <a:graphic>
          <a:graphicData uri="http://schemas.openxmlformats.org/drawingml/2006/table">
            <a:tbl>
              <a:tblPr/>
              <a:tblGrid>
                <a:gridCol w="4867013">
                  <a:extLst>
                    <a:ext uri="{9D8B030D-6E8A-4147-A177-3AD203B41FA5}">
                      <a16:colId xmlns:a16="http://schemas.microsoft.com/office/drawing/2014/main" val="2069509152"/>
                    </a:ext>
                  </a:extLst>
                </a:gridCol>
                <a:gridCol w="1178730">
                  <a:extLst>
                    <a:ext uri="{9D8B030D-6E8A-4147-A177-3AD203B41FA5}">
                      <a16:colId xmlns:a16="http://schemas.microsoft.com/office/drawing/2014/main" val="3361026916"/>
                    </a:ext>
                  </a:extLst>
                </a:gridCol>
                <a:gridCol w="1375185">
                  <a:extLst>
                    <a:ext uri="{9D8B030D-6E8A-4147-A177-3AD203B41FA5}">
                      <a16:colId xmlns:a16="http://schemas.microsoft.com/office/drawing/2014/main" val="3333285936"/>
                    </a:ext>
                  </a:extLst>
                </a:gridCol>
                <a:gridCol w="1571639">
                  <a:extLst>
                    <a:ext uri="{9D8B030D-6E8A-4147-A177-3AD203B41FA5}">
                      <a16:colId xmlns:a16="http://schemas.microsoft.com/office/drawing/2014/main" val="4216071992"/>
                    </a:ext>
                  </a:extLst>
                </a:gridCol>
                <a:gridCol w="1569527">
                  <a:extLst>
                    <a:ext uri="{9D8B030D-6E8A-4147-A177-3AD203B41FA5}">
                      <a16:colId xmlns:a16="http://schemas.microsoft.com/office/drawing/2014/main" val="369533812"/>
                    </a:ext>
                  </a:extLst>
                </a:gridCol>
              </a:tblGrid>
              <a:tr h="392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строки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 измерения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отчетный квартал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ствующий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квартал предыдущего года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40354"/>
                  </a:ext>
                </a:extLst>
              </a:tr>
              <a:tr h="1312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72748"/>
                  </a:ext>
                </a:extLst>
              </a:tr>
              <a:tr h="1312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2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Перевезено </a:t>
                      </a: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пассажиров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……………...…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8979"/>
                  </a:ext>
                </a:extLst>
              </a:tr>
              <a:tr h="41560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Пассажирооборот ………….………………...…….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тыс.пасс.км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960356"/>
                  </a:ext>
                </a:extLst>
              </a:tr>
            </a:tbl>
          </a:graphicData>
        </a:graphic>
      </p:graphicFrame>
      <p:sp>
        <p:nvSpPr>
          <p:cNvPr id="26" name="Овал 25"/>
          <p:cNvSpPr/>
          <p:nvPr/>
        </p:nvSpPr>
        <p:spPr>
          <a:xfrm>
            <a:off x="1085453" y="1966799"/>
            <a:ext cx="3339306" cy="57844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7513" y="3677541"/>
            <a:ext cx="5579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5495" y="2331623"/>
            <a:ext cx="0" cy="13500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0565" y="2331623"/>
            <a:ext cx="3345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11568" y="3213029"/>
            <a:ext cx="9492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перевозок пассажиров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автобусами, выполняющими автомобильные перевозки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регулярном сообщении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определяется по </a:t>
            </a:r>
            <a:r>
              <a:rPr lang="ru-RU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количеству реализованных билетов при городских, пригородных, междугородных и международных перевозках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9819" y="4423790"/>
            <a:ext cx="50377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перевозок пассажиров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автобусами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грузопассажирскими и специальными автомобилями «Социальная служба»), выполняющими автомобильные перевозки </a:t>
            </a:r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нерегулярном сообщении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принимается равным </a:t>
            </a:r>
            <a:r>
              <a:rPr 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количеству пассажиров, указанному</a:t>
            </a:r>
            <a:br>
              <a:rPr 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формуляре поездки, списке пассажиров или другом первичном учетном и ином документе, содержащем информацию о работе автомобильного транспорта,</a:t>
            </a:r>
            <a:br>
              <a:rPr 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более числа мест для перевозки пассажиров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(мест для сидения и мест для пассажиров в колясках).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1058595" y="6012347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51" y="-61195"/>
            <a:ext cx="1827106" cy="13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9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852" y="5277224"/>
            <a:ext cx="1806409" cy="95426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4680066" y="4641134"/>
            <a:ext cx="5669279" cy="52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5400000" sx="104000" sy="104000" algn="t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19" y="5284135"/>
            <a:ext cx="1806409" cy="947355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11" y="3175248"/>
            <a:ext cx="2680814" cy="977322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267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584" y="353147"/>
            <a:ext cx="9144000" cy="570573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2</a:t>
            </a:r>
            <a:b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0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АВТОБУСОВ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9035936" y="437244"/>
            <a:ext cx="2626819" cy="60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algn="ctr">
              <a:buClr>
                <a:schemeClr val="accent5">
                  <a:lumMod val="50000"/>
                </a:schemeClr>
              </a:buClr>
              <a:buSzPct val="150000"/>
            </a:pPr>
            <a:endParaRPr lang="ru-RU" sz="1200" b="1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" y="6016040"/>
            <a:ext cx="552291" cy="5699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37" y="4895140"/>
            <a:ext cx="852232" cy="734683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1604355" y="1501488"/>
            <a:ext cx="7639397" cy="87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099513" y="6023904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631977" y="6054164"/>
            <a:ext cx="191193" cy="410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7651" y="1464185"/>
            <a:ext cx="10906298" cy="153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46471" y="2340425"/>
            <a:ext cx="3339306" cy="57844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7513" y="3677541"/>
            <a:ext cx="5579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7513" y="2681247"/>
            <a:ext cx="7982" cy="10004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7513" y="2681247"/>
            <a:ext cx="3345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11568" y="3213029"/>
            <a:ext cx="2619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автомобильные перевозки в регулярном сообщении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95302"/>
              </p:ext>
            </p:extLst>
          </p:nvPr>
        </p:nvGraphicFramePr>
        <p:xfrm>
          <a:off x="1046472" y="1651180"/>
          <a:ext cx="10629126" cy="1283792"/>
        </p:xfrm>
        <a:graphic>
          <a:graphicData uri="http://schemas.openxmlformats.org/drawingml/2006/table">
            <a:tbl>
              <a:tblPr/>
              <a:tblGrid>
                <a:gridCol w="4897901">
                  <a:extLst>
                    <a:ext uri="{9D8B030D-6E8A-4147-A177-3AD203B41FA5}">
                      <a16:colId xmlns:a16="http://schemas.microsoft.com/office/drawing/2014/main" val="2069509152"/>
                    </a:ext>
                  </a:extLst>
                </a:gridCol>
                <a:gridCol w="1186211">
                  <a:extLst>
                    <a:ext uri="{9D8B030D-6E8A-4147-A177-3AD203B41FA5}">
                      <a16:colId xmlns:a16="http://schemas.microsoft.com/office/drawing/2014/main" val="3361026916"/>
                    </a:ext>
                  </a:extLst>
                </a:gridCol>
                <a:gridCol w="1383913">
                  <a:extLst>
                    <a:ext uri="{9D8B030D-6E8A-4147-A177-3AD203B41FA5}">
                      <a16:colId xmlns:a16="http://schemas.microsoft.com/office/drawing/2014/main" val="3333285936"/>
                    </a:ext>
                  </a:extLst>
                </a:gridCol>
                <a:gridCol w="1581613">
                  <a:extLst>
                    <a:ext uri="{9D8B030D-6E8A-4147-A177-3AD203B41FA5}">
                      <a16:colId xmlns:a16="http://schemas.microsoft.com/office/drawing/2014/main" val="4216071992"/>
                    </a:ext>
                  </a:extLst>
                </a:gridCol>
                <a:gridCol w="1579488">
                  <a:extLst>
                    <a:ext uri="{9D8B030D-6E8A-4147-A177-3AD203B41FA5}">
                      <a16:colId xmlns:a16="http://schemas.microsoft.com/office/drawing/2014/main" val="369533812"/>
                    </a:ext>
                  </a:extLst>
                </a:gridCol>
              </a:tblGrid>
              <a:tr h="4829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строки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Единица измерения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отчетный квартал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ствующий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квартал предыдущего года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40354"/>
                  </a:ext>
                </a:extLst>
              </a:tr>
              <a:tr h="16097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72748"/>
                  </a:ext>
                </a:extLst>
              </a:tr>
              <a:tr h="16097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Перевезено пассажиров……………...…………….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8979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Пассажирооборот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………….………………...…….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тыс.пасс.км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960356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40" y="3234717"/>
            <a:ext cx="2680814" cy="977322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415" y="3232004"/>
            <a:ext cx="3371183" cy="985924"/>
          </a:xfrm>
          <a:prstGeom prst="rect">
            <a:avLst/>
          </a:prstGeom>
          <a:effectLst>
            <a:outerShdw blurRad="50800" dist="38100" dir="3600000" sx="105000" sy="105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59162" y="3449567"/>
            <a:ext cx="208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ПЕРЕВОЗОК ПАССАЖИРОВ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37913" y="3413906"/>
            <a:ext cx="3437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РАССТОЯНИЕ ПОЕЗДКИ ОДНОГО ПАССАЖИРА ПО ДАННОМУ ГОРОДУ</a:t>
            </a:r>
            <a:r>
              <a:rPr lang="ru-RU" sz="1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6968" y="3445571"/>
            <a:ext cx="38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Х</a:t>
            </a:r>
            <a:endParaRPr lang="en-US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6483" y="4235949"/>
            <a:ext cx="10981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Среднее расстояние поездки принимается равным среднему расстоянию, фактически сложившемуся по респонденту за год, предшествующий текущему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1890" y="4602752"/>
            <a:ext cx="5853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Городские автомобильные перевозки в регулярном сообщении маршрутными такси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0396" y="5477437"/>
            <a:ext cx="2034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b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ПЕРЕВЕЗЕННЫХ</a:t>
            </a:r>
            <a:b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ПАССАЖИРОВ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7913" y="5525648"/>
            <a:ext cx="1836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ПОЛОВИНА ПРОТЯЖЕННОСТИ МАРШРУТА</a:t>
            </a:r>
            <a:r>
              <a:rPr lang="ru-RU" sz="11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8059" y="5449423"/>
            <a:ext cx="46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Х</a:t>
            </a:r>
            <a:endParaRPr lang="en-US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56607" y="6219150"/>
            <a:ext cx="8420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Протяженность маршрута определяется на основании паспорта маршрута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Заголовок 4"/>
          <p:cNvSpPr txBox="1">
            <a:spLocks/>
          </p:cNvSpPr>
          <p:nvPr/>
        </p:nvSpPr>
        <p:spPr>
          <a:xfrm>
            <a:off x="1026186" y="5987582"/>
            <a:ext cx="4392612" cy="7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Национальный статистический комитет </a:t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Республики Беларусь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Главное статистическое управление Гродненской области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14" y="101011"/>
            <a:ext cx="1979438" cy="11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47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938</Words>
  <Application>Microsoft Office PowerPoint</Application>
  <PresentationFormat>Широкоэкранный</PresentationFormat>
  <Paragraphs>220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Roboto Condensed</vt:lpstr>
      <vt:lpstr>Tahoma</vt:lpstr>
      <vt:lpstr>Times New Roman</vt:lpstr>
      <vt:lpstr>Wingdings</vt:lpstr>
      <vt:lpstr>Тема Office</vt:lpstr>
      <vt:lpstr>Порядок заполнения государственной  статистической отчетности  по форме 4-тр (автотранс)  «Отчет об использовании автомобильного транспорта»</vt:lpstr>
      <vt:lpstr>4-тр (автотранс) «Отчет об использовании автомобильного транспорта» </vt:lpstr>
      <vt:lpstr>Форму 4-тр (автотранс) представляют:</vt:lpstr>
      <vt:lpstr>В отчете ОТРАЖАЮТСЯ данные:</vt:lpstr>
      <vt:lpstr>В отчете НЕ ОТРАЖАЮТСЯ данные:</vt:lpstr>
      <vt:lpstr>ОТЧЁТ заполняется на основании:</vt:lpstr>
      <vt:lpstr>Таблица 1 РАБОТА И ИСПОЛЬЗОВАНИЕ ГРУЗОВЫХ ТРАНСПОРТНЫХ СРЕДСТВ</vt:lpstr>
      <vt:lpstr>Таблица 2 РАБОТА АВТОБУСОВ</vt:lpstr>
      <vt:lpstr>Таблица 2 РАБОТА АВТОБУСОВ</vt:lpstr>
      <vt:lpstr>Таблица 2 РАБОТА АВТОБУСОВ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Марина Мартынкевич</cp:lastModifiedBy>
  <cp:revision>60</cp:revision>
  <cp:lastPrinted>2025-03-12T11:28:59Z</cp:lastPrinted>
  <dcterms:created xsi:type="dcterms:W3CDTF">2024-01-02T12:50:44Z</dcterms:created>
  <dcterms:modified xsi:type="dcterms:W3CDTF">2025-03-12T12:07:48Z</dcterms:modified>
</cp:coreProperties>
</file>