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6" r:id="rId4"/>
    <p:sldId id="274" r:id="rId5"/>
    <p:sldId id="277" r:id="rId6"/>
    <p:sldId id="278" r:id="rId7"/>
    <p:sldId id="279" r:id="rId8"/>
    <p:sldId id="280" r:id="rId9"/>
    <p:sldId id="269" r:id="rId10"/>
    <p:sldId id="264" r:id="rId11"/>
  </p:sldIdLst>
  <p:sldSz cx="12192000" cy="6858000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3F6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7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22" y="500235"/>
            <a:ext cx="1103781" cy="9503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8" y="562801"/>
            <a:ext cx="639148" cy="6596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0568"/>
            <a:ext cx="12192489" cy="5439246"/>
          </a:xfrm>
          <a:prstGeom prst="rect">
            <a:avLst/>
          </a:prstGeom>
        </p:spPr>
      </p:pic>
      <p:sp>
        <p:nvSpPr>
          <p:cNvPr id="15" name="Заголовок 4"/>
          <p:cNvSpPr txBox="1">
            <a:spLocks/>
          </p:cNvSpPr>
          <p:nvPr/>
        </p:nvSpPr>
        <p:spPr>
          <a:xfrm>
            <a:off x="432262" y="5894676"/>
            <a:ext cx="3474720" cy="553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6741622" y="6448108"/>
            <a:ext cx="1259378" cy="370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3319" y="631172"/>
            <a:ext cx="9971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9112" y="1776452"/>
            <a:ext cx="10357658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Порядок </a:t>
            </a:r>
            <a:r>
              <a:rPr lang="ru-RU" sz="2600" b="1" i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заполнения </a:t>
            </a:r>
            <a:r>
              <a:rPr lang="ru-RU" sz="2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государственной </a:t>
            </a:r>
            <a:r>
              <a:rPr lang="ru-RU" sz="2600" b="1" i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статистической отчетности по</a:t>
            </a:r>
            <a:r>
              <a:rPr lang="en-US" sz="2600" b="1" i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600" b="1" i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форме </a:t>
            </a:r>
            <a:r>
              <a:rPr lang="en-US" sz="2600" b="1" i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2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</a:t>
            </a:r>
            <a:r>
              <a:rPr lang="ru-RU" sz="2600" b="1" i="1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жкх</a:t>
            </a:r>
            <a:r>
              <a:rPr lang="ru-RU" sz="2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(жилфонд)</a:t>
            </a:r>
            <a:endParaRPr lang="en-US" sz="2600" b="1" i="1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«Отчет о жилищном фонде»</a:t>
            </a:r>
            <a:endParaRPr lang="ru-RU" altLang="ru-RU" sz="2600" b="1" i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243" y="3069114"/>
            <a:ext cx="2643447" cy="27563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33" y="4447311"/>
            <a:ext cx="2562572" cy="171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6" y="5911552"/>
            <a:ext cx="639148" cy="659602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7333205" y="3581486"/>
            <a:ext cx="401782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7399880" y="4480574"/>
            <a:ext cx="401782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7333205" y="4052541"/>
            <a:ext cx="3670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0724" y="576530"/>
            <a:ext cx="6153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u="sng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Контактные телефоны:</a:t>
            </a:r>
            <a:endParaRPr lang="en-US" sz="4000" u="sng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51" y="596210"/>
            <a:ext cx="1398845" cy="13988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15246">
            <a:off x="406295" y="1634783"/>
            <a:ext cx="1076555" cy="2572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91023" y="1469915"/>
            <a:ext cx="6149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 вопросам, связанным с заполнением формы</a:t>
            </a:r>
            <a:endParaRPr lang="ru-RU" sz="20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861" y="2599948"/>
            <a:ext cx="5016736" cy="1773354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004971" y="2692801"/>
            <a:ext cx="59425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 вопросам</a:t>
            </a:r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связанным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 представлением отчетности в электронном виде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(80152) 57 47 70 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(единый многоканальный номер</a:t>
            </a:r>
          </a:p>
          <a:p>
            <a:pPr algn="ctr"/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технической поддержки респондентов)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5" name="Google Shape;671;p34"/>
          <p:cNvGrpSpPr/>
          <p:nvPr/>
        </p:nvGrpSpPr>
        <p:grpSpPr>
          <a:xfrm>
            <a:off x="4377300" y="5173686"/>
            <a:ext cx="1106538" cy="737866"/>
            <a:chOff x="6425500" y="2795700"/>
            <a:chExt cx="265875" cy="292650"/>
          </a:xfrm>
          <a:solidFill>
            <a:schemeClr val="tx1"/>
          </a:solidFill>
        </p:grpSpPr>
        <p:sp>
          <p:nvSpPr>
            <p:cNvPr id="16" name="Google Shape;672;p34"/>
            <p:cNvSpPr/>
            <p:nvPr/>
          </p:nvSpPr>
          <p:spPr>
            <a:xfrm>
              <a:off x="6425500" y="2795700"/>
              <a:ext cx="265875" cy="292650"/>
            </a:xfrm>
            <a:custGeom>
              <a:avLst/>
              <a:gdLst/>
              <a:ahLst/>
              <a:cxnLst/>
              <a:rect l="l" t="t" r="r" b="b"/>
              <a:pathLst>
                <a:path w="10635" h="11706" extrusionOk="0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" name="Google Shape;673;p34"/>
            <p:cNvSpPr/>
            <p:nvPr/>
          </p:nvSpPr>
          <p:spPr>
            <a:xfrm>
              <a:off x="6515150" y="2868425"/>
              <a:ext cx="86575" cy="87000"/>
            </a:xfrm>
            <a:custGeom>
              <a:avLst/>
              <a:gdLst/>
              <a:ahLst/>
              <a:cxnLst/>
              <a:rect l="l" t="t" r="r" b="b"/>
              <a:pathLst>
                <a:path w="3463" h="3480" extrusionOk="0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793711" y="5419109"/>
            <a:ext cx="4167993" cy="492443"/>
          </a:xfrm>
          <a:prstGeom prst="rect">
            <a:avLst/>
          </a:prstGeom>
          <a:noFill/>
          <a:ln w="63500" cmpd="dbl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uslugi.grodno@belstat.gov.by</a:t>
            </a:r>
            <a:endParaRPr lang="en-US" sz="2600" i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1023" y="2152982"/>
            <a:ext cx="3702688" cy="1789805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83994" y="2177940"/>
            <a:ext cx="24494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(80152) 55 49 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7</a:t>
            </a: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80152) 55 49 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7</a:t>
            </a: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(80152) 55 49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7</a:t>
            </a: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(80152) 55 49 75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(80152) 55 49 47</a:t>
            </a:r>
          </a:p>
        </p:txBody>
      </p:sp>
    </p:spTree>
    <p:extLst>
      <p:ext uri="{BB962C8B-B14F-4D97-AF65-F5344CB8AC3E}">
        <p14:creationId xmlns:p14="http://schemas.microsoft.com/office/powerpoint/2010/main" val="225314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043153" y="3255705"/>
            <a:ext cx="104741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026" y="4205639"/>
            <a:ext cx="6554892" cy="1860005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1505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3" y="220415"/>
            <a:ext cx="8276365" cy="570573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1-жкх (жилфонд) «Отчет о жилищном фонде» 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42615" y="141316"/>
            <a:ext cx="2483414" cy="839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9567948" y="366654"/>
            <a:ext cx="2541067" cy="531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05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Утверждена Постановлением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Статистического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комитета Республики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altLang="ru-RU" sz="1050" b="1" i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altLang="ru-RU" sz="1050" b="1" dirty="0">
                <a:solidFill>
                  <a:schemeClr val="tx2"/>
                </a:solidFill>
                <a:cs typeface="Arial" panose="020B0604020202020204" pitchFamily="34" charset="0"/>
              </a:rPr>
              <a:t>12 июля</a:t>
            </a:r>
            <a:r>
              <a:rPr lang="de-DE" altLang="ru-RU" sz="1050" b="1" dirty="0">
                <a:solidFill>
                  <a:schemeClr val="tx2"/>
                </a:solidFill>
                <a:cs typeface="Arial" panose="020B0604020202020204" pitchFamily="34" charset="0"/>
              </a:rPr>
              <a:t> 201</a:t>
            </a:r>
            <a:r>
              <a:rPr lang="ru-RU" altLang="ru-RU" sz="1050" b="1" dirty="0">
                <a:solidFill>
                  <a:schemeClr val="tx2"/>
                </a:solidFill>
                <a:cs typeface="Arial" panose="020B0604020202020204" pitchFamily="34" charset="0"/>
              </a:rPr>
              <a:t>9</a:t>
            </a:r>
            <a:r>
              <a:rPr lang="de-DE" altLang="ru-RU" sz="105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de-DE" altLang="ru-RU" sz="105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de-DE" altLang="ru-RU" sz="1050" b="1" dirty="0">
                <a:solidFill>
                  <a:schemeClr val="tx2"/>
                </a:solidFill>
                <a:cs typeface="Arial" panose="020B0604020202020204" pitchFamily="34" charset="0"/>
              </a:rPr>
              <a:t>№ </a:t>
            </a:r>
            <a:r>
              <a:rPr lang="ru-RU" altLang="ru-RU" sz="1050" b="1" dirty="0">
                <a:solidFill>
                  <a:schemeClr val="tx2"/>
                </a:solidFill>
                <a:cs typeface="Arial" panose="020B0604020202020204" pitchFamily="34" charset="0"/>
              </a:rPr>
              <a:t>51 </a:t>
            </a:r>
            <a:r>
              <a:rPr lang="ru-RU" altLang="ru-RU" sz="1050" dirty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ru-RU" altLang="ru-RU" sz="1050" dirty="0">
                <a:solidFill>
                  <a:schemeClr val="tx2"/>
                </a:solidFill>
                <a:cs typeface="Arial" panose="020B0604020202020204" pitchFamily="34" charset="0"/>
              </a:rPr>
            </a:br>
            <a:endParaRPr lang="ru-RU" altLang="ru-RU" sz="105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6" y="6091155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47415" y="5991292"/>
            <a:ext cx="4392612" cy="7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01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801582" y="6268710"/>
            <a:ext cx="2905805" cy="410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ОТЧЁТ О ЖИЛИЩНОМ ФОНДЕ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628120" y="1346294"/>
            <a:ext cx="3048110" cy="5146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Clr>
                <a:srgbClr val="2D2DB9"/>
              </a:buClr>
            </a:pPr>
            <a:r>
              <a:rPr lang="ru-RU" altLang="ru-RU" sz="4000" b="1" u="sng" dirty="0">
                <a:solidFill>
                  <a:schemeClr val="accent6">
                    <a:lumMod val="50000"/>
                  </a:schemeClr>
                </a:solidFill>
              </a:rPr>
              <a:t>Респонденты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628120" y="1878759"/>
            <a:ext cx="7902013" cy="520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dirty="0">
              <a:ln w="0"/>
              <a:solidFill>
                <a:srgbClr val="3F66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22086" y="1928349"/>
            <a:ext cx="11246832" cy="21257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5400000" sx="104000" sy="104000" algn="t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1921" y="1926114"/>
            <a:ext cx="109962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юридические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лица, обособленные подразделения юридических лиц, имеющие на своем балансе жилые помещения;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территориальные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по государственной регистрации недвижимого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имущества, прав на него и сделок с ним;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сельские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(поселковые) исполнительные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комитеты;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уполномоченные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лица по управлению общим имуществом совместного домовладения (далее – уполномоченные лица), в отношении жилых домов, собственниками жилых помещений которых являются граждане и юридические лица или несколько юридических лиц.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alt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Срок </a:t>
            </a:r>
            <a:r>
              <a:rPr lang="ru-RU" alt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представления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ru-RU" alt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 20 февраля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после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отчетного периода</a:t>
            </a:r>
            <a:endParaRPr lang="ru-RU" alt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US" alt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заполняется на основании данных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единого государственного регистра недвижимого имущества, прав на него и сделок с ним, технических паспортов, поэтажных планов, экспликаций к ним с учетом текущих изменений, договоров найма, аренды жилого помещения, актов приемки-передачи основных средств, актов инвентаризации жилищного фонда, лицевых счетов, документов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похозяйственного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учета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spc="1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7724" y="4220239"/>
            <a:ext cx="64328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6">
                  <a:lumMod val="50000"/>
                </a:schemeClr>
              </a:buClr>
            </a:pPr>
            <a:r>
              <a:rPr lang="ru-RU" dirty="0">
                <a:solidFill>
                  <a:schemeClr val="bg1"/>
                </a:solidFill>
              </a:rPr>
              <a:t>Юридические лица, обособленные подразделения юридических лиц, имеющие на балансе жилые помещения, расположенные в разных административно-территориальных единицах, составляют отдельные отчеты в отношении всех жилых помещений, расположенных в границах одной административно-территориальной единицы. 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5501164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309" y="241224"/>
            <a:ext cx="1441874" cy="986242"/>
          </a:xfrm>
          <a:prstGeom prst="rect">
            <a:avLst/>
          </a:prstGeom>
        </p:spPr>
      </p:pic>
      <p:pic>
        <p:nvPicPr>
          <p:cNvPr id="23" name="Рисунок 22" descr="Фон для презентации с человечками - 71 фото ☆ celes.club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33" y="3471712"/>
            <a:ext cx="749765" cy="564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0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498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9869" y="348944"/>
            <a:ext cx="8637517" cy="570573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1-жкх (жилфонд) «Отчет о жилищном фонде» </a:t>
            </a:r>
            <a:endParaRPr lang="ru-RU" altLang="ru-RU" sz="28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9243753" y="437244"/>
            <a:ext cx="1838272" cy="345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6" y="6091155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47415" y="5991292"/>
            <a:ext cx="4392612" cy="7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02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801582" y="6268710"/>
            <a:ext cx="2905805" cy="410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ОТЧЁТ О ЖИЛИЩНОМ ФОНДЕ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628120" y="1878759"/>
            <a:ext cx="7902013" cy="520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dirty="0">
              <a:ln w="0"/>
              <a:solidFill>
                <a:srgbClr val="3F66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209" y="2703448"/>
            <a:ext cx="104267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710" y="3426493"/>
            <a:ext cx="5036770" cy="261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101" y="1379941"/>
            <a:ext cx="7913717" cy="1388198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35512" y="1456684"/>
            <a:ext cx="7629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 представляется </a:t>
            </a:r>
            <a:r>
              <a:rPr lang="ru-RU" b="1" u="sng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виде электронного документа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посредством многофункционального </a:t>
            </a:r>
            <a:r>
              <a:rPr lang="be-BY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веб-портала Национального статистического комитета Республики Беларусь,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который размещен на официальном сайте Главного управления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840288" y="2999320"/>
            <a:ext cx="4441092" cy="7611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1200" dirty="0" smtClean="0">
              <a:solidFill>
                <a:schemeClr val="tx2"/>
              </a:solidFill>
            </a:endParaRPr>
          </a:p>
          <a:p>
            <a:pPr algn="ctr"/>
            <a:r>
              <a:rPr lang="ru-RU" altLang="ru-RU" sz="1600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</a:t>
            </a:r>
            <a:r>
              <a:rPr lang="ru-RU" alt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alt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Респондентам/ Электронная 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отчетность </a:t>
            </a:r>
          </a:p>
          <a:p>
            <a:pPr algn="ctr"/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«Электронный респондент» онлайн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0" indent="-91440" algn="ctr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>
                <a:srgbClr val="335B74"/>
              </a:buClr>
              <a:buSzPct val="150000"/>
              <a:defRPr/>
            </a:pP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  </a:t>
            </a:r>
            <a:endParaRPr lang="ru-RU" sz="1200" i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963593" y="2515628"/>
            <a:ext cx="3815541" cy="5872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http://www.grodno.belstat.gov.by </a:t>
            </a:r>
            <a:endParaRPr lang="ru-RU" sz="1600" b="1" i="1" u="sng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10" descr="IMG_303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28" y="108066"/>
            <a:ext cx="1022747" cy="107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9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974" y="3866054"/>
            <a:ext cx="5278582" cy="2125238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6988" y="353147"/>
            <a:ext cx="8548595" cy="570573"/>
          </a:xfrm>
        </p:spPr>
        <p:txBody>
          <a:bodyPr>
            <a:normAutofit/>
          </a:bodyPr>
          <a:lstStyle/>
          <a:p>
            <a:pPr algn="l"/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1-жкх (жилфонд) «Отчет о жилищном фонде» 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6" y="6091155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47415" y="5991292"/>
            <a:ext cx="4392612" cy="7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03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801582" y="6268710"/>
            <a:ext cx="2905805" cy="410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ОТЧЁТ О ЖИЛИЩНОМ ФОНДЕ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-369479" y="1237252"/>
            <a:ext cx="9613232" cy="5146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dirty="0" smtClean="0">
                <a:ln w="0"/>
                <a:solidFill>
                  <a:srgbClr val="3F66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состав жилищного фонда </a:t>
            </a:r>
            <a:r>
              <a:rPr lang="ru-RU" altLang="ru-RU" sz="2800" b="1" u="sng" dirty="0" smtClean="0">
                <a:ln w="0"/>
                <a:solidFill>
                  <a:srgbClr val="3F66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ВКЛЮЧАЮТСЯ:</a:t>
            </a:r>
            <a:endParaRPr lang="ru-RU" altLang="ru-RU" sz="2800" b="1" u="sng" dirty="0">
              <a:ln w="0"/>
              <a:solidFill>
                <a:srgbClr val="3F66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628120" y="1878759"/>
            <a:ext cx="7902013" cy="520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dirty="0">
              <a:ln w="0"/>
              <a:solidFill>
                <a:srgbClr val="3F66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95743" y="3468617"/>
            <a:ext cx="104267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6447" y="4264890"/>
            <a:ext cx="456563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165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Данные о жилых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помещениях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сельских населенных пунктах, собственники которых не зарегистрированы в данном населенном пункте и которые используются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временного или сезонного проживания,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отчете </a:t>
            </a:r>
            <a:r>
              <a:rPr lang="ru-RU" sz="2000" b="1" i="1" u="sng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2000" b="1" i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отражаются.</a:t>
            </a:r>
            <a:endParaRPr lang="en-US" sz="2000" b="1" i="1" u="sng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49254" y="1939819"/>
            <a:ext cx="10477631" cy="2140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5400000" sx="104000" sy="104000" algn="t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2086" y="1904197"/>
            <a:ext cx="9127752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650"/>
              </a:lnSpc>
              <a:spcAft>
                <a:spcPts val="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600" spc="1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дачные 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садовые дома</a:t>
            </a:r>
            <a:r>
              <a:rPr lang="ru-RU" sz="1600" spc="1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ts val="1650"/>
              </a:lnSpc>
              <a:spcAft>
                <a:spcPts val="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600" spc="1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гостевые </a:t>
            </a:r>
            <a:r>
              <a:rPr lang="ru-RU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домики</a:t>
            </a:r>
            <a:r>
              <a:rPr lang="ru-RU" sz="1600" spc="1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ts val="1650"/>
              </a:lnSpc>
              <a:spcAft>
                <a:spcPts val="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600" spc="1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номера 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санаториях, профилакториях, домах отдыха, кемпингах, гостиницах; </a:t>
            </a:r>
            <a:endParaRPr lang="ru-RU" sz="1600" spc="1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1650"/>
              </a:lnSpc>
              <a:spcAft>
                <a:spcPts val="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600" spc="1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помещения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предназначенные для проживания, но не завершенные строительством; </a:t>
            </a:r>
            <a:endParaRPr lang="ru-RU" sz="1600" spc="1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1650"/>
              </a:lnSpc>
              <a:spcAft>
                <a:spcPts val="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600" spc="1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передвижные 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объекты (вагоны, палатки и другие объекты</a:t>
            </a:r>
            <a:r>
              <a:rPr lang="ru-RU" sz="1600" spc="1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lnSpc>
                <a:spcPts val="1650"/>
              </a:lnSpc>
              <a:spcAft>
                <a:spcPts val="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600" spc="1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казармы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sz="1600" spc="1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1650"/>
              </a:lnSpc>
              <a:spcAft>
                <a:spcPts val="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600" spc="1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самовольные 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постройки независимо от факта их использования для проживания</a:t>
            </a:r>
            <a:r>
              <a:rPr lang="ru-RU" sz="1600" spc="1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ts val="1650"/>
              </a:lnSpc>
              <a:spcAft>
                <a:spcPts val="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600" spc="1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помещения 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исправительных учреждений, арестных домов, мест содержания </a:t>
            </a:r>
            <a:r>
              <a:rPr lang="ru-RU" sz="1600" spc="1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 стражей 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иные подобные помещения.</a:t>
            </a:r>
            <a:r>
              <a:rPr lang="ru-RU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spc="1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28" y="63132"/>
            <a:ext cx="751695" cy="10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 descr="Фон для презентации с человечками - 71 фото ☆ celes.club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62" y="3193236"/>
            <a:ext cx="1274323" cy="886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8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818" y="3725436"/>
            <a:ext cx="4540060" cy="2125238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4" y="83024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8001" y="209960"/>
            <a:ext cx="6892526" cy="973991"/>
          </a:xfrm>
        </p:spPr>
        <p:txBody>
          <a:bodyPr>
            <a:noAutofit/>
          </a:bodyPr>
          <a:lstStyle/>
          <a:p>
            <a:r>
              <a:rPr lang="ru-RU" sz="1000" dirty="0"/>
              <a:t/>
            </a:r>
            <a:br>
              <a:rPr lang="ru-RU" sz="1000" dirty="0"/>
            </a:b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36228" y="133558"/>
            <a:ext cx="4855554" cy="10725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7169285" y="244975"/>
            <a:ext cx="5115202" cy="954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6" y="6091155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47414" y="5991292"/>
            <a:ext cx="5027917" cy="7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</a:t>
            </a:r>
            <a:r>
              <a:rPr lang="ru-RU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комитет </a:t>
            </a:r>
            <a:br>
              <a:rPr lang="ru-RU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801582" y="6268710"/>
            <a:ext cx="2905805" cy="410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ОТЧЁТ О ЖИЛИЩНОМ ФОНДЕ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628120" y="1878759"/>
            <a:ext cx="7902013" cy="520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dirty="0">
              <a:ln w="0"/>
              <a:solidFill>
                <a:srgbClr val="3F66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26727" y="3429921"/>
            <a:ext cx="954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90496" y="4080191"/>
            <a:ext cx="3661296" cy="495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indent="450215">
              <a:lnSpc>
                <a:spcPts val="1650"/>
              </a:lnSpc>
              <a:spcAft>
                <a:spcPts val="0"/>
              </a:spcAft>
            </a:pPr>
            <a:endParaRPr lang="en-US" sz="2000" b="1" i="1" u="sng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78709" y="1459511"/>
            <a:ext cx="6176356" cy="41100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5400000" sx="104000" sy="104000" algn="t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7" y="1433473"/>
            <a:ext cx="5858988" cy="393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818" y="1434123"/>
            <a:ext cx="4540060" cy="2125238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7057505" y="3908203"/>
            <a:ext cx="4264430" cy="1787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sz="1400" spc="-20" dirty="0" smtClean="0">
                <a:solidFill>
                  <a:schemeClr val="bg1"/>
                </a:solidFill>
              </a:rPr>
              <a:t>Общая</a:t>
            </a:r>
            <a:r>
              <a:rPr lang="ru-RU" sz="1400" spc="-20" dirty="0">
                <a:solidFill>
                  <a:schemeClr val="bg1"/>
                </a:solidFill>
              </a:rPr>
              <a:t> площадь жилых помещений </a:t>
            </a:r>
            <a:r>
              <a:rPr lang="ru-RU" sz="1400" spc="-20" dirty="0" smtClean="0">
                <a:solidFill>
                  <a:schemeClr val="bg1"/>
                </a:solidFill>
              </a:rPr>
              <a:t>общежития </a:t>
            </a:r>
            <a:r>
              <a:rPr lang="ru-RU" sz="1400" dirty="0" smtClean="0">
                <a:solidFill>
                  <a:schemeClr val="bg1"/>
                </a:solidFill>
              </a:rPr>
              <a:t>определяется</a:t>
            </a:r>
            <a:r>
              <a:rPr lang="ru-RU" sz="1400" b="1" dirty="0">
                <a:solidFill>
                  <a:schemeClr val="bg1"/>
                </a:solidFill>
              </a:rPr>
              <a:t> </a:t>
            </a:r>
            <a:r>
              <a:rPr lang="ru-RU" sz="1400" dirty="0">
                <a:solidFill>
                  <a:schemeClr val="bg1"/>
                </a:solidFill>
              </a:rPr>
              <a:t>как сумма площадей ячеек жилых общежития.</a:t>
            </a:r>
          </a:p>
          <a:p>
            <a:pPr indent="457200" algn="just">
              <a:defRPr/>
            </a:pPr>
            <a:r>
              <a:rPr lang="ru-RU" sz="1600" b="1" dirty="0" err="1">
                <a:solidFill>
                  <a:schemeClr val="bg1"/>
                </a:solidFill>
              </a:rPr>
              <a:t>Справочно</a:t>
            </a:r>
            <a:r>
              <a:rPr lang="ru-RU" sz="1600" b="1" dirty="0">
                <a:solidFill>
                  <a:schemeClr val="bg1"/>
                </a:solidFill>
              </a:rPr>
              <a:t>:</a:t>
            </a:r>
            <a:r>
              <a:rPr lang="ru-RU" sz="1200" dirty="0">
                <a:solidFill>
                  <a:schemeClr val="bg1"/>
                </a:solidFill>
              </a:rPr>
              <a:t> В общую площадь жилых помещений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общежития </a:t>
            </a:r>
            <a:r>
              <a:rPr lang="ru-RU" sz="1400" b="1" dirty="0">
                <a:solidFill>
                  <a:schemeClr val="bg1"/>
                </a:solidFill>
              </a:rPr>
              <a:t>не включается </a:t>
            </a:r>
            <a:r>
              <a:rPr lang="ru-RU" sz="1200" dirty="0">
                <a:solidFill>
                  <a:schemeClr val="bg1"/>
                </a:solidFill>
              </a:rPr>
              <a:t>площадь общих поэтажных коридоров, вестибюлей, лестничных клеток, тамбуров, технических помещений.</a:t>
            </a:r>
          </a:p>
          <a:p>
            <a:pPr indent="450215">
              <a:lnSpc>
                <a:spcPts val="1650"/>
              </a:lnSpc>
              <a:spcAft>
                <a:spcPts val="0"/>
              </a:spcAft>
            </a:pPr>
            <a:endParaRPr lang="en-US" sz="2000" b="1" i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58730" y="1444919"/>
            <a:ext cx="45031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000" u="sng" dirty="0">
                <a:solidFill>
                  <a:schemeClr val="bg1"/>
                </a:solidFill>
              </a:rPr>
              <a:t>Общая площадь жилого помещения </a:t>
            </a:r>
            <a:r>
              <a:rPr lang="ru-RU" sz="1000" dirty="0">
                <a:solidFill>
                  <a:schemeClr val="bg1"/>
                </a:solidFill>
              </a:rPr>
              <a:t>(квартиры, одноквартирного жилого дома, ячейки жилой общежития и так далее) определяется как сумма площадей жилых комнат, подсобных помещений, антресолей, расположенных в надземных, мансардных, цокольных и подвальных этажах, пристройках, надстройках без учета площадей неотапливаемых (холодных) помещений, холодных кладовых, тамбуров, лоджий, балконов, террас, а также погребов, устраиваемых под лоджиями (балконами) первых этажей многоквартирных жилых домов.</a:t>
            </a:r>
          </a:p>
          <a:p>
            <a:pPr indent="457200"/>
            <a:r>
              <a:rPr lang="ru-RU" sz="1000" u="sng" dirty="0">
                <a:solidFill>
                  <a:schemeClr val="bg1"/>
                </a:solidFill>
              </a:rPr>
              <a:t>В общую площадь жилого помещения в одноквартирных жилых домах или в квартирах в блокированных либо многоквартирных жилых домах не включаются площади отапливаемых встроенно-пристроенных гаражей для хранения транспортных средств.</a:t>
            </a:r>
          </a:p>
          <a:p>
            <a:pPr indent="457200" algn="just"/>
            <a:endParaRPr lang="ru-RU" sz="1000" u="sng" dirty="0">
              <a:solidFill>
                <a:schemeClr val="bg1"/>
              </a:solidFill>
            </a:endParaRPr>
          </a:p>
        </p:txBody>
      </p:sp>
      <p:pic>
        <p:nvPicPr>
          <p:cNvPr id="2052" name="Рисунок 10" descr="IMG_303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92509"/>
            <a:ext cx="910319" cy="10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38023" y="288378"/>
            <a:ext cx="6337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РАЗДЕЛ 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ru-RU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lang="ru-RU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«ДВИЖЕНИЕ ЖИЛИЩНОГО ФОНДА»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2938873" y="1610236"/>
            <a:ext cx="3442635" cy="43383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236228" y="101059"/>
            <a:ext cx="481814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spc="-20" dirty="0"/>
              <a:t>При определении общей площади жилого помещения следует руководствоваться Инструкцией об основаниях назначения и порядке технической инвентаризации недвижимого имущества, а также проверки характеристик недвижимого имущества при совершении регистрационных действий, утвержденной постановлением Государственного комитета по имуществу Республики Беларусь </a:t>
            </a:r>
            <a:br>
              <a:rPr lang="ru-RU" sz="1050" spc="-20" dirty="0"/>
            </a:br>
            <a:r>
              <a:rPr lang="ru-RU" sz="1050" spc="-20" dirty="0"/>
              <a:t>от 24 марта </a:t>
            </a:r>
            <a:r>
              <a:rPr lang="ru-RU" sz="1050" spc="-20" dirty="0" smtClean="0"/>
              <a:t>2015 </a:t>
            </a:r>
            <a:r>
              <a:rPr lang="ru-RU" sz="1050" spc="-20" dirty="0"/>
              <a:t>№ 11.</a:t>
            </a:r>
          </a:p>
        </p:txBody>
      </p:sp>
    </p:spTree>
    <p:extLst>
      <p:ext uri="{BB962C8B-B14F-4D97-AF65-F5344CB8AC3E}">
        <p14:creationId xmlns:p14="http://schemas.microsoft.com/office/powerpoint/2010/main" val="31015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95" y="156514"/>
            <a:ext cx="11901405" cy="10662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7122" y="369980"/>
            <a:ext cx="9144000" cy="570573"/>
          </a:xfrm>
        </p:spPr>
        <p:txBody>
          <a:bodyPr>
            <a:noAutofit/>
          </a:bodyPr>
          <a:lstStyle/>
          <a:p>
            <a:pPr algn="l"/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1-жкх (жилфонд) «Отчет о жилищном фонде» 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7801582" y="437244"/>
            <a:ext cx="3759540" cy="703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6" y="6091155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47415" y="5991292"/>
            <a:ext cx="4392612" cy="7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05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801582" y="6268710"/>
            <a:ext cx="2905805" cy="410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ОТЧЁТ О ЖИЛИЩНОМ ФОНДЕ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628120" y="1878759"/>
            <a:ext cx="7902013" cy="520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dirty="0">
              <a:ln w="0"/>
              <a:solidFill>
                <a:srgbClr val="3F66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0604" y="3538508"/>
            <a:ext cx="954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90496" y="4080191"/>
            <a:ext cx="3661296" cy="495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indent="450215">
              <a:lnSpc>
                <a:spcPts val="1650"/>
              </a:lnSpc>
              <a:spcAft>
                <a:spcPts val="0"/>
              </a:spcAft>
            </a:pPr>
            <a:endParaRPr lang="en-US" sz="2000" b="1" i="1" u="sng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3794" y="1352132"/>
            <a:ext cx="6176356" cy="40475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5400000" sx="104000" sy="104000" algn="t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5167" y="1434122"/>
            <a:ext cx="4746971" cy="3965569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pic>
        <p:nvPicPr>
          <p:cNvPr id="24" name="Объект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22353" r="6642" b="15295"/>
          <a:stretch>
            <a:fillRect/>
          </a:stretch>
        </p:blipFill>
        <p:spPr>
          <a:xfrm>
            <a:off x="280354" y="1897215"/>
            <a:ext cx="5839305" cy="3476195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02832" y="4441007"/>
            <a:ext cx="1331148" cy="56325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13"/>
          <p:cNvSpPr>
            <a:spLocks noChangeArrowheads="1"/>
          </p:cNvSpPr>
          <p:nvPr/>
        </p:nvSpPr>
        <p:spPr bwMode="auto">
          <a:xfrm>
            <a:off x="7220095" y="1520582"/>
            <a:ext cx="4847911" cy="349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bg1"/>
                </a:solidFill>
              </a:rPr>
              <a:t>В таблице 1  </a:t>
            </a:r>
            <a:r>
              <a:rPr lang="ru-RU" altLang="ru-RU" dirty="0" smtClean="0">
                <a:solidFill>
                  <a:schemeClr val="bg1"/>
                </a:solidFill>
              </a:rPr>
              <a:t>по строкам 123,124;</a:t>
            </a:r>
            <a:endParaRPr lang="ru-RU" alt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bg1"/>
                </a:solidFill>
              </a:rPr>
              <a:t>в таблице 2 </a:t>
            </a:r>
            <a:r>
              <a:rPr lang="ru-RU" altLang="ru-RU" dirty="0" smtClean="0">
                <a:solidFill>
                  <a:schemeClr val="bg1"/>
                </a:solidFill>
              </a:rPr>
              <a:t>по строке </a:t>
            </a:r>
            <a:r>
              <a:rPr lang="ru-RU" altLang="ru-RU" dirty="0">
                <a:solidFill>
                  <a:schemeClr val="bg1"/>
                </a:solidFill>
              </a:rPr>
              <a:t>211 </a:t>
            </a:r>
          </a:p>
          <a:p>
            <a:pPr>
              <a:lnSpc>
                <a:spcPct val="90000"/>
              </a:lnSpc>
            </a:pPr>
            <a:r>
              <a:rPr lang="ru-RU" altLang="ru-RU" dirty="0" smtClean="0">
                <a:solidFill>
                  <a:schemeClr val="bg1"/>
                </a:solidFill>
              </a:rPr>
              <a:t>данные отражаются </a:t>
            </a:r>
            <a:r>
              <a:rPr lang="ru-RU" altLang="ru-RU" dirty="0">
                <a:solidFill>
                  <a:schemeClr val="bg1"/>
                </a:solidFill>
              </a:rPr>
              <a:t>только на </a:t>
            </a:r>
            <a:r>
              <a:rPr lang="ru-RU" altLang="ru-RU" dirty="0" smtClean="0">
                <a:solidFill>
                  <a:schemeClr val="bg1"/>
                </a:solidFill>
              </a:rPr>
              <a:t>основании </a:t>
            </a:r>
            <a:endParaRPr lang="ru-RU" alt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</a:t>
            </a:r>
            <a:r>
              <a:rPr lang="ru-RU" altLang="ru-RU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безвозмездного пользования имуществом, находящимся в республиканской или коммунальной собственности</a:t>
            </a: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483867" y="1620149"/>
            <a:ext cx="1383844" cy="389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ТАБЛИЦА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4453638" y="1689587"/>
            <a:ext cx="1887497" cy="389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ТАБЛИЦА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08" y="1325851"/>
            <a:ext cx="4718399" cy="34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788908" y="4388133"/>
            <a:ext cx="2079444" cy="35233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5075709" y="1272766"/>
            <a:ext cx="1431598" cy="389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ТАБЛИЦА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 descr="Фон для презентации с человечками - 71 фото ☆ celes.club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70" y="4766745"/>
            <a:ext cx="967280" cy="63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2" y="352506"/>
            <a:ext cx="906145" cy="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95" y="156514"/>
            <a:ext cx="11901405" cy="10662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0815" y="247822"/>
            <a:ext cx="9407475" cy="750412"/>
          </a:xfrm>
        </p:spPr>
        <p:txBody>
          <a:bodyPr>
            <a:noAutofit/>
          </a:bodyPr>
          <a:lstStyle/>
          <a:p>
            <a:pPr algn="l"/>
            <a:r>
              <a:rPr lang="ru-RU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РАЗДЕЛ 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</a:t>
            </a:r>
            <a:b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«ОБОРУДОВАНИЕ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ЖИЛИЩНОГО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7801582" y="437244"/>
            <a:ext cx="3759540" cy="703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6" y="6091155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47415" y="5991292"/>
            <a:ext cx="4392612" cy="7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06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801582" y="6010040"/>
            <a:ext cx="2905805" cy="410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ОТЧЁТ О ЖИЛИЩНОМ ФОНДЕ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657861" y="1853494"/>
            <a:ext cx="7902013" cy="520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dirty="0">
              <a:ln w="0"/>
              <a:solidFill>
                <a:srgbClr val="3F66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49478" y="2900186"/>
            <a:ext cx="954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90496" y="4080191"/>
            <a:ext cx="3661296" cy="495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indent="450215">
              <a:lnSpc>
                <a:spcPts val="1650"/>
              </a:lnSpc>
              <a:spcAft>
                <a:spcPts val="0"/>
              </a:spcAft>
            </a:pPr>
            <a:endParaRPr lang="en-US" sz="2000" b="1" i="1" u="sng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301" y="1453867"/>
            <a:ext cx="4627299" cy="2259462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548" y="3873833"/>
            <a:ext cx="4604804" cy="1699776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sp>
        <p:nvSpPr>
          <p:cNvPr id="9" name="Freeform 7"/>
          <p:cNvSpPr>
            <a:spLocks noEditPoints="1"/>
          </p:cNvSpPr>
          <p:nvPr/>
        </p:nvSpPr>
        <p:spPr bwMode="gray">
          <a:xfrm>
            <a:off x="497882" y="1423797"/>
            <a:ext cx="6023441" cy="4853401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5D4BC7"/>
              </a:gs>
              <a:gs pos="100000">
                <a:srgbClr val="7DB038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gray">
          <a:xfrm>
            <a:off x="1468523" y="1399062"/>
            <a:ext cx="1315545" cy="135116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gray">
          <a:xfrm>
            <a:off x="3311932" y="1046705"/>
            <a:ext cx="1218746" cy="118493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Oval 4"/>
          <p:cNvSpPr>
            <a:spLocks noChangeArrowheads="1"/>
          </p:cNvSpPr>
          <p:nvPr/>
        </p:nvSpPr>
        <p:spPr bwMode="gray">
          <a:xfrm>
            <a:off x="5119957" y="1116833"/>
            <a:ext cx="994169" cy="99677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Oval 4"/>
          <p:cNvSpPr>
            <a:spLocks noChangeArrowheads="1"/>
          </p:cNvSpPr>
          <p:nvPr/>
        </p:nvSpPr>
        <p:spPr bwMode="gray">
          <a:xfrm>
            <a:off x="209824" y="2567842"/>
            <a:ext cx="1408879" cy="141317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Oval 4"/>
          <p:cNvSpPr>
            <a:spLocks noChangeArrowheads="1"/>
          </p:cNvSpPr>
          <p:nvPr/>
        </p:nvSpPr>
        <p:spPr bwMode="gray">
          <a:xfrm>
            <a:off x="986379" y="4008293"/>
            <a:ext cx="1452281" cy="1458156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1" name="Group 2"/>
          <p:cNvGrpSpPr>
            <a:grpSpLocks/>
          </p:cNvGrpSpPr>
          <p:nvPr/>
        </p:nvGrpSpPr>
        <p:grpSpPr bwMode="auto">
          <a:xfrm>
            <a:off x="3094084" y="4537032"/>
            <a:ext cx="1581688" cy="1401860"/>
            <a:chOff x="624" y="1584"/>
            <a:chExt cx="1248" cy="1296"/>
          </a:xfrm>
          <a:solidFill>
            <a:schemeClr val="bg1"/>
          </a:solidFill>
        </p:grpSpPr>
        <p:grpSp>
          <p:nvGrpSpPr>
            <p:cNvPr id="52" name="Group 3"/>
            <p:cNvGrpSpPr>
              <a:grpSpLocks/>
            </p:cNvGrpSpPr>
            <p:nvPr/>
          </p:nvGrpSpPr>
          <p:grpSpPr bwMode="auto">
            <a:xfrm>
              <a:off x="624" y="1584"/>
              <a:ext cx="1248" cy="1296"/>
              <a:chOff x="2016" y="1920"/>
              <a:chExt cx="1680" cy="1680"/>
            </a:xfrm>
            <a:grpFill/>
          </p:grpSpPr>
          <p:sp>
            <p:nvSpPr>
              <p:cNvPr id="54" name="Oval 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5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3" name="Text Box 6"/>
            <p:cNvSpPr txBox="1">
              <a:spLocks noChangeArrowheads="1"/>
            </p:cNvSpPr>
            <p:nvPr/>
          </p:nvSpPr>
          <p:spPr bwMode="gray">
            <a:xfrm>
              <a:off x="1164" y="2244"/>
              <a:ext cx="155" cy="34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9" name="Oval 4"/>
          <p:cNvSpPr>
            <a:spLocks noChangeArrowheads="1"/>
          </p:cNvSpPr>
          <p:nvPr/>
        </p:nvSpPr>
        <p:spPr bwMode="gray">
          <a:xfrm>
            <a:off x="4862043" y="3718118"/>
            <a:ext cx="1564722" cy="1550962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96548" y="3943518"/>
            <a:ext cx="46534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Площадь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считается оборудованной тем или иным видом благоустройства и в тех случаях, когда данный вид благоустройства временно бездействует (например, вследствие ремонта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3277883" y="2087695"/>
            <a:ext cx="1431598" cy="389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канализацией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2378261" y="2685167"/>
            <a:ext cx="1493793" cy="389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центральным отоплением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4836210" y="3255271"/>
            <a:ext cx="1709808" cy="4545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лектрическими плитами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3398843" y="4253531"/>
            <a:ext cx="972167" cy="271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газом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1938278" y="3795124"/>
            <a:ext cx="1734184" cy="3390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i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аннами (душем)</a:t>
            </a:r>
            <a:endParaRPr lang="ru-RU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1518578" y="3227326"/>
            <a:ext cx="1759647" cy="389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орячим водоснабжением</a:t>
            </a:r>
            <a:endParaRPr lang="ru-RU" sz="14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27078" y="1493194"/>
            <a:ext cx="457427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1650"/>
              </a:lnSpc>
              <a:spcAft>
                <a:spcPts val="0"/>
              </a:spcAft>
            </a:pPr>
            <a:r>
              <a:rPr lang="ru-RU" sz="1200" spc="1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графах </a:t>
            </a:r>
            <a:r>
              <a:rPr lang="ru-RU" sz="1200" b="1" spc="1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1, 3, 5, 7, 9, 11 </a:t>
            </a:r>
            <a:r>
              <a:rPr lang="ru-RU" sz="1200" spc="1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отражается количество квартир, оборудованных отдельными видами благоустройства, на конец отчетного года. В этих графах </a:t>
            </a:r>
            <a:r>
              <a:rPr lang="ru-RU" sz="1200" spc="1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200" spc="1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spc="1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1200" spc="1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отражаются данные о жилых помещениях общежитий </a:t>
            </a:r>
            <a:r>
              <a:rPr lang="ru-RU" sz="1200" spc="1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200" spc="1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spc="1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специализированных учреждений</a:t>
            </a:r>
            <a:r>
              <a:rPr lang="ru-RU" sz="1200" spc="1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ts val="1650"/>
              </a:lnSpc>
              <a:spcAft>
                <a:spcPts val="0"/>
              </a:spcAft>
            </a:pPr>
            <a:r>
              <a:rPr lang="ru-RU" sz="1200" spc="1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200" spc="1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графах </a:t>
            </a:r>
            <a:r>
              <a:rPr lang="ru-RU" sz="1200" b="1" spc="1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2, 4, 6, 8, 10, 12 </a:t>
            </a:r>
            <a:r>
              <a:rPr lang="ru-RU" sz="1200" spc="1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отражается общая площадь жилых помещений (включая общежития </a:t>
            </a:r>
            <a:r>
              <a:rPr lang="ru-RU" sz="1200" spc="1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200" spc="1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spc="1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специализированные учреждения</a:t>
            </a:r>
            <a:r>
              <a:rPr lang="ru-RU" sz="1200" spc="1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оборудованных отдельными видами благоустройства, на конец отчетного года.</a:t>
            </a:r>
            <a:endParaRPr lang="ru-RU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9" name="Рисунок 68" descr="C:\Users\uslugi\AppData\Local\Microsoft\Windows\INetCache\Content.MSO\C28C1FF0.tm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4" y="2869937"/>
            <a:ext cx="927548" cy="78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Рисунок 69" descr="C:\Users\uslugi\AppData\Local\Microsoft\Windows\INetCache\Content.MSO\5694BB7E.t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876" y="4784585"/>
            <a:ext cx="1011628" cy="88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Рисунок 70" descr="C:\Users\uslugi\AppData\Local\Microsoft\Windows\INetCache\Content.MSO\F13A743C.tmp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36" y="3957311"/>
            <a:ext cx="1031603" cy="90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Рисунок 71" descr="C:\Users\uslugi\AppData\Local\Microsoft\Windows\INetCache\Content.MSO\1295B1AA.tmp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81" y="1610182"/>
            <a:ext cx="919224" cy="89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Рисунок 72" descr="C:\Users\uslugi\AppData\Local\Microsoft\Windows\INetCache\Content.MSO\C58295C9.tmp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59" y="4290906"/>
            <a:ext cx="946487" cy="90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Рисунок 73" descr="Труба – Бесплатные иконки: строительство и инструменты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11" y="1322905"/>
            <a:ext cx="747578" cy="726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Рисунок 74" descr="Водопроводный кран – Бесплатные иконки: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959" y="1281646"/>
            <a:ext cx="615448" cy="69665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4970411" y="1965446"/>
            <a:ext cx="1503309" cy="389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водопроводом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6" y="332510"/>
            <a:ext cx="1096617" cy="75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418289" y="1436013"/>
            <a:ext cx="5382011" cy="36077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5400000" sx="104000" sy="104000" algn="t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907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826" y="162896"/>
            <a:ext cx="9874658" cy="1019859"/>
          </a:xfrm>
        </p:spPr>
        <p:txBody>
          <a:bodyPr>
            <a:normAutofit fontScale="90000"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РАЗДЕЛ 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IV</a:t>
            </a:r>
            <a:r>
              <a:rPr lang="ru-RU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«ЖИЛЫЕ ДОМА»</a:t>
            </a: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ru-RU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Ж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илые дома, 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которых никто не зарегистрирован и не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проживает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13020" y="5108176"/>
            <a:ext cx="7800087" cy="9568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2" y="6185031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7053" y="6099947"/>
            <a:ext cx="4392612" cy="7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07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917365" y="6070790"/>
            <a:ext cx="2905805" cy="410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ОТЧЁТ О ЖИЛИЩНОМ ФОНДЕ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" name="AutoShape 39"/>
          <p:cNvSpPr>
            <a:spLocks noChangeArrowheads="1"/>
          </p:cNvSpPr>
          <p:nvPr/>
        </p:nvSpPr>
        <p:spPr bwMode="gray">
          <a:xfrm rot="17834797">
            <a:off x="4068950" y="1488026"/>
            <a:ext cx="1941864" cy="284838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699" y="10973"/>
                </a:moveTo>
                <a:cubicBezTo>
                  <a:pt x="18700" y="10915"/>
                  <a:pt x="18701" y="10857"/>
                  <a:pt x="18701" y="10800"/>
                </a:cubicBezTo>
                <a:cubicBezTo>
                  <a:pt x="18701" y="6441"/>
                  <a:pt x="15171" y="2906"/>
                  <a:pt x="10813" y="2899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79"/>
                  <a:pt x="21599" y="10958"/>
                  <a:pt x="21597" y="11037"/>
                </a:cubicBezTo>
                <a:lnTo>
                  <a:pt x="24296" y="11097"/>
                </a:lnTo>
                <a:lnTo>
                  <a:pt x="20057" y="15154"/>
                </a:lnTo>
                <a:lnTo>
                  <a:pt x="15999" y="10914"/>
                </a:lnTo>
                <a:lnTo>
                  <a:pt x="18699" y="1097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  <a:alpha val="20000"/>
                </a:schemeClr>
              </a:gs>
              <a:gs pos="95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lIns="67658" tIns="33829" rIns="67658" bIns="33829" anchor="ctr"/>
          <a:lstStyle/>
          <a:p>
            <a:endParaRPr lang="en-US"/>
          </a:p>
        </p:txBody>
      </p:sp>
      <p:sp>
        <p:nvSpPr>
          <p:cNvPr id="28" name="Овал 27"/>
          <p:cNvSpPr/>
          <p:nvPr/>
        </p:nvSpPr>
        <p:spPr>
          <a:xfrm>
            <a:off x="5912321" y="1378200"/>
            <a:ext cx="349276" cy="35393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951767" y="3671166"/>
            <a:ext cx="395857" cy="38260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AutoShape 39"/>
          <p:cNvSpPr>
            <a:spLocks noChangeArrowheads="1"/>
          </p:cNvSpPr>
          <p:nvPr/>
        </p:nvSpPr>
        <p:spPr bwMode="gray">
          <a:xfrm rot="18091400">
            <a:off x="4140699" y="3232443"/>
            <a:ext cx="1798366" cy="283734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699" y="10973"/>
                </a:moveTo>
                <a:cubicBezTo>
                  <a:pt x="18700" y="10915"/>
                  <a:pt x="18701" y="10857"/>
                  <a:pt x="18701" y="10800"/>
                </a:cubicBezTo>
                <a:cubicBezTo>
                  <a:pt x="18701" y="6441"/>
                  <a:pt x="15171" y="2906"/>
                  <a:pt x="10813" y="2899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79"/>
                  <a:pt x="21599" y="10958"/>
                  <a:pt x="21597" y="11037"/>
                </a:cubicBezTo>
                <a:lnTo>
                  <a:pt x="24296" y="11097"/>
                </a:lnTo>
                <a:lnTo>
                  <a:pt x="20057" y="15154"/>
                </a:lnTo>
                <a:lnTo>
                  <a:pt x="15999" y="10914"/>
                </a:lnTo>
                <a:lnTo>
                  <a:pt x="18699" y="1097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  <a:alpha val="20000"/>
                </a:schemeClr>
              </a:gs>
              <a:gs pos="95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lIns="67658" tIns="33829" rIns="67658" bIns="33829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15234" y="3633004"/>
            <a:ext cx="5621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строке 411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отражаются: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61597" y="1379948"/>
            <a:ext cx="592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строке 409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отражается количество жилых домов: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oogle Shape;5506;p51"/>
          <p:cNvGrpSpPr/>
          <p:nvPr/>
        </p:nvGrpSpPr>
        <p:grpSpPr>
          <a:xfrm>
            <a:off x="10152275" y="5111077"/>
            <a:ext cx="977997" cy="988870"/>
            <a:chOff x="4266025" y="3609275"/>
            <a:chExt cx="299325" cy="277275"/>
          </a:xfrm>
        </p:grpSpPr>
        <p:sp>
          <p:nvSpPr>
            <p:cNvPr id="37" name="Google Shape;5507;p51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508;p51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00" name="Рисунок 19" descr="http://www.school688.ru/uploads/images/old/art/8pxve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6" y="277546"/>
            <a:ext cx="11144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3580" y="1845483"/>
            <a:ext cx="6005463" cy="1759937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pic>
        <p:nvPicPr>
          <p:cNvPr id="24" name="Рисунок 23" descr="Фон для презентации с человечками - 71 фото ☆ celes.club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17" y="4338537"/>
            <a:ext cx="1256077" cy="70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9512" y="4078309"/>
            <a:ext cx="6019531" cy="965405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083580" y="4157444"/>
            <a:ext cx="6005463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пустующие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жилые дома,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принадлежащие гражданам на праве частной собственности</a:t>
            </a:r>
            <a:b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сельских населенных пунктах 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76604" y="1945178"/>
            <a:ext cx="5893724" cy="1660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которых никто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зарегистрирован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проживает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ts val="17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признанные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бесхозяйными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ts val="17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входящие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состав наследственного имущества, признанного выморочным наследством.</a:t>
            </a:r>
            <a:r>
              <a:rPr lang="ru-RU" b="1" i="1" spc="1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3" name="Рисунок 32" descr="Фон для презентации с человечками - 71 фото ☆ celes.club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617" y="5200454"/>
            <a:ext cx="1239451" cy="86461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Заголовок 4"/>
          <p:cNvSpPr txBox="1">
            <a:spLocks/>
          </p:cNvSpPr>
          <p:nvPr/>
        </p:nvSpPr>
        <p:spPr>
          <a:xfrm>
            <a:off x="2237362" y="5200454"/>
            <a:ext cx="7188740" cy="840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Указ Президента РБ от 24.03.2021 №116 «Об отчуждении жилых домов в сельской местности и совершенствовании работы </a:t>
            </a:r>
          </a:p>
          <a:p>
            <a:pPr algn="just"/>
            <a:r>
              <a:rPr lang="ru-RU" sz="18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 пустующими домами»</a:t>
            </a:r>
            <a:endParaRPr lang="ru-RU" sz="180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245100"/>
              </p:ext>
            </p:extLst>
          </p:nvPr>
        </p:nvGraphicFramePr>
        <p:xfrm>
          <a:off x="599982" y="1409757"/>
          <a:ext cx="4531466" cy="3499658"/>
        </p:xfrm>
        <a:graphic>
          <a:graphicData uri="http://schemas.openxmlformats.org/drawingml/2006/table">
            <a:tbl>
              <a:tblPr/>
              <a:tblGrid>
                <a:gridCol w="3021214">
                  <a:extLst>
                    <a:ext uri="{9D8B030D-6E8A-4147-A177-3AD203B41FA5}">
                      <a16:colId xmlns:a16="http://schemas.microsoft.com/office/drawing/2014/main" val="1474088537"/>
                    </a:ext>
                  </a:extLst>
                </a:gridCol>
                <a:gridCol w="603817">
                  <a:extLst>
                    <a:ext uri="{9D8B030D-6E8A-4147-A177-3AD203B41FA5}">
                      <a16:colId xmlns:a16="http://schemas.microsoft.com/office/drawing/2014/main" val="911697436"/>
                    </a:ext>
                  </a:extLst>
                </a:gridCol>
                <a:gridCol w="906435">
                  <a:extLst>
                    <a:ext uri="{9D8B030D-6E8A-4147-A177-3AD203B41FA5}">
                      <a16:colId xmlns:a16="http://schemas.microsoft.com/office/drawing/2014/main" val="2389248328"/>
                    </a:ext>
                  </a:extLst>
                </a:gridCol>
              </a:tblGrid>
              <a:tr h="459808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показателя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Код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Единица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измерения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448975"/>
                  </a:ext>
                </a:extLst>
              </a:tr>
              <a:tr h="229904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80585"/>
                  </a:ext>
                </a:extLst>
              </a:tr>
              <a:tr h="766349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</a:pP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 401 – количество жилых домов,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которых никто не зарегистрирован и не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проживает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84215"/>
                  </a:ext>
                </a:extLst>
              </a:tr>
              <a:tr h="510899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</a:pP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80340">
                        <a:lnSpc>
                          <a:spcPts val="1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общая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площадь жилых помещений в них…..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665603"/>
                  </a:ext>
                </a:extLst>
              </a:tr>
              <a:tr h="766349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</a:pP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80340">
                        <a:lnSpc>
                          <a:spcPts val="1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 409 – количество пустующих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жилых домов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……….………......................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207476"/>
                  </a:ext>
                </a:extLst>
              </a:tr>
              <a:tr h="766349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</a:pP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80340">
                        <a:lnSpc>
                          <a:spcPts val="1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 410 – общая площадь жилых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помещений в пустующих жилых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домах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67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7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2" y="63972"/>
            <a:ext cx="12143738" cy="12855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1729" y="153050"/>
            <a:ext cx="6830518" cy="1433468"/>
          </a:xfrm>
        </p:spPr>
        <p:txBody>
          <a:bodyPr>
            <a:normAutofit fontScale="90000"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РАЗДЕЛ 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ПУСТУЮЩИЕ </a:t>
            </a:r>
            <a:r>
              <a:rPr lang="ru-RU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КВАРТИРЫ (КОМНАТЫ), 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ПРИНАДЛЕЖАЩИЕ </a:t>
            </a:r>
            <a:r>
              <a:rPr lang="ru-RU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ЮРИДИЧЕСКИМ </a:t>
            </a:r>
            <a:r>
              <a:rPr lang="ru-RU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ЛИЦАМ»</a:t>
            </a: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6" y="6091155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47415" y="5991292"/>
            <a:ext cx="4392612" cy="7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2557" y="5930635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08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917365" y="6070790"/>
            <a:ext cx="2905805" cy="410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ОТЧЁТ О ЖИЛИЩНОМ ФОНДЕ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66150" y="3660417"/>
            <a:ext cx="3215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ОТРАЖАЮТСЯ данные</a:t>
            </a:r>
            <a:endParaRPr lang="en-US" dirty="0"/>
          </a:p>
        </p:txBody>
      </p:sp>
      <p:grpSp>
        <p:nvGrpSpPr>
          <p:cNvPr id="26" name="Google Shape;4861;p49"/>
          <p:cNvGrpSpPr/>
          <p:nvPr/>
        </p:nvGrpSpPr>
        <p:grpSpPr>
          <a:xfrm>
            <a:off x="6635533" y="3585898"/>
            <a:ext cx="522504" cy="462803"/>
            <a:chOff x="2085525" y="4992125"/>
            <a:chExt cx="481825" cy="481825"/>
          </a:xfrm>
          <a:solidFill>
            <a:srgbClr val="FF0000"/>
          </a:solidFill>
        </p:grpSpPr>
        <p:sp>
          <p:nvSpPr>
            <p:cNvPr id="27" name="Google Shape;4862;p49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8" name="Google Shape;4863;p49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0" name="Freeform 47"/>
          <p:cNvSpPr>
            <a:spLocks noChangeAspect="1" noEditPoints="1"/>
          </p:cNvSpPr>
          <p:nvPr/>
        </p:nvSpPr>
        <p:spPr bwMode="auto">
          <a:xfrm>
            <a:off x="6767374" y="1405483"/>
            <a:ext cx="498776" cy="498776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6"/>
              </a:cxn>
              <a:cxn ang="0">
                <a:pos x="45" y="22"/>
              </a:cxn>
              <a:cxn ang="0">
                <a:pos x="41" y="19"/>
              </a:cxn>
              <a:cxn ang="0">
                <a:pos x="38" y="19"/>
              </a:cxn>
              <a:cxn ang="0">
                <a:pos x="27" y="30"/>
              </a:cxn>
              <a:cxn ang="0">
                <a:pos x="16" y="19"/>
              </a:cxn>
              <a:cxn ang="0">
                <a:pos x="13" y="19"/>
              </a:cxn>
              <a:cxn ang="0">
                <a:pos x="9" y="22"/>
              </a:cxn>
              <a:cxn ang="0">
                <a:pos x="9" y="26"/>
              </a:cxn>
              <a:cxn ang="0">
                <a:pos x="26" y="42"/>
              </a:cxn>
              <a:cxn ang="0">
                <a:pos x="29" y="42"/>
              </a:cxn>
              <a:cxn ang="0">
                <a:pos x="45" y="26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6"/>
                </a:moveTo>
                <a:cubicBezTo>
                  <a:pt x="46" y="25"/>
                  <a:pt x="46" y="23"/>
                  <a:pt x="45" y="22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18"/>
                  <a:pt x="39" y="18"/>
                  <a:pt x="38" y="19"/>
                </a:cubicBezTo>
                <a:cubicBezTo>
                  <a:pt x="27" y="30"/>
                  <a:pt x="27" y="30"/>
                  <a:pt x="27" y="30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8"/>
                  <a:pt x="14" y="18"/>
                  <a:pt x="13" y="19"/>
                </a:cubicBezTo>
                <a:cubicBezTo>
                  <a:pt x="9" y="22"/>
                  <a:pt x="9" y="22"/>
                  <a:pt x="9" y="22"/>
                </a:cubicBezTo>
                <a:cubicBezTo>
                  <a:pt x="8" y="23"/>
                  <a:pt x="8" y="25"/>
                  <a:pt x="9" y="26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3"/>
                  <a:pt x="28" y="43"/>
                  <a:pt x="29" y="42"/>
                </a:cubicBezTo>
                <a:lnTo>
                  <a:pt x="45" y="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algn="l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92D050"/>
              </a:solidFill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69321" y="1449001"/>
            <a:ext cx="283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ОТРАЖАЮТСЯ </a:t>
            </a:r>
            <a:r>
              <a:rPr lang="ru-RU" altLang="ru-RU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18817" y="3660417"/>
            <a:ext cx="5737658" cy="18060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5400000" sx="104000" sy="104000" algn="t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tabLst>
                <a:tab pos="810260" algn="l"/>
              </a:tabLs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одноквартирный жилой дом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заселен (пустует), в многоквартирном, блокированном жилом доме не заселены (пустуют) все квартиры,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раздел </a:t>
            </a: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заполняется. </a:t>
            </a:r>
            <a:endParaRPr lang="en-US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938" y="4158596"/>
            <a:ext cx="4859584" cy="1273286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851" y="1938446"/>
            <a:ext cx="5606577" cy="1272460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395850" y="1947523"/>
            <a:ext cx="5606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пустующих квартирах (комнатах)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многоквартирных, блокированных жилых домах,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пустующих комнатах – в одноквартирных жилых домах.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92218" y="4313547"/>
            <a:ext cx="3856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пустующих квартирах (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комнатах) </a:t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общежитиях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специализированных учреждениях.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4414" y="1518189"/>
            <a:ext cx="5722060" cy="1689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5400000" sx="104000" sy="104000" algn="t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tabLst>
                <a:tab pos="810260" algn="l"/>
              </a:tabLst>
            </a:pPr>
            <a:endParaRPr lang="en-US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0631" y="1872216"/>
            <a:ext cx="4334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Территориальные организации </a:t>
            </a:r>
            <a:b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государственной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регистрации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недвижимого имущества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него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сделок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ним.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394971" y="281335"/>
            <a:ext cx="3607456" cy="8157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пустующими квартирами (комнатами)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понимаются квартиры (комнаты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которых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НИКТО </a:t>
            </a:r>
            <a:r>
              <a:rPr lang="ru-RU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ЗАРЕГИСТРИРОВАН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 ПРОЖИВАЕТ.</a:t>
            </a:r>
            <a:endParaRPr lang="en-US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16" descr="http://www.topcominvest.ru/images/zalo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8" y="286129"/>
            <a:ext cx="1098389" cy="85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39" descr="Фон для презентации с человечками - 71 фото ☆ celes.club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013" y="2509849"/>
            <a:ext cx="1163462" cy="70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 descr="Фон для презентации с человечками - 71 фото ☆ celes.club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34" y="4902740"/>
            <a:ext cx="1085640" cy="56370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309709" y="1317702"/>
            <a:ext cx="5145520" cy="520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200" b="1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be-BY" altLang="ru-RU" sz="2200" b="1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200" b="1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altLang="ru-RU" sz="2200" b="1" u="sng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ЗАПОЛНЯЮТ</a:t>
            </a:r>
            <a:endParaRPr lang="ru-RU" altLang="ru-RU" sz="2200" b="1" u="sng" dirty="0">
              <a:ln w="0"/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6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805</Words>
  <Application>Microsoft Office PowerPoint</Application>
  <PresentationFormat>Широкоэкранный</PresentationFormat>
  <Paragraphs>152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Malgun Gothic</vt:lpstr>
      <vt:lpstr>Microsoft YaHei</vt:lpstr>
      <vt:lpstr>Arial</vt:lpstr>
      <vt:lpstr>Arial Unicode MS</vt:lpstr>
      <vt:lpstr>Calibri</vt:lpstr>
      <vt:lpstr>Calibri Light</vt:lpstr>
      <vt:lpstr>Roboto Condensed</vt:lpstr>
      <vt:lpstr>Tahoma</vt:lpstr>
      <vt:lpstr>Times New Roman</vt:lpstr>
      <vt:lpstr>Wingdings</vt:lpstr>
      <vt:lpstr>Тема Office</vt:lpstr>
      <vt:lpstr>Презентация PowerPoint</vt:lpstr>
      <vt:lpstr>1-жкх (жилфонд) «Отчет о жилищном фонде» </vt:lpstr>
      <vt:lpstr>1-жкх (жилфонд) «Отчет о жилищном фонде» </vt:lpstr>
      <vt:lpstr>1-жкх (жилфонд) «Отчет о жилищном фонде» </vt:lpstr>
      <vt:lpstr> </vt:lpstr>
      <vt:lpstr>1-жкх (жилфонд) «Отчет о жилищном фонде» </vt:lpstr>
      <vt:lpstr>РАЗДЕЛ III «ОБОРУДОВАНИЕ ЖИЛИЩНОГО ФОНДА»</vt:lpstr>
      <vt:lpstr>РАЗДЕЛ IV «ЖИЛЫЕ ДОМА»  Жилые дома, в которых никто не зарегистрирован и не проживает</vt:lpstr>
      <vt:lpstr>РАЗДЕЛ V «ПУСТУЮЩИЕ КВАРТИРЫ (КОМНАТЫ),  ПРИНАДЛЕЖАЩИЕ ЮРИДИЧЕСКИМ ЛИЦАМ»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mariya.otroschenko</cp:lastModifiedBy>
  <cp:revision>190</cp:revision>
  <cp:lastPrinted>2024-11-21T06:26:10Z</cp:lastPrinted>
  <dcterms:created xsi:type="dcterms:W3CDTF">2024-01-02T12:50:44Z</dcterms:created>
  <dcterms:modified xsi:type="dcterms:W3CDTF">2025-03-12T14:47:36Z</dcterms:modified>
</cp:coreProperties>
</file>