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4" r:id="rId2"/>
    <p:sldId id="259" r:id="rId3"/>
    <p:sldId id="266" r:id="rId4"/>
    <p:sldId id="268" r:id="rId5"/>
    <p:sldId id="270" r:id="rId6"/>
    <p:sldId id="272" r:id="rId7"/>
    <p:sldId id="273" r:id="rId8"/>
    <p:sldId id="274" r:id="rId9"/>
    <p:sldId id="277" r:id="rId10"/>
    <p:sldId id="276" r:id="rId11"/>
    <p:sldId id="278" r:id="rId12"/>
    <p:sldId id="280" r:id="rId13"/>
    <p:sldId id="281" r:id="rId14"/>
    <p:sldId id="282" r:id="rId15"/>
    <p:sldId id="283" r:id="rId16"/>
    <p:sldId id="285" r:id="rId17"/>
    <p:sldId id="287" r:id="rId18"/>
    <p:sldId id="288" r:id="rId19"/>
    <p:sldId id="289" r:id="rId20"/>
    <p:sldId id="291" r:id="rId21"/>
    <p:sldId id="292" r:id="rId22"/>
    <p:sldId id="296" r:id="rId23"/>
    <p:sldId id="298" r:id="rId24"/>
    <p:sldId id="307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17" r:id="rId33"/>
    <p:sldId id="331" r:id="rId34"/>
    <p:sldId id="320" r:id="rId35"/>
    <p:sldId id="321" r:id="rId36"/>
    <p:sldId id="322" r:id="rId37"/>
    <p:sldId id="325" r:id="rId38"/>
    <p:sldId id="326" r:id="rId39"/>
    <p:sldId id="327" r:id="rId40"/>
    <p:sldId id="329" r:id="rId41"/>
    <p:sldId id="328" r:id="rId42"/>
    <p:sldId id="330" r:id="rId43"/>
    <p:sldId id="33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00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9771" autoAdjust="0"/>
  </p:normalViewPr>
  <p:slideViewPr>
    <p:cSldViewPr snapToGrid="0">
      <p:cViewPr varScale="1">
        <p:scale>
          <a:sx n="115" d="100"/>
          <a:sy n="115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566-8386-4589-8DD3-4EBA5C8E3808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1111-283A-4BB9-92C6-9DC44765C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lstat.gov.by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6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4" y="3068877"/>
            <a:ext cx="1417673" cy="1455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6693" y="2242159"/>
            <a:ext cx="86931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составления государственной статистической отчетности по форме </a:t>
            </a:r>
          </a:p>
          <a:p>
            <a:pPr lvl="0" algn="ctr">
              <a:defRPr/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4-у «Отчет о видах экономической деятельности организации</a:t>
            </a: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»</a:t>
            </a:r>
            <a:b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2025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560" y="766800"/>
            <a:ext cx="6173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статистическое управление Гродненской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9977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Строка 11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309310"/>
            <a:ext cx="4885232" cy="412245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Коммерческая организация по строке 11 отражает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 производство продукции, предназначенной 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том числе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выданной своим работникам в счет оплаты труда</a:t>
            </a:r>
            <a:r>
              <a:rPr lang="ru-RU" sz="1400" dirty="0">
                <a:latin typeface="Arial Narrow" pitchFamily="34" charset="0"/>
              </a:rPr>
              <a:t>, а также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 выполнение работ, оказание услуг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11 </a:t>
            </a:r>
            <a:r>
              <a:rPr lang="ru-RU" sz="1400" b="1" dirty="0">
                <a:latin typeface="Arial Narrow" pitchFamily="34" charset="0"/>
              </a:rPr>
              <a:t>также отражаются </a:t>
            </a:r>
            <a:r>
              <a:rPr lang="ru-RU" sz="1400" dirty="0">
                <a:latin typeface="Arial Narrow" pitchFamily="34" charset="0"/>
              </a:rPr>
              <a:t>данные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 отдельным видам экономической деятельности, осуществляемым организацией последовательно в процессе производства продукции </a:t>
            </a:r>
            <a:r>
              <a:rPr lang="ru-RU" sz="1400" dirty="0">
                <a:latin typeface="Arial Narrow" pitchFamily="34" charset="0"/>
              </a:rPr>
              <a:t>(работ, услуг) и классифицируемым по </a:t>
            </a:r>
            <a:r>
              <a:rPr lang="ru-RU" sz="1400" dirty="0" smtClean="0">
                <a:latin typeface="Arial Narrow" pitchFamily="34" charset="0"/>
              </a:rPr>
              <a:t>ОКЭД:</a:t>
            </a:r>
            <a:endParaRPr lang="ru-RU" sz="1400" dirty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 секции А 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группах 011, 012, 013, 014; в подклассе 02200;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                 в </a:t>
            </a:r>
            <a:r>
              <a:rPr lang="ru-RU" sz="1400" dirty="0">
                <a:latin typeface="Arial Narrow" pitchFamily="34" charset="0"/>
              </a:rPr>
              <a:t>разделе 03; 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</a:t>
            </a:r>
            <a:r>
              <a:rPr lang="en-US" sz="1400" dirty="0">
                <a:latin typeface="Arial Narrow" pitchFamily="34" charset="0"/>
              </a:rPr>
              <a:t>B</a:t>
            </a:r>
            <a:r>
              <a:rPr lang="ru-RU" sz="1400" dirty="0">
                <a:latin typeface="Arial Narrow" pitchFamily="34" charset="0"/>
              </a:rPr>
              <a:t>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разделе 08;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С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разделах с 10 по 32;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 секции D 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классе 3511 и в подклассе 35300.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Коммерческая организация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9" y="1321096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672912" y="2199367"/>
            <a:ext cx="4885232" cy="157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Некоммерческая организация по строке 11 отражает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только </a:t>
            </a:r>
            <a:r>
              <a:rPr lang="ru-RU" sz="1400" dirty="0">
                <a:latin typeface="Arial Narrow" pitchFamily="34" charset="0"/>
              </a:rPr>
              <a:t>по видам экономической деятельности, </a:t>
            </a:r>
            <a:r>
              <a:rPr lang="ru-RU" sz="1400" dirty="0" smtClean="0">
                <a:latin typeface="Arial Narrow" pitchFamily="34" charset="0"/>
              </a:rPr>
              <a:t>направленным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на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производство продукции (работ, услуг), предназначенной 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или </a:t>
            </a:r>
            <a:r>
              <a:rPr lang="ru-RU" sz="1400" dirty="0">
                <a:latin typeface="Arial Narrow" pitchFamily="34" charset="0"/>
              </a:rPr>
              <a:t>физическим лицам (</a:t>
            </a:r>
            <a:r>
              <a:rPr lang="ru-RU" sz="1400" b="1" dirty="0">
                <a:latin typeface="Arial Narrow" pitchFamily="34" charset="0"/>
              </a:rPr>
              <a:t>не являющимся участниками (членами) данной организации</a:t>
            </a:r>
            <a:r>
              <a:rPr lang="ru-RU" sz="1400" dirty="0">
                <a:latin typeface="Arial Narrow" pitchFamily="34" charset="0"/>
              </a:rPr>
              <a:t>).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1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885232" cy="3033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В графе 1 </a:t>
            </a:r>
            <a:r>
              <a:rPr lang="ru-RU" sz="1600" dirty="0">
                <a:latin typeface="Arial Narrow" pitchFamily="34" charset="0"/>
              </a:rPr>
              <a:t>отражается: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стоимость всей произведенной продукции, выполненных работ, оказанных услуг </a:t>
            </a:r>
            <a:r>
              <a:rPr lang="ru-RU" sz="1600" dirty="0" smtClean="0">
                <a:latin typeface="Arial Narrow" pitchFamily="34" charset="0"/>
              </a:rPr>
              <a:t>собственными силами организации в </a:t>
            </a:r>
            <a:r>
              <a:rPr lang="ru-RU" sz="1600" dirty="0">
                <a:latin typeface="Arial Narrow" pitchFamily="34" charset="0"/>
              </a:rPr>
              <a:t>отпускных ценах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вычетом налогов и сборов, исчисляемых из выручки</a:t>
            </a:r>
            <a:r>
              <a:rPr lang="ru-RU" sz="1600" b="1" dirty="0">
                <a:latin typeface="Arial Narrow" pitchFamily="34" charset="0"/>
              </a:rPr>
              <a:t>;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сумма средств, полученных из бюджета в связи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с </a:t>
            </a:r>
            <a:r>
              <a:rPr lang="ru-RU" sz="1600" dirty="0">
                <a:latin typeface="Arial Narrow" pitchFamily="34" charset="0"/>
              </a:rPr>
              <a:t>государственным регулированием цен и тарифов,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покрытие убытков, на возмещение затрат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производство.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471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7" y="1710564"/>
            <a:ext cx="4885232" cy="3375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Коммерческая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</a:t>
            </a:r>
            <a:r>
              <a:rPr lang="ru-RU" sz="1600" dirty="0">
                <a:latin typeface="Arial Narrow" pitchFamily="34" charset="0"/>
              </a:rPr>
              <a:t>отражает стоимость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счет всех источников финансирования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Средства</a:t>
            </a:r>
            <a:r>
              <a:rPr lang="ru-RU" sz="1600" dirty="0">
                <a:latin typeface="Arial Narrow" pitchFamily="34" charset="0"/>
              </a:rPr>
              <a:t>, полученные на возмещение разницы в цене, включаются в объем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моменту их фактического поступления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Налоги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 сборы, исчисляемые из выручки, исключаются </a:t>
            </a:r>
            <a:r>
              <a:rPr lang="ru-RU" sz="1600" dirty="0">
                <a:latin typeface="Arial Narrow" pitchFamily="34" charset="0"/>
              </a:rPr>
              <a:t>из объема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всем видам экономической деятельности!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2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789391" cy="30333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2 </a:t>
            </a:r>
            <a:r>
              <a:rPr lang="ru-RU" sz="1600" dirty="0" smtClean="0">
                <a:latin typeface="Arial Narrow" pitchFamily="34" charset="0"/>
              </a:rPr>
              <a:t>отражается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переработанного сырья и материалов заказчика, учитываемых на забалансовом счете бухгалтерского учета организации, </a:t>
            </a:r>
            <a:r>
              <a:rPr lang="ru-RU" sz="1600" dirty="0" smtClean="0">
                <a:latin typeface="Arial Narrow" pitchFamily="34" charset="0"/>
              </a:rPr>
              <a:t>не </a:t>
            </a:r>
            <a:r>
              <a:rPr lang="ru-RU" sz="1600" dirty="0">
                <a:latin typeface="Arial Narrow" pitchFamily="34" charset="0"/>
              </a:rPr>
              <a:t>оплаченных организацией-изготовителем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600" dirty="0">
                <a:latin typeface="Arial Narrow" pitchFamily="34" charset="0"/>
              </a:rPr>
              <a:t>),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подклассам, относящимся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к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разделам с 10 по 32, 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также к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классу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3832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моменту фактического производства продукции из него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4" y="1932837"/>
            <a:ext cx="4680746" cy="269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области строительства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2 отражается: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 заказчика</a:t>
            </a:r>
            <a:r>
              <a:rPr lang="ru-RU" sz="1600" dirty="0">
                <a:latin typeface="Arial Narrow" pitchFamily="34" charset="0"/>
              </a:rPr>
              <a:t>, принятых на забалансовый счет </a:t>
            </a:r>
            <a:r>
              <a:rPr lang="ru-RU" sz="1600" dirty="0" smtClean="0">
                <a:latin typeface="Arial Narrow" pitchFamily="34" charset="0"/>
              </a:rPr>
              <a:t>бухгалтерского </a:t>
            </a:r>
            <a:r>
              <a:rPr lang="ru-RU" sz="1600" dirty="0">
                <a:latin typeface="Arial Narrow" pitchFamily="34" charset="0"/>
              </a:rPr>
              <a:t>учета </a:t>
            </a:r>
            <a:r>
              <a:rPr lang="ru-RU" sz="1600" dirty="0" smtClean="0">
                <a:latin typeface="Arial Narrow" pitchFamily="34" charset="0"/>
              </a:rPr>
              <a:t>организации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в строительстве</a:t>
            </a:r>
            <a:r>
              <a:rPr lang="ru-RU" sz="1600" dirty="0">
                <a:latin typeface="Arial Narrow" pitchFamily="34" charset="0"/>
              </a:rPr>
              <a:t>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 </a:t>
            </a:r>
            <a:r>
              <a:rPr lang="ru-RU" sz="1600" dirty="0">
                <a:latin typeface="Arial Narrow" pitchFamily="34" charset="0"/>
              </a:rPr>
              <a:t>тому же виду экономической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F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«Строительство</a:t>
            </a:r>
            <a:r>
              <a:rPr lang="ru-RU" sz="1600" dirty="0" smtClean="0">
                <a:latin typeface="Arial Narrow" pitchFamily="34" charset="0"/>
              </a:rPr>
              <a:t>» ОКЭД, </a:t>
            </a:r>
            <a:r>
              <a:rPr lang="ru-RU" sz="1600" dirty="0">
                <a:latin typeface="Arial Narrow" pitchFamily="34" charset="0"/>
              </a:rPr>
              <a:t>что и стоимость выполненных строительных работ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Графа 3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623636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ru-RU" sz="1600" dirty="0">
                <a:latin typeface="Arial Narrow" pitchFamily="34" charset="0"/>
              </a:rPr>
              <a:t>В графе 3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отражается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объем производства продукции (работ,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услуг)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последний квартал отчетного периода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latin typeface="Arial Narrow" pitchFamily="34" charset="0"/>
                <a:ea typeface="Times New Roman" pitchFamily="18" charset="0"/>
              </a:rPr>
              <a:t>в отчете за январь-март – графа </a:t>
            </a:r>
            <a:r>
              <a:rPr lang="en-US" sz="1600" b="1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b="1" dirty="0">
                <a:latin typeface="Arial Narrow" pitchFamily="34" charset="0"/>
                <a:ea typeface="Times New Roman" pitchFamily="18" charset="0"/>
              </a:rPr>
              <a:t> не заполняется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январь-июнь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апрель, май и июнь;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январь-сентябрь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за июль, август и сентябрь;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январь-декабрь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октябрь, ноябрь и декабрь.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Данные в графе 3 отражаются согласно методологии заполнения графы 1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.</a:t>
            </a:r>
            <a:endParaRPr lang="ru-RU" sz="12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4921"/>
            <a:ext cx="5065236" cy="4183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3" y="1542378"/>
            <a:ext cx="482362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i="1" dirty="0" smtClean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algn="just"/>
            <a:endParaRPr lang="ru-RU" sz="1600" i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Как необходимо заполнять графу </a:t>
            </a:r>
            <a:r>
              <a:rPr lang="en-US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отчете за январь-июнь в графе </a:t>
            </a:r>
            <a:r>
              <a:rPr lang="en-US" sz="1600" i="1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 отражается объем производства продукции (работ, услуг) за вычетом налогов и сборов, исчисляемых из выручки за 2-ой квартал отчетного периода, то есть должна быть отражена  </a:t>
            </a:r>
            <a:r>
              <a:rPr lang="ru-RU" sz="1600" b="1" i="1" dirty="0" smtClean="0">
                <a:latin typeface="Arial Narrow" pitchFamily="34" charset="0"/>
                <a:cs typeface="Arial" pitchFamily="34" charset="0"/>
              </a:rPr>
              <a:t>сумма данных за апрель, май и июнь.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Поэтому, вначале определяются данные за каждый месяц, затем они суммируются и только потом округляются до тысяч рублей.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Необходимо учитывать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выделяются, как правило, отдельно вспомогательные виды </a:t>
            </a:r>
            <a:r>
              <a:rPr lang="ru-RU" sz="1400" dirty="0">
                <a:latin typeface="Arial Narrow" pitchFamily="34" charset="0"/>
              </a:rPr>
              <a:t>экономической деятельности,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направленные на поддержку основного или второстепенных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видов экономической деятельности </a:t>
            </a:r>
            <a:r>
              <a:rPr lang="ru-RU" sz="1400" dirty="0" smtClean="0">
                <a:latin typeface="Arial Narrow" pitchFamily="34" charset="0"/>
              </a:rPr>
              <a:t>организации</a:t>
            </a: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i="1" dirty="0" smtClean="0">
                <a:latin typeface="Arial Narrow" pitchFamily="34" charset="0"/>
              </a:rPr>
              <a:t>деятельность </a:t>
            </a:r>
            <a:r>
              <a:rPr lang="ru-RU" sz="1400" i="1" dirty="0">
                <a:latin typeface="Arial Narrow" pitchFamily="34" charset="0"/>
              </a:rPr>
              <a:t>администрации, бухгалтерский учет, хранение, стимулирование сбыта,</a:t>
            </a:r>
            <a:r>
              <a:rPr lang="en-US" sz="1400" i="1" dirty="0">
                <a:latin typeface="Arial Narrow" pitchFamily="34" charset="0"/>
              </a:rPr>
              <a:t> </a:t>
            </a:r>
            <a:r>
              <a:rPr lang="ru-RU" sz="1400" i="1" dirty="0">
                <a:latin typeface="Arial Narrow" pitchFamily="34" charset="0"/>
              </a:rPr>
              <a:t>монтаж, наладка, ремонт и техническое обслуживание собственных основных средств, информационное обслуживание, уборка, охрана и </a:t>
            </a:r>
            <a:r>
              <a:rPr lang="ru-RU" sz="1400" i="1" dirty="0" smtClean="0">
                <a:latin typeface="Arial Narrow" pitchFamily="34" charset="0"/>
              </a:rPr>
              <a:t>другие</a:t>
            </a:r>
            <a:endParaRPr lang="ru-RU" sz="14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структурным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подразделениям-складам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отражаются данные о выполненных работах, оказанных услугах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только по видам экономической деятельности, направленным на реализацию </a:t>
            </a:r>
            <a:r>
              <a:rPr lang="ru-RU" sz="1400" dirty="0">
                <a:latin typeface="Arial Narrow" pitchFamily="34" charset="0"/>
              </a:rPr>
              <a:t>этих работ, услуг другим юридическим или физическим лицам с целью извлечения прибыли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82848" y="1555089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деятельность, направленная на сбыт продукции собственного производства</a:t>
            </a:r>
            <a:r>
              <a:rPr lang="ru-RU" sz="1400" dirty="0">
                <a:latin typeface="Arial Narrow" pitchFamily="34" charset="0"/>
              </a:rPr>
              <a:t>, является вспомогательной деятельностью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выделяется отдельно</a:t>
            </a:r>
            <a:r>
              <a:rPr lang="ru-RU" sz="1400" dirty="0">
                <a:latin typeface="Arial Narrow" pitchFamily="34" charset="0"/>
              </a:rPr>
              <a:t>. </a:t>
            </a:r>
            <a:endParaRPr lang="ru-RU" sz="1400" dirty="0" smtClean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Исключение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составляет </a:t>
            </a:r>
            <a:r>
              <a:rPr lang="ru-RU" sz="1400" dirty="0">
                <a:latin typeface="Arial Narrow" pitchFamily="34" charset="0"/>
              </a:rPr>
              <a:t>деятельность организации по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реализации собственной продукции через свои торговые объекты</a:t>
            </a:r>
            <a:r>
              <a:rPr lang="ru-RU" sz="1400" dirty="0">
                <a:latin typeface="Arial Narrow" pitchFamily="34" charset="0"/>
              </a:rPr>
              <a:t>, которая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выделяется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отдельно</a:t>
            </a:r>
            <a:r>
              <a:rPr lang="ru-RU" sz="1400" dirty="0" smtClean="0">
                <a:latin typeface="Arial Narrow" pitchFamily="34" charset="0"/>
              </a:rPr>
              <a:t>. </a:t>
            </a:r>
            <a:endParaRPr lang="ru-RU" sz="1400" dirty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продукции собственного производства, </a:t>
            </a:r>
            <a:r>
              <a:rPr lang="ru-RU" sz="1400" dirty="0">
                <a:latin typeface="Arial Narrow" pitchFamily="34" charset="0"/>
              </a:rPr>
              <a:t>реализованная другим юридическим или физическим лицам через свои торговые объекты, включается в объем производства продукции (работ, услуг) </a:t>
            </a:r>
            <a:r>
              <a:rPr lang="ru-RU" sz="1400" b="1" dirty="0">
                <a:latin typeface="Arial Narrow" pitchFamily="34" charset="0"/>
              </a:rPr>
              <a:t>без учета торговой наценки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b="1" dirty="0">
                <a:latin typeface="Arial Narrow" pitchFamily="34" charset="0"/>
              </a:rPr>
              <a:t>Торговая наценка отражается по соответствующим подклассам раздела 47 </a:t>
            </a:r>
            <a:r>
              <a:rPr lang="ru-RU" sz="1400" dirty="0" smtClean="0">
                <a:latin typeface="Arial Narrow" pitchFamily="34" charset="0"/>
              </a:rPr>
              <a:t>ОКЭД</a:t>
            </a:r>
            <a:r>
              <a:rPr lang="ru-RU" sz="1400" b="1" dirty="0" smtClean="0">
                <a:latin typeface="Arial Narrow" pitchFamily="34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данные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 вспомогательным</a:t>
            </a:r>
            <a:r>
              <a:rPr lang="ru-RU" sz="1400" dirty="0" smtClean="0">
                <a:latin typeface="Arial Narrow" pitchFamily="34" charset="0"/>
              </a:rPr>
              <a:t> видам экономической деятельности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отражаются по основному или по соответствующим второстепенным видам </a:t>
            </a:r>
            <a:r>
              <a:rPr lang="ru-RU" sz="1400" dirty="0" smtClean="0">
                <a:latin typeface="Arial Narrow" pitchFamily="34" charset="0"/>
              </a:rPr>
              <a:t>экономической деятельности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4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44010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23366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Не отражаются данные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104" y="1480334"/>
            <a:ext cx="6192424" cy="3884930"/>
          </a:xfrm>
        </p:spPr>
        <p:txBody>
          <a:bodyPr>
            <a:noAutofit/>
          </a:bodyPr>
          <a:lstStyle/>
          <a:p>
            <a:pPr marL="1588" indent="-15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по реализации другим юридическим или физическим лицам: 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сырья и материалов, включая материалы, полученные в результате разборки основных средств, покупных полуфабрикатов, комплектующих изделий, топлива, строительных материалов, инвентаря, спецодежды и спецоснастки, хозяйственных принадлежностей и прочих материалов, </a:t>
            </a:r>
            <a:r>
              <a:rPr lang="ru-RU" sz="1600" b="1" dirty="0">
                <a:latin typeface="Arial Narrow" pitchFamily="34" charset="0"/>
              </a:rPr>
              <a:t>приобретенных для собственных производственных нужд, но не использованных в процессе производства продукции (работ, услуг);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материальных ценностей, приобретенных для общехозяйственных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и управленческих нужд;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собственных основных средств.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8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7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растениеводства 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</a:t>
            </a:r>
            <a:r>
              <a:rPr lang="ru-RU" sz="1600" dirty="0" smtClean="0">
                <a:latin typeface="Arial Narrow" pitchFamily="34" charset="0"/>
              </a:rPr>
              <a:t>работникам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зерновые и кормовые культуры, предназначенные на кормовые и семенные цели), – по себестоимости.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3395990" y="5635914"/>
            <a:ext cx="3166736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растениеводство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04220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6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животноводства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молоко на выпойку молодняка, яйца для инкубации), – по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76639" y="56335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животноводство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7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животноводства включается стоимость</a:t>
            </a:r>
            <a:r>
              <a:rPr lang="ru-RU" sz="1600" dirty="0" smtClean="0">
                <a:latin typeface="Arial Narrow" pitchFamily="34" charset="0"/>
              </a:rPr>
              <a:t>:</a:t>
            </a:r>
            <a:endParaRPr lang="ru-RU" sz="1600" dirty="0">
              <a:latin typeface="Arial Narrow" pitchFamily="34" charset="0"/>
            </a:endParaRP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выращивания сельскохозяйственных животных и птицы в отчетном периоде, то есть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стоимость приплода, прироста живой массы животных и птицы (без живой массы павшего поголовья), находящихся на выращивании и откорме;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сырых продуктов, полученных в результате выращивания и хозяйственного использования сельскохозяйственных животных и птицы (молока, яиц, меда, шерсти и других);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реализованного молодняка зверей пушных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клеточного разведения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племенные цели.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3" y="1593188"/>
            <a:ext cx="514690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Прирост живой массы животных определяется: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ежемесячно путем взвешивания животных;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возрастным группам молодняка и взрослым животным на откорме.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Ведомость </a:t>
            </a:r>
            <a:r>
              <a:rPr lang="ru-RU" sz="1400" dirty="0">
                <a:latin typeface="Arial Narrow" pitchFamily="34" charset="0"/>
              </a:rPr>
              <a:t>определения прироста живой массы (</a:t>
            </a:r>
            <a:r>
              <a:rPr lang="ru-RU" sz="1400" b="1" dirty="0">
                <a:latin typeface="Arial Narrow" pitchFamily="34" charset="0"/>
              </a:rPr>
              <a:t>форма 307-АПК</a:t>
            </a:r>
            <a:r>
              <a:rPr lang="ru-RU" sz="1400" dirty="0">
                <a:latin typeface="Arial Narrow" pitchFamily="34" charset="0"/>
              </a:rPr>
              <a:t>) </a:t>
            </a:r>
            <a:r>
              <a:rPr lang="ru-RU" sz="1400" dirty="0" smtClean="0">
                <a:latin typeface="Arial Narrow" pitchFamily="34" charset="0"/>
              </a:rPr>
              <a:t>предназначена для определения прироста живой массы за отчетный месяц по конкретным учетным группам скота. </a:t>
            </a:r>
            <a:endParaRPr lang="ru-RU" sz="1400" dirty="0">
              <a:latin typeface="Arial Narrow" pitchFamily="34" charset="0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Прирост живой массы определяется по формуле: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 </a:t>
            </a:r>
            <a:r>
              <a:rPr lang="ru-RU" sz="1400" dirty="0">
                <a:latin typeface="Arial Narrow" pitchFamily="34" charset="0"/>
              </a:rPr>
              <a:t>=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+ </a:t>
            </a: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Мп – </a:t>
            </a:r>
            <a:r>
              <a:rPr lang="ru-RU" sz="1400" dirty="0" err="1">
                <a:latin typeface="Arial Narrow" pitchFamily="34" charset="0"/>
              </a:rPr>
              <a:t>Мн</a:t>
            </a:r>
            <a:r>
              <a:rPr lang="ru-RU" sz="1400" dirty="0">
                <a:latin typeface="Arial Narrow" pitchFamily="34" charset="0"/>
              </a:rPr>
              <a:t>,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где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– живая масса поголовья животных на конец </a:t>
            </a:r>
            <a:r>
              <a:rPr lang="ru-RU" sz="1400" dirty="0" smtClean="0">
                <a:latin typeface="Arial Narrow" pitchFamily="34" charset="0"/>
              </a:rPr>
              <a:t>месяца,</a:t>
            </a:r>
            <a:endParaRPr lang="ru-RU" sz="1400" dirty="0">
              <a:latin typeface="Arial Narrow" pitchFamily="34" charset="0"/>
            </a:endParaRP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живая масса </a:t>
            </a:r>
            <a:r>
              <a:rPr lang="ru-RU" sz="1400" dirty="0" smtClean="0">
                <a:latin typeface="Arial Narrow" pitchFamily="34" charset="0"/>
              </a:rPr>
              <a:t>выбывшего поголовья, включая массу павших животных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Мп – живая масса поступившего поголовья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Arial Narrow" pitchFamily="34" charset="0"/>
              </a:rPr>
              <a:t>Мн</a:t>
            </a:r>
            <a:r>
              <a:rPr lang="ru-RU" sz="1400" dirty="0" smtClean="0">
                <a:latin typeface="Arial Narrow" pitchFamily="34" charset="0"/>
              </a:rPr>
              <a:t> – живая масса поголовья на начало месяца.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 smtClean="0">
                <a:latin typeface="Arial Narrow" pitchFamily="34" charset="0"/>
              </a:rPr>
              <a:t>Для определения продукции выращивания скота необходимо из полученного прироста живой массы вычесть вес павших животных.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прирост живой массы животных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лесоводства и лесозаготовок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стоимость: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предназначенной 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работникам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лесозаготовок, в пределах юридического лица переданной для дальнейшего использования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– в фактических отпускных ценах.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96502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38814" y="563591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лесоводство и лесозаготовки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02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1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Начиная с отчета за январь-март 2025 г.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6471" y="1832306"/>
            <a:ext cx="5055071" cy="55796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Текст слайда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824750" y="1673357"/>
            <a:ext cx="5110236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858921" y="1929008"/>
            <a:ext cx="4922748" cy="346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Форма 4-у и указания по ее заполнению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утверждены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 постановлением Белстата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3 ноября 2023 г. № 144 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утверждении формы государственной статистической отчетности 4-у «Отчет о видах экономической деятельности организации» и указаний по ее заполнению»</a:t>
            </a:r>
          </a:p>
          <a:p>
            <a:pPr algn="l"/>
            <a:endParaRPr lang="ru-RU" sz="1750" dirty="0" smtClean="0"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Постановлением Белстата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6 ноября 2024 г. № 115</a:t>
            </a:r>
            <a:b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изменении постановления Национального статистического комитета от 3 ноября 2023 г. № 144»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внесены изменения в форму и указания по ее заполнению</a:t>
            </a:r>
            <a:endParaRPr lang="ru-RU" sz="16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4815" r="19145" b="14887"/>
          <a:stretch/>
        </p:blipFill>
        <p:spPr bwMode="auto">
          <a:xfrm>
            <a:off x="978339" y="1832307"/>
            <a:ext cx="5700610" cy="37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3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6" y="1513795"/>
            <a:ext cx="6696953" cy="3977663"/>
          </a:xfrm>
        </p:spPr>
        <p:txBody>
          <a:bodyPr>
            <a:no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рыболовства </a:t>
            </a:r>
            <a:r>
              <a:rPr lang="ru-RU" sz="1600" dirty="0" smtClean="0">
                <a:latin typeface="Arial Narrow" pitchFamily="34" charset="0"/>
              </a:rPr>
              <a:t>в</a:t>
            </a:r>
            <a:r>
              <a:rPr lang="en-US" sz="1600" dirty="0">
                <a:latin typeface="Arial Narrow" pitchFamily="34" charset="0"/>
              </a:rPr>
              <a:t> </a:t>
            </a:r>
            <a:r>
              <a:rPr lang="ru-RU" sz="1600" dirty="0">
                <a:latin typeface="Arial Narrow" pitchFamily="34" charset="0"/>
              </a:rPr>
              <a:t>графе 1 отражается </a:t>
            </a:r>
            <a:r>
              <a:rPr lang="ru-RU" sz="1600" dirty="0" smtClean="0">
                <a:latin typeface="Arial Narrow" pitchFamily="34" charset="0"/>
              </a:rPr>
              <a:t>стоимость: 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улова </a:t>
            </a:r>
            <a:r>
              <a:rPr lang="ru-RU" sz="1600" dirty="0">
                <a:latin typeface="Arial Narrow" pitchFamily="34" charset="0"/>
              </a:rPr>
              <a:t>(сбора) живых водных организмов (в том числе растений),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600" dirty="0">
                <a:latin typeface="Arial Narrow" pitchFamily="34" charset="0"/>
              </a:rPr>
              <a:t> в естественных или искусственных водоемах: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предназначенных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переданных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</a:t>
            </a:r>
            <a:r>
              <a:rPr lang="ru-RU" sz="1600" dirty="0" smtClean="0">
                <a:latin typeface="Arial Narrow" pitchFamily="34" charset="0"/>
              </a:rPr>
              <a:t>себестоимости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в области рыболовства –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фактических отпускных ценах.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276639" y="5635914"/>
            <a:ext cx="3752811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рыболовство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7490272" y="4603186"/>
            <a:ext cx="4107763" cy="1328881"/>
          </a:xfrm>
          <a:prstGeom prst="rect">
            <a:avLst/>
          </a:prstGeom>
          <a:ln w="6350">
            <a:solidFill>
              <a:srgbClr val="008080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Arial Narrow" pitchFamily="34" charset="0"/>
              </a:rPr>
              <a:t>Деятельность по оказанию услуг другим юридическим или физическим лицам, связанных с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любительской рыбной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ловлей</a:t>
            </a:r>
            <a:r>
              <a:rPr lang="ru-RU" sz="1400" dirty="0" smtClean="0">
                <a:latin typeface="Arial Narrow" pitchFamily="34" charset="0"/>
              </a:rPr>
              <a:t>, не</a:t>
            </a:r>
            <a:r>
              <a:rPr lang="ru-RU" sz="1400" dirty="0">
                <a:latin typeface="Arial Narrow" pitchFamily="34" charset="0"/>
              </a:rPr>
              <a:t> классифицируется в группе 031 </a:t>
            </a:r>
            <a:r>
              <a:rPr lang="ru-RU" sz="1400" dirty="0" smtClean="0">
                <a:latin typeface="Arial Narrow" pitchFamily="34" charset="0"/>
              </a:rPr>
              <a:t>ОКЭД. </a:t>
            </a:r>
            <a:r>
              <a:rPr lang="ru-RU" sz="1400" dirty="0">
                <a:latin typeface="Arial Narrow" pitchFamily="34" charset="0"/>
              </a:rPr>
              <a:t>Данные о такой деятельности отражаются по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подклассу 93190 </a:t>
            </a:r>
            <a:r>
              <a:rPr lang="ru-RU" sz="1400" dirty="0">
                <a:latin typeface="Arial Narrow" pitchFamily="34" charset="0"/>
              </a:rPr>
              <a:t>ОКРБ 005-2011.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031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4851231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6" y="1513795"/>
            <a:ext cx="7176107" cy="3977663"/>
          </a:xfrm>
        </p:spPr>
        <p:txBody>
          <a:bodyPr>
            <a:no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рыбоводства </a:t>
            </a:r>
            <a:r>
              <a:rPr lang="ru-RU" sz="1600" dirty="0" smtClean="0">
                <a:latin typeface="Arial Narrow" pitchFamily="34" charset="0"/>
              </a:rPr>
              <a:t>в</a:t>
            </a:r>
            <a:r>
              <a:rPr lang="en-US" sz="1600" dirty="0">
                <a:latin typeface="Arial Narrow" pitchFamily="34" charset="0"/>
              </a:rPr>
              <a:t> </a:t>
            </a:r>
            <a:r>
              <a:rPr lang="ru-RU" sz="1600" dirty="0">
                <a:latin typeface="Arial Narrow" pitchFamily="34" charset="0"/>
              </a:rPr>
              <a:t>графе 1 отражается </a:t>
            </a:r>
            <a:r>
              <a:rPr lang="ru-RU" sz="1600" dirty="0" smtClean="0">
                <a:latin typeface="Arial Narrow" pitchFamily="34" charset="0"/>
              </a:rPr>
              <a:t>стоимость: 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улова </a:t>
            </a:r>
            <a:r>
              <a:rPr lang="ru-RU" sz="1600" dirty="0">
                <a:latin typeface="Arial Narrow" pitchFamily="34" charset="0"/>
              </a:rPr>
              <a:t>(сбора) живых водных организмов (в том числе растений),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выращенных</a:t>
            </a:r>
            <a:r>
              <a:rPr lang="ru-RU" sz="1600" dirty="0" smtClean="0">
                <a:latin typeface="Arial Narrow" pitchFamily="34" charset="0"/>
              </a:rPr>
              <a:t> 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выловленных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(собранных)</a:t>
            </a:r>
            <a:r>
              <a:rPr lang="ru-RU" sz="1600" dirty="0">
                <a:latin typeface="Arial Narrow" pitchFamily="34" charset="0"/>
              </a:rPr>
              <a:t> в естественных или искусственных водоемах: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предназначенных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переданных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</a:t>
            </a:r>
            <a:r>
              <a:rPr lang="ru-RU" sz="1600" dirty="0" smtClean="0">
                <a:latin typeface="Arial Narrow" pitchFamily="34" charset="0"/>
              </a:rPr>
              <a:t>себестоимости;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выращенного и реализованного рыбопосадочного материала </a:t>
            </a:r>
            <a:r>
              <a:rPr lang="ru-RU" sz="1600" dirty="0">
                <a:latin typeface="Arial Narrow" pitchFamily="34" charset="0"/>
              </a:rPr>
              <a:t>(мальки, сеголетки, годовики, двухлетки и тому подобное) – в фактических отпускных ценах;</a:t>
            </a:r>
          </a:p>
          <a:p>
            <a:pPr marL="466725" indent="-28575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оказанных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в области рыболовства –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фактических отпускных ценах. 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276639" y="5635914"/>
            <a:ext cx="3752811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032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1584" y="353147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9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218473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427835"/>
            <a:ext cx="5079226" cy="38109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включается стоимость</a:t>
            </a:r>
            <a:r>
              <a:rPr lang="ru-RU" sz="1400" dirty="0">
                <a:latin typeface="Arial Narrow" pitchFamily="34" charset="0"/>
              </a:rPr>
              <a:t>: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</a:t>
            </a:r>
            <a:r>
              <a:rPr lang="ru-RU" sz="1400" dirty="0" smtClean="0">
                <a:latin typeface="Arial Narrow" pitchFamily="34" charset="0"/>
              </a:rPr>
              <a:t>,:</a:t>
            </a:r>
            <a:endParaRPr lang="en-US" sz="1400" dirty="0">
              <a:latin typeface="Arial Narrow" pitchFamily="34" charset="0"/>
            </a:endParaRP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</a:t>
            </a:r>
            <a:r>
              <a:rPr lang="ru-RU" sz="1400" b="1" dirty="0" smtClean="0">
                <a:latin typeface="Arial Narrow" pitchFamily="34" charset="0"/>
              </a:rPr>
              <a:t>предназначенных </a:t>
            </a:r>
            <a:r>
              <a:rPr lang="ru-RU" sz="1400" b="1" dirty="0">
                <a:latin typeface="Arial Narrow" pitchFamily="34" charset="0"/>
              </a:rPr>
              <a:t>для реализации </a:t>
            </a:r>
            <a:r>
              <a:rPr lang="ru-RU" sz="1400" dirty="0">
                <a:latin typeface="Arial Narrow" pitchFamily="34" charset="0"/>
              </a:rPr>
              <a:t>другим юридическим </a:t>
            </a:r>
            <a:r>
              <a:rPr lang="ru-RU" sz="1400" dirty="0" smtClean="0">
                <a:latin typeface="Arial Narrow" pitchFamily="34" charset="0"/>
              </a:rPr>
              <a:t>	или </a:t>
            </a:r>
            <a:r>
              <a:rPr lang="ru-RU" sz="1400" dirty="0">
                <a:latin typeface="Arial Narrow" pitchFamily="34" charset="0"/>
              </a:rPr>
              <a:t>физическим лицам, </a:t>
            </a:r>
            <a:endParaRPr lang="en-US" sz="1400" dirty="0">
              <a:latin typeface="Arial Narrow" pitchFamily="34" charset="0"/>
            </a:endParaRPr>
          </a:p>
          <a:p>
            <a:pPr marL="895350" indent="-857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переданных для </a:t>
            </a:r>
            <a:r>
              <a:rPr lang="ru-RU" sz="1400" b="1" dirty="0" smtClean="0">
                <a:latin typeface="Arial Narrow" pitchFamily="34" charset="0"/>
              </a:rPr>
              <a:t>	дальнейшего </a:t>
            </a:r>
            <a:r>
              <a:rPr lang="ru-RU" sz="1400" b="1" dirty="0">
                <a:latin typeface="Arial Narrow" pitchFamily="34" charset="0"/>
              </a:rPr>
              <a:t>использования при осуществлении видов </a:t>
            </a:r>
            <a:r>
              <a:rPr lang="ru-RU" sz="1400" b="1" dirty="0" smtClean="0">
                <a:latin typeface="Arial Narrow" pitchFamily="34" charset="0"/>
              </a:rPr>
              <a:t>	экономической деятельности, не </a:t>
            </a:r>
            <a:r>
              <a:rPr lang="ru-RU" sz="1400" b="1" dirty="0">
                <a:latin typeface="Arial Narrow" pitchFamily="34" charset="0"/>
              </a:rPr>
              <a:t>включенных в разделы с </a:t>
            </a:r>
            <a:r>
              <a:rPr lang="ru-RU" sz="1400" b="1" dirty="0" smtClean="0">
                <a:latin typeface="Arial Narrow" pitchFamily="34" charset="0"/>
              </a:rPr>
              <a:t>05 </a:t>
            </a:r>
            <a:r>
              <a:rPr lang="ru-RU" sz="1400" b="1" dirty="0">
                <a:latin typeface="Arial Narrow" pitchFamily="34" charset="0"/>
              </a:rPr>
              <a:t>по 39</a:t>
            </a:r>
            <a:r>
              <a:rPr lang="ru-RU" sz="1400" dirty="0">
                <a:latin typeface="Arial Narrow" pitchFamily="34" charset="0"/>
              </a:rPr>
              <a:t> ОКЭД,  </a:t>
            </a: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выданных</a:t>
            </a:r>
            <a:r>
              <a:rPr lang="ru-RU" sz="14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своим </a:t>
            </a:r>
            <a:r>
              <a:rPr lang="ru-RU" sz="1400" dirty="0" smtClean="0">
                <a:latin typeface="Arial Narrow" pitchFamily="34" charset="0"/>
              </a:rPr>
              <a:t>	работникам </a:t>
            </a:r>
            <a:r>
              <a:rPr lang="ru-RU" sz="1400" b="1" dirty="0">
                <a:latin typeface="Arial Narrow" pitchFamily="34" charset="0"/>
              </a:rPr>
              <a:t>в счет оплаты труда</a:t>
            </a:r>
            <a:r>
              <a:rPr lang="ru-RU" sz="1400" dirty="0">
                <a:latin typeface="Arial Narrow" pitchFamily="34" charset="0"/>
              </a:rPr>
              <a:t>, </a:t>
            </a:r>
            <a:endParaRPr lang="en-US" sz="1400" dirty="0">
              <a:latin typeface="Arial Narrow" pitchFamily="34" charset="0"/>
            </a:endParaRP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зачисленных в состав </a:t>
            </a:r>
            <a:r>
              <a:rPr lang="ru-RU" sz="1400" b="1" dirty="0" smtClean="0">
                <a:latin typeface="Arial Narrow" pitchFamily="34" charset="0"/>
              </a:rPr>
              <a:t>	собственных </a:t>
            </a:r>
            <a:r>
              <a:rPr lang="ru-RU" sz="1400" b="1" dirty="0">
                <a:latin typeface="Arial Narrow" pitchFamily="34" charset="0"/>
              </a:rPr>
              <a:t>основных средств,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</a:t>
            </a:r>
            <a:r>
              <a:rPr lang="ru-RU" sz="1400" b="1" dirty="0">
                <a:latin typeface="Arial Narrow" pitchFamily="34" charset="0"/>
              </a:rPr>
              <a:t>реализованных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лицам;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8" y="1495792"/>
            <a:ext cx="5012982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электрической и тепловой энергии (пара и горячей воды),: </a:t>
            </a:r>
          </a:p>
          <a:p>
            <a:pPr marL="8096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</a:t>
            </a:r>
            <a:r>
              <a:rPr lang="ru-RU" sz="1400" b="1" dirty="0" smtClean="0">
                <a:latin typeface="Arial Narrow" pitchFamily="34" charset="0"/>
              </a:rPr>
              <a:t>отпущенной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	лицам</a:t>
            </a:r>
            <a:r>
              <a:rPr lang="ru-RU" sz="1400" dirty="0">
                <a:latin typeface="Arial Narrow" pitchFamily="34" charset="0"/>
              </a:rPr>
              <a:t>,</a:t>
            </a:r>
          </a:p>
          <a:p>
            <a:pPr marL="895350" indent="-85725" algn="just"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ru-RU" sz="1400" dirty="0" smtClean="0">
                <a:latin typeface="Arial Narrow" pitchFamily="34" charset="0"/>
              </a:rPr>
              <a:t>-	в </a:t>
            </a:r>
            <a:r>
              <a:rPr lang="ru-RU" sz="1400" dirty="0">
                <a:latin typeface="Arial Narrow" pitchFamily="34" charset="0"/>
              </a:rPr>
              <a:t>пределах юридического лица </a:t>
            </a:r>
            <a:r>
              <a:rPr lang="ru-RU" sz="1400" b="1" dirty="0">
                <a:latin typeface="Arial Narrow" pitchFamily="34" charset="0"/>
              </a:rPr>
              <a:t>отпущенной для </a:t>
            </a:r>
            <a:r>
              <a:rPr lang="ru-RU" sz="1400" b="1" dirty="0" smtClean="0">
                <a:latin typeface="Arial Narrow" pitchFamily="34" charset="0"/>
              </a:rPr>
              <a:t> 	дальнейшего </a:t>
            </a:r>
            <a:r>
              <a:rPr lang="ru-RU" sz="1400" b="1" dirty="0">
                <a:latin typeface="Arial Narrow" pitchFamily="34" charset="0"/>
              </a:rPr>
              <a:t>использования при осуществлении видов </a:t>
            </a:r>
            <a:r>
              <a:rPr lang="ru-RU" sz="1400" b="1" dirty="0" smtClean="0">
                <a:latin typeface="Arial Narrow" pitchFamily="34" charset="0"/>
              </a:rPr>
              <a:t>	экономической </a:t>
            </a:r>
            <a:r>
              <a:rPr lang="ru-RU" sz="1400" b="1" dirty="0">
                <a:latin typeface="Arial Narrow" pitchFamily="34" charset="0"/>
              </a:rPr>
              <a:t>деятельности, </a:t>
            </a:r>
            <a:r>
              <a:rPr lang="ru-RU" sz="1400" b="1" dirty="0" smtClean="0">
                <a:latin typeface="Arial Narrow" pitchFamily="34" charset="0"/>
              </a:rPr>
              <a:t>не </a:t>
            </a:r>
            <a:r>
              <a:rPr lang="ru-RU" sz="1400" b="1" dirty="0">
                <a:latin typeface="Arial Narrow" pitchFamily="34" charset="0"/>
              </a:rPr>
              <a:t>включенных в разделы </a:t>
            </a:r>
            <a:r>
              <a:rPr lang="ru-RU" sz="1400" b="1" dirty="0" smtClean="0">
                <a:latin typeface="Arial Narrow" pitchFamily="34" charset="0"/>
              </a:rPr>
              <a:t>	с </a:t>
            </a:r>
            <a:r>
              <a:rPr lang="ru-RU" sz="1400" b="1" dirty="0">
                <a:latin typeface="Arial Narrow" pitchFamily="34" charset="0"/>
              </a:rPr>
              <a:t>05 по 39 </a:t>
            </a:r>
            <a:r>
              <a:rPr lang="ru-RU" sz="1400" dirty="0">
                <a:latin typeface="Arial Narrow" pitchFamily="34" charset="0"/>
              </a:rPr>
              <a:t>ОКЭД,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ru-RU" sz="14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тары, произведенной для отгрузки другим юридическим или физическим лицам (</a:t>
            </a:r>
            <a:r>
              <a:rPr lang="ru-RU" sz="1400" i="1" dirty="0">
                <a:latin typeface="Arial Narrow" pitchFamily="34" charset="0"/>
              </a:rPr>
              <a:t>подробнее о включении стоимости тары в объем промышленного производства - в абзаце 6 </a:t>
            </a:r>
            <a:r>
              <a:rPr lang="ru-RU" sz="1400" i="1" dirty="0" smtClean="0">
                <a:latin typeface="Arial Narrow" pitchFamily="34" charset="0"/>
              </a:rPr>
              <a:t>ч.7 </a:t>
            </a:r>
            <a:r>
              <a:rPr lang="ru-RU" sz="1400" i="1" dirty="0">
                <a:latin typeface="Arial Narrow" pitchFamily="34" charset="0"/>
              </a:rPr>
              <a:t>п.30</a:t>
            </a:r>
            <a:r>
              <a:rPr lang="ru-RU" sz="1400" dirty="0">
                <a:latin typeface="Arial Narrow" pitchFamily="34" charset="0"/>
              </a:rPr>
              <a:t>);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работ по ремонту тары заказчика с включением стоимости израсходованных на ремонт материалов организации.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Arial Narrow" pitchFamily="34" charset="0"/>
              </a:rPr>
              <a:t>Стоимость </a:t>
            </a:r>
            <a:r>
              <a:rPr lang="ru-RU" sz="1400" i="1" dirty="0">
                <a:solidFill>
                  <a:srgbClr val="C00000"/>
                </a:solidFill>
                <a:latin typeface="Arial Narrow" pitchFamily="34" charset="0"/>
              </a:rPr>
              <a:t>ремонтируемой тары, а также материалов заказчика, израсходованных на ремонт тары, в объем промышленного производства не включается.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включается в объем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6"/>
            <a:ext cx="5079226" cy="3362327"/>
          </a:xfrm>
        </p:spPr>
        <p:txBody>
          <a:bodyPr>
            <a:noAutofit/>
          </a:bodyPr>
          <a:lstStyle/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всего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получившая обратно готовую продукцию и реализующая ее от своего имени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дополнительной переработки (обработки),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включает </a:t>
            </a:r>
            <a:r>
              <a:rPr lang="ru-RU" sz="1600" dirty="0">
                <a:latin typeface="Arial Narrow" pitchFamily="34" charset="0"/>
              </a:rPr>
              <a:t>стоимость этой продукции в объем промышленного производства.</a:t>
            </a:r>
          </a:p>
          <a:p>
            <a:pPr marL="85725" algn="l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</a:rPr>
              <a:t>(даже </a:t>
            </a:r>
            <a:r>
              <a:rPr lang="ru-RU" sz="1600" i="1" dirty="0">
                <a:latin typeface="Arial Narrow" pitchFamily="34" charset="0"/>
              </a:rPr>
              <a:t>если была сортировка, упаковка, проверка качества, наклейка </a:t>
            </a:r>
            <a:r>
              <a:rPr lang="ru-RU" sz="1600" i="1" dirty="0" smtClean="0">
                <a:latin typeface="Arial Narrow" pitchFamily="34" charset="0"/>
              </a:rPr>
              <a:t>этикеток)</a:t>
            </a:r>
          </a:p>
          <a:p>
            <a:pPr marL="85725" algn="l">
              <a:spcBef>
                <a:spcPts val="1200"/>
              </a:spcBef>
            </a:pPr>
            <a:endParaRPr lang="ru-RU" sz="1600" i="1" dirty="0">
              <a:latin typeface="Arial Narrow" pitchFamily="34" charset="0"/>
            </a:endParaRPr>
          </a:p>
          <a:p>
            <a:pPr marL="85725" algn="l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Данные о такой деятельности отражаются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разделов 46 и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, 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части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включает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готовой продукции за вычетом стоимости 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лицом или индивидуальным предпринимателем по переработке (обработке) этого сырья, </a:t>
            </a:r>
            <a:r>
              <a:rPr lang="ru-RU" sz="1600" dirty="0" smtClean="0">
                <a:latin typeface="Arial Narrow" pitchFamily="34" charset="0"/>
              </a:rPr>
              <a:t>материалов.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весь процесс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часть процесса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625712" y="7620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47800"/>
            <a:ext cx="4851231" cy="4006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1989150"/>
            <a:ext cx="4679175" cy="2924175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данные отражаются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учета </a:t>
            </a:r>
            <a:r>
              <a:rPr lang="ru-RU" sz="1600" dirty="0">
                <a:latin typeface="Arial Narrow" pitchFamily="34" charset="0"/>
              </a:rPr>
              <a:t>стоимости работ, выполненных привлеченными организациями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договору субподряда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выполненных собственными силами работ по строительству отражается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F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исходя из предмета договора подряда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основании данных акта сдачи-приемки выполненных строительных и иных специальных монтажных работ и других первичных учетных и иных документов, оформленных в установленном </a:t>
            </a:r>
            <a:r>
              <a:rPr lang="ru-RU" sz="1600" dirty="0" smtClean="0">
                <a:latin typeface="Arial Narrow" pitchFamily="34" charset="0"/>
              </a:rPr>
              <a:t>порядке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47801"/>
            <a:ext cx="4851231" cy="4040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1834122"/>
            <a:ext cx="4873727" cy="337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весь комплекс строительных работ при строительстве зданий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(от сноса старого здания и рытья котлована до покраски крыши нового здания),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то </a:t>
            </a:r>
            <a:r>
              <a:rPr lang="ru-RU" sz="1600" dirty="0">
                <a:latin typeface="Arial Narrow" pitchFamily="34" charset="0"/>
              </a:rPr>
              <a:t>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подкласс 41200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общестроительные работы на объектах гражданского строительства </a:t>
            </a:r>
            <a:r>
              <a:rPr lang="ru-RU" sz="1600" dirty="0">
                <a:latin typeface="Arial Narrow" pitchFamily="34" charset="0"/>
              </a:rPr>
              <a:t>(автомобильные и железные дороги, метро, мосты, тоннели, трубопроводы, линии электропередач и телекоммуникаций, прочие инженерные сооружения), 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42 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специальные строительные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работы,</a:t>
            </a:r>
            <a:r>
              <a:rPr lang="en-US" sz="16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43 </a:t>
            </a:r>
            <a:endParaRPr lang="ru-RU" sz="1600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99" y="3190640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4"/>
            <a:ext cx="4851231" cy="3443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7" y="2867025"/>
            <a:ext cx="4602166" cy="2046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41100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организация,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функции заказчика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</a:t>
            </a:r>
            <a:r>
              <a:rPr lang="ru-RU" sz="1600" dirty="0" smtClean="0">
                <a:latin typeface="Arial Narrow" pitchFamily="34" charset="0"/>
              </a:rPr>
              <a:t>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010994"/>
            <a:ext cx="4851231" cy="347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8" y="2876550"/>
            <a:ext cx="4731422" cy="232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41200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i="1" dirty="0">
                <a:latin typeface="Arial Narrow" pitchFamily="34" charset="0"/>
              </a:rPr>
              <a:t>т.е. основной вид экономической деятельности классифицируется в секции </a:t>
            </a:r>
            <a:r>
              <a:rPr lang="en-US" sz="1600" i="1" dirty="0">
                <a:latin typeface="Arial Narrow" pitchFamily="34" charset="0"/>
              </a:rPr>
              <a:t>F</a:t>
            </a:r>
            <a:r>
              <a:rPr lang="ru-RU" sz="1600" i="1" dirty="0" smtClean="0">
                <a:latin typeface="Arial Narrow" pitchFamily="34" charset="0"/>
              </a:rPr>
              <a:t>, за </a:t>
            </a:r>
            <a:r>
              <a:rPr lang="ru-RU" sz="1600" i="1" dirty="0">
                <a:latin typeface="Arial Narrow" pitchFamily="34" charset="0"/>
              </a:rPr>
              <a:t>исключением подклассов 41100 и 439</a:t>
            </a:r>
            <a:r>
              <a:rPr lang="ru-RU" sz="1600" dirty="0">
                <a:latin typeface="Arial Narrow" pitchFamily="34" charset="0"/>
              </a:rPr>
              <a:t>92),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функции застройщика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лицам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2563" indent="0" algn="ctr"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Разницу между продажной и сформированной (фактической) стоимостью здания (части здания) отражает в графе 1: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2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04950"/>
            <a:ext cx="4851231" cy="3949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170" y="1721363"/>
            <a:ext cx="4602166" cy="3227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</a:t>
            </a:r>
            <a:r>
              <a:rPr lang="ru-RU" sz="1600" dirty="0" smtClean="0">
                <a:latin typeface="Arial Narrow" pitchFamily="34" charset="0"/>
              </a:rPr>
              <a:t>1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600" dirty="0">
                <a:latin typeface="Arial Narrow" pitchFamily="34" charset="0"/>
              </a:rPr>
              <a:t> «Обрабатывающая промышленность» </a:t>
            </a:r>
            <a:r>
              <a:rPr lang="ru-RU" sz="1600" dirty="0" smtClean="0">
                <a:latin typeface="Arial Narrow" pitchFamily="34" charset="0"/>
              </a:rPr>
              <a:t>ОКЭД 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материалов, произведенных в подсобных производствах</a:t>
            </a:r>
            <a:r>
              <a:rPr lang="ru-RU" sz="1600" dirty="0">
                <a:latin typeface="Arial Narrow" pitchFamily="34" charset="0"/>
              </a:rPr>
              <a:t> данной организации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</a:t>
            </a:r>
            <a:r>
              <a:rPr lang="ru-RU" sz="1600" dirty="0">
                <a:latin typeface="Arial Narrow" pitchFamily="34" charset="0"/>
              </a:rPr>
              <a:t>при выполнении работ по строительству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этих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материалов не исключается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из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стоимости подрядных работ</a:t>
            </a:r>
            <a:r>
              <a:rPr lang="ru-RU" sz="1600" dirty="0">
                <a:latin typeface="Arial Narrow" pitchFamily="34" charset="0"/>
              </a:rPr>
              <a:t>, выполненных собственными силами.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04950"/>
            <a:ext cx="4851231" cy="3983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31542" y="1721363"/>
            <a:ext cx="4731422" cy="30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Организация, не являющаяся организацией строительства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в графе 1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 отражает </a:t>
            </a:r>
            <a:r>
              <a:rPr lang="ru-RU" sz="1600" dirty="0">
                <a:latin typeface="Arial Narrow" pitchFamily="34" charset="0"/>
              </a:rPr>
              <a:t>стоимость: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строительно-монтажных работ по зданиям и сооружениям, выполненных собственными силами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хозяйственным способом</a:t>
            </a:r>
            <a:r>
              <a:rPr lang="ru-RU" sz="1600" dirty="0">
                <a:latin typeface="Arial Narrow" pitchFamily="34" charset="0"/>
              </a:rPr>
              <a:t>) и способствующих формированию собственного основного капитала;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работ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ремонту собственных или арендованных зданий, сооружений, оборудования, </a:t>
            </a:r>
            <a:r>
              <a:rPr lang="ru-RU" sz="1600" dirty="0">
                <a:latin typeface="Arial Narrow" pitchFamily="34" charset="0"/>
              </a:rPr>
              <a:t>затраты по которым учитываются в бухгалтерском учете на счетах затрат на производство продукции (работ, услуг) по основному виду экономической деятельности.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 строительства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6531542" y="5532094"/>
            <a:ext cx="4472528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организация, не являющаяся строительной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9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962150"/>
            <a:ext cx="4851231" cy="3638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102" y="2119745"/>
            <a:ext cx="5643245" cy="30424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latin typeface="Arial Narrow" pitchFamily="34" charset="0"/>
              </a:rPr>
              <a:t>Организация, осуществляющая </a:t>
            </a:r>
            <a:r>
              <a:rPr lang="ru-RU" sz="1800" dirty="0" smtClean="0">
                <a:latin typeface="Arial Narrow" pitchFamily="34" charset="0"/>
              </a:rPr>
              <a:t>общестроительные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и </a:t>
            </a:r>
            <a:r>
              <a:rPr lang="ru-RU" sz="1800" dirty="0">
                <a:latin typeface="Arial Narrow" pitchFamily="34" charset="0"/>
              </a:rPr>
              <a:t>специальные работы по строительству зданий, </a:t>
            </a:r>
            <a:r>
              <a:rPr lang="ru-RU" sz="1800" dirty="0" smtClean="0">
                <a:latin typeface="Arial Narrow" pitchFamily="34" charset="0"/>
              </a:rPr>
              <a:t>сооружений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и </a:t>
            </a:r>
            <a:r>
              <a:rPr lang="ru-RU" sz="1800" dirty="0">
                <a:latin typeface="Arial Narrow" pitchFamily="34" charset="0"/>
              </a:rPr>
              <a:t>иных объектов строительства, </a:t>
            </a:r>
            <a:endParaRPr lang="ru-RU" sz="18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1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</a:rPr>
              <a:t>отражает: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стоимость </a:t>
            </a:r>
            <a:r>
              <a:rPr lang="ru-RU" sz="1800" dirty="0">
                <a:latin typeface="Arial Narrow" pitchFamily="34" charset="0"/>
              </a:rPr>
              <a:t>монтируемого и ремонтируемого на объекте строительства оборудования, </a:t>
            </a:r>
            <a:endParaRPr lang="ru-RU" sz="1800" dirty="0" smtClean="0">
              <a:latin typeface="Arial Narrow" pitchFamily="34" charset="0"/>
            </a:endParaRP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стоимость </a:t>
            </a:r>
            <a:r>
              <a:rPr lang="ru-RU" sz="1800" dirty="0">
                <a:latin typeface="Arial Narrow" pitchFamily="34" charset="0"/>
              </a:rPr>
              <a:t>приобретенных или изготовленных на стройке деталей для укомплектования оборудования.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9525" y="89237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82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6009079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954989"/>
            <a:ext cx="4820850" cy="32128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товары несобственного производства,</a:t>
            </a:r>
            <a:r>
              <a:rPr lang="ru-RU" sz="1600" dirty="0">
                <a:latin typeface="Arial Narrow" pitchFamily="34" charset="0"/>
              </a:rPr>
              <a:t> отражает валовой доход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>
                <a:latin typeface="Arial Narrow" pitchFamily="34" charset="0"/>
              </a:rPr>
              <a:t>ОКЭД.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осуществляющая оптовую торговлю отходами, являющимися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вторичными материальными ресурсами</a:t>
            </a:r>
            <a:r>
              <a:rPr lang="ru-RU" sz="1600" dirty="0">
                <a:latin typeface="Arial Narrow" pitchFamily="34" charset="0"/>
              </a:rPr>
              <a:t>, отражает валовой доход,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включая компенсацию,</a:t>
            </a:r>
            <a:r>
              <a:rPr lang="ru-RU" sz="1600" dirty="0">
                <a:latin typeface="Arial Narrow" pitchFamily="34" charset="0"/>
              </a:rPr>
              <a:t> выплачиваемую государственным учреждением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«Оператор вторичных материальных ресурсов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».</a:t>
            </a: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987009"/>
            <a:ext cx="483319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В целях проведения </a:t>
            </a:r>
            <a:r>
              <a:rPr lang="ru-RU" sz="1600" dirty="0" smtClean="0">
                <a:latin typeface="Arial Narrow" pitchFamily="34" charset="0"/>
              </a:rPr>
              <a:t>государственного </a:t>
            </a:r>
            <a:r>
              <a:rPr lang="ru-RU" sz="1600" dirty="0">
                <a:latin typeface="Arial Narrow" pitchFamily="34" charset="0"/>
              </a:rPr>
              <a:t>статистического наблюдения </a:t>
            </a:r>
            <a:r>
              <a:rPr lang="ru-RU" sz="1600" dirty="0" smtClean="0">
                <a:latin typeface="Arial Narrow" pitchFamily="34" charset="0"/>
              </a:rPr>
              <a:t>по форме 4-у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являющаяся производителем продукции</a:t>
            </a:r>
            <a:r>
              <a:rPr lang="ru-RU" sz="1600" dirty="0">
                <a:latin typeface="Arial Narrow" pitchFamily="34" charset="0"/>
              </a:rPr>
              <a:t> (например, промышленная, сельскохозяйственная),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 собственного производства</a:t>
            </a:r>
            <a:r>
              <a:rPr lang="ru-RU" sz="1600" dirty="0">
                <a:latin typeface="Arial Narrow" pitchFamily="34" charset="0"/>
              </a:rPr>
              <a:t>, 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торговую наценку</a:t>
            </a:r>
            <a:r>
              <a:rPr lang="ru-RU" sz="1600" dirty="0">
                <a:latin typeface="Arial Narrow" pitchFamily="34" charset="0"/>
              </a:rPr>
              <a:t>, включаемую в цену реализации собственной продукции,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8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53610"/>
            <a:ext cx="4992300" cy="397815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 (приобретенных или собственного производства), переданных в переработку (обработку) другим юридическим лицам или индивидуальным предпринимателям в целях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выполнения всего процесса производства </a:t>
            </a:r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 валовой доход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b="1" dirty="0">
                <a:latin typeface="Arial Narrow" pitchFamily="34" charset="0"/>
              </a:rPr>
              <a:t>реализованным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latin typeface="Arial Narrow" pitchFamily="34" charset="0"/>
              </a:rPr>
              <a:t>без дополнительной переработки </a:t>
            </a:r>
            <a:r>
              <a:rPr lang="ru-RU" sz="1600" dirty="0">
                <a:latin typeface="Arial Narrow" pitchFamily="34" charset="0"/>
              </a:rPr>
              <a:t>(обработки) товарам, произведенным на давальческих условиях,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без стоимости переработанного давальческого сырья и оплаты услуг по его переработке (обработке)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другим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юридическим лицам или индивидуальным </a:t>
            </a:r>
            <a:r>
              <a:rPr lang="ru-RU" sz="1600" dirty="0">
                <a:latin typeface="Arial Narrow" pitchFamily="34" charset="0"/>
              </a:rPr>
              <a:t>предпринимателям –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46 </a:t>
            </a:r>
            <a:r>
              <a:rPr lang="ru-RU" sz="1600" dirty="0" smtClean="0">
                <a:latin typeface="Arial Narrow" pitchFamily="34" charset="0"/>
              </a:rPr>
              <a:t>ОКЭД;</a:t>
            </a:r>
            <a:endParaRPr lang="ru-RU" sz="1600" dirty="0">
              <a:latin typeface="Arial Narrow" pitchFamily="34" charset="0"/>
            </a:endParaRP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физическим лицам </a:t>
            </a:r>
            <a:r>
              <a:rPr lang="ru-RU" sz="1600" dirty="0">
                <a:latin typeface="Arial Narrow" pitchFamily="34" charset="0"/>
              </a:rPr>
              <a:t>(кроме индивидуальных предпринимателей) – по 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415509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Организация, осуществляющая розничную </a:t>
            </a:r>
            <a:r>
              <a:rPr lang="ru-RU" sz="1600" dirty="0" smtClean="0">
                <a:latin typeface="Arial Narrow" pitchFamily="34" charset="0"/>
              </a:rPr>
              <a:t>торговлю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продукцию, изготовленную в заготовочных объектах (цехах), </a:t>
            </a:r>
            <a:r>
              <a:rPr lang="ru-RU" sz="1600" dirty="0">
                <a:latin typeface="Arial Narrow" pitchFamily="34" charset="0"/>
              </a:rPr>
              <a:t>созданных при торговых объектах (например, кондитерские, хлебобулочные, кулинарные и тому подобные изделия и полуфабрикаты),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 стоимость реализованной продукции</a:t>
            </a:r>
            <a:r>
              <a:rPr lang="ru-RU" sz="1600" dirty="0">
                <a:latin typeface="Arial Narrow" pitchFamily="34" charset="0"/>
              </a:rPr>
              <a:t> собственного производства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 отпускных ценах, включая торговую наценку, </a:t>
            </a:r>
            <a:r>
              <a:rPr lang="ru-RU" sz="1600" dirty="0">
                <a:latin typeface="Arial Narrow" pitchFamily="34" charset="0"/>
              </a:rPr>
              <a:t>по соответствующим подклассам раздела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и срок представления формы 4-у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0893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987483"/>
            <a:ext cx="4965011" cy="29908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>Отчет представляется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ВИДЕ ЭЛЕКТРОННОГО ДОКУМЕНТА </a:t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с</a:t>
            </a:r>
            <a:r>
              <a:rPr lang="en-US" sz="1800" dirty="0">
                <a:latin typeface="Arial Narrow" pitchFamily="34" charset="0"/>
              </a:rPr>
              <a:t> </a:t>
            </a:r>
            <a:r>
              <a:rPr lang="ru-RU" sz="1800" dirty="0">
                <a:latin typeface="Arial Narrow" pitchFamily="34" charset="0"/>
              </a:rPr>
              <a:t>использованием специализированного программного обеспечения, которое размещается </a:t>
            </a:r>
            <a:r>
              <a:rPr lang="ru-RU" sz="1800" dirty="0" smtClean="0">
                <a:latin typeface="Arial Narrow" pitchFamily="34" charset="0"/>
              </a:rPr>
              <a:t>вместе с </a:t>
            </a:r>
            <a:r>
              <a:rPr lang="ru-RU" sz="1800" dirty="0">
                <a:latin typeface="Arial Narrow" pitchFamily="34" charset="0"/>
              </a:rPr>
              <a:t>необходимыми инструктивными </a:t>
            </a:r>
            <a:r>
              <a:rPr lang="ru-RU" sz="1800" dirty="0" smtClean="0">
                <a:latin typeface="Arial Narrow" pitchFamily="34" charset="0"/>
              </a:rPr>
              <a:t>материалами на </a:t>
            </a:r>
            <a:r>
              <a:rPr lang="ru-RU" sz="1800" dirty="0">
                <a:latin typeface="Arial Narrow" pitchFamily="34" charset="0"/>
              </a:rPr>
              <a:t>официальном сайте </a:t>
            </a:r>
            <a:r>
              <a:rPr lang="ru-RU" sz="1800" dirty="0" smtClean="0">
                <a:latin typeface="Arial Narrow" pitchFamily="34" charset="0"/>
              </a:rPr>
              <a:t>Белстата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глобальной компьютерной сети Интернет </a:t>
            </a:r>
            <a:r>
              <a:rPr lang="ru-RU" sz="1800" dirty="0">
                <a:latin typeface="Arial Narrow" pitchFamily="34" charset="0"/>
                <a:hlinkClick r:id="rId8"/>
              </a:rPr>
              <a:t>http://</a:t>
            </a:r>
            <a:r>
              <a:rPr lang="ru-RU" sz="1800" dirty="0" smtClean="0">
                <a:latin typeface="Arial Narrow" pitchFamily="34" charset="0"/>
                <a:hlinkClick r:id="rId8"/>
              </a:rPr>
              <a:t>www.belstat.gov.by</a:t>
            </a:r>
            <a:r>
              <a:rPr lang="ru-RU" sz="1800" dirty="0" smtClean="0">
                <a:latin typeface="Arial Narrow" pitchFamily="34" charset="0"/>
              </a:rPr>
              <a:t>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рубрике «Респондентам, Электронная отчетность»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представления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55924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5187502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Период года,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 который представляется форма: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январь-март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	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апреля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январь-июнь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   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июля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январь-сентябрь 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октября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2025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январь-декабрь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14 по </a:t>
            </a:r>
            <a:r>
              <a:rPr lang="en-US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7 марта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Срок 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2244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2212100"/>
            <a:ext cx="4858950" cy="3219668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перевозке грузов, выполненных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 коммерческой основе (за плату) </a:t>
            </a:r>
            <a:r>
              <a:rPr lang="ru-RU" sz="1600" dirty="0">
                <a:latin typeface="Arial Narrow" pitchFamily="34" charset="0"/>
              </a:rPr>
              <a:t>на основании договора автомобильной перевозки груза или на иных законных основаниях </a:t>
            </a: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dirty="0">
                <a:latin typeface="Arial Narrow" pitchFamily="34" charset="0"/>
              </a:rPr>
              <a:t>других юридических или физических лиц автомобильным грузовым транспортным </a:t>
            </a:r>
            <a:r>
              <a:rPr lang="ru-RU" sz="1600" dirty="0" smtClean="0">
                <a:latin typeface="Arial Narrow" pitchFamily="34" charset="0"/>
              </a:rPr>
              <a:t>средством :</a:t>
            </a:r>
            <a:endParaRPr lang="ru-RU" sz="1600" dirty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состоящим на балансе (</a:t>
            </a:r>
            <a:r>
              <a:rPr lang="ru-RU" sz="1600" b="1" dirty="0">
                <a:latin typeface="Arial Narrow" pitchFamily="34" charset="0"/>
              </a:rPr>
              <a:t>в том числе переданным по договору аренды транспортного средства с экипажем</a:t>
            </a:r>
            <a:r>
              <a:rPr lang="ru-RU" sz="1600" dirty="0">
                <a:latin typeface="Arial Narrow" pitchFamily="34" charset="0"/>
              </a:rPr>
              <a:t>) </a:t>
            </a: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принятым по договору аренды транспортного средства без экипажа </a:t>
            </a:r>
          </a:p>
          <a:p>
            <a:pPr marL="895350" algn="just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приобретенным по договору финансовой аренды (лизинга) </a:t>
            </a:r>
            <a:endParaRPr lang="ru-RU" sz="1600" dirty="0" smtClean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2310513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доставке собственной продукции (товаров) до покупателя </a:t>
            </a:r>
            <a:r>
              <a:rPr lang="ru-RU" sz="1600" dirty="0">
                <a:latin typeface="Arial Narrow" pitchFamily="34" charset="0"/>
              </a:rPr>
              <a:t>(другого юридического или физического лица) в случае, если заключается договор, в котором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доставки выделена отдельно </a:t>
            </a:r>
            <a:r>
              <a:rPr lang="ru-RU" sz="1600" dirty="0">
                <a:latin typeface="Arial Narrow" pitchFamily="34" charset="0"/>
              </a:rPr>
              <a:t>и не включена в отпускную цену реализуемой продукции (товаров);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по перевозке грузов, выполненных за плату для других юридических или физических лиц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разовым заказам </a:t>
            </a:r>
            <a:r>
              <a:rPr lang="ru-RU" sz="1600" dirty="0">
                <a:latin typeface="Arial Narrow" pitchFamily="34" charset="0"/>
              </a:rPr>
              <a:t>на автомобильную перевозку грузов, в том числе по заявлениям (заявкам) или другим документам своих работников.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грузового автомобильного транспорта и предоставлении услуг по переезду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отражается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стоимость оказанных услуг: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98669" y="89237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Н «Транспортная деятельность, складирование, почтовая и курьерская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494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96" y="3595650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27246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43086" y="2212723"/>
            <a:ext cx="4851231" cy="310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7089" y="2768138"/>
            <a:ext cx="4681645" cy="191475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Arial Narrow" pitchFamily="34" charset="0"/>
              </a:rPr>
              <a:t>Организация, являющаяся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оператором криптоплатформы, </a:t>
            </a:r>
            <a:r>
              <a:rPr lang="ru-RU" sz="1800" dirty="0">
                <a:latin typeface="Arial Narrow" pitchFamily="34" charset="0"/>
              </a:rPr>
              <a:t>при осуществлении сделки (операции) в интересах другого лица, связанной с цифровыми знаками (токенами),  отражает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стоимость услуг в размере вознаграждения.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861884" y="53550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endParaRPr lang="ru-RU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0851" y="89237"/>
            <a:ext cx="519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К «Финансовая и страховая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66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44" y="3620733"/>
            <a:ext cx="509165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27246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55634" y="1577658"/>
            <a:ext cx="4851231" cy="37649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7756" y="2098041"/>
            <a:ext cx="6167880" cy="2950209"/>
          </a:xfrm>
        </p:spPr>
        <p:txBody>
          <a:bodyPr>
            <a:noAutofit/>
          </a:bodyPr>
          <a:lstStyle/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 smtClean="0">
                <a:latin typeface="Arial Narrow" pitchFamily="34" charset="0"/>
              </a:rPr>
              <a:t>Раздел 2 </a:t>
            </a:r>
            <a:r>
              <a:rPr lang="ru-RU" dirty="0">
                <a:latin typeface="Arial Narrow" pitchFamily="34" charset="0"/>
              </a:rPr>
              <a:t>заполняют </a:t>
            </a:r>
            <a:r>
              <a:rPr lang="ru-RU" dirty="0" smtClean="0">
                <a:latin typeface="Arial Narrow" pitchFamily="34" charset="0"/>
              </a:rPr>
              <a:t>организации, </a:t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осуществляющие деятельность в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 </a:t>
            </a:r>
            <a:r>
              <a:rPr lang="ru-RU" dirty="0">
                <a:latin typeface="Arial Narrow" pitchFamily="34" charset="0"/>
              </a:rPr>
              <a:t>(разделы с 05 по 39 </a:t>
            </a:r>
            <a:r>
              <a:rPr lang="ru-RU" dirty="0" smtClean="0">
                <a:latin typeface="Arial Narrow" pitchFamily="34" charset="0"/>
              </a:rPr>
              <a:t>ОКЭД)</a:t>
            </a:r>
          </a:p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 smtClean="0">
                <a:latin typeface="Arial Narrow" pitchFamily="34" charset="0"/>
              </a:rPr>
              <a:t>организация</a:t>
            </a:r>
            <a:r>
              <a:rPr lang="ru-RU" dirty="0">
                <a:latin typeface="Arial Narrow" pitchFamily="34" charset="0"/>
              </a:rPr>
              <a:t>, в структуру которой входят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расположенные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на другой территории</a:t>
            </a:r>
            <a:r>
              <a:rPr lang="ru-RU" dirty="0">
                <a:latin typeface="Arial Narrow" pitchFamily="34" charset="0"/>
              </a:rPr>
              <a:t>, раздел </a:t>
            </a:r>
            <a:r>
              <a:rPr lang="ru-RU" dirty="0" smtClean="0">
                <a:latin typeface="Arial Narrow" pitchFamily="34" charset="0"/>
              </a:rPr>
              <a:t>II и</a:t>
            </a:r>
            <a:r>
              <a:rPr lang="en-US" dirty="0" smtClean="0">
                <a:latin typeface="Arial Narrow" pitchFamily="34" charset="0"/>
              </a:rPr>
              <a:t> III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заполняет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только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в отчете</a:t>
            </a:r>
            <a:r>
              <a:rPr lang="en-US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по организации в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целом</a:t>
            </a:r>
            <a:endParaRPr lang="ru-RU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III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70" y="5362575"/>
            <a:ext cx="5506157" cy="1183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7" y="2813995"/>
            <a:ext cx="5479727" cy="1087238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62390" y="349327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193" y="1855444"/>
            <a:ext cx="5297634" cy="1980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719442" cy="79937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Раздел изменен. </a:t>
            </a:r>
            <a:b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Изменено название раздела и исключены строки 45 и 46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3056" r="27708" b="36700"/>
          <a:stretch/>
        </p:blipFill>
        <p:spPr bwMode="auto">
          <a:xfrm>
            <a:off x="802053" y="1556080"/>
            <a:ext cx="7303470" cy="19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84394" y="4016385"/>
            <a:ext cx="5297634" cy="1980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31019" r="28696" b="52407"/>
          <a:stretch/>
        </p:blipFill>
        <p:spPr bwMode="auto">
          <a:xfrm>
            <a:off x="4157544" y="4016385"/>
            <a:ext cx="7621878" cy="16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4253315" y="608599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январь-март 2025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1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4" y="2428875"/>
            <a:ext cx="4906575" cy="3002892"/>
          </a:xfrm>
        </p:spPr>
        <p:txBody>
          <a:bodyPr>
            <a:no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Затраты на инновации</a:t>
            </a:r>
          </a:p>
          <a:p>
            <a:pPr marL="361950" lvl="1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dirty="0" smtClean="0">
                <a:latin typeface="Arial Narrow" pitchFamily="34" charset="0"/>
              </a:rPr>
              <a:t>если</a:t>
            </a:r>
            <a: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основным видом экономической деятельности </a:t>
            </a:r>
            <a:r>
              <a:rPr lang="ru-RU" sz="1600" dirty="0">
                <a:latin typeface="Arial Narrow" pitchFamily="34" charset="0"/>
              </a:rPr>
              <a:t>организации является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деятельность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области промышленности </a:t>
            </a:r>
            <a: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CC6600"/>
                </a:solidFill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b="1" dirty="0">
                <a:latin typeface="Arial Narrow" pitchFamily="34" charset="0"/>
              </a:rPr>
              <a:t>разделы с 05 по 39 </a:t>
            </a:r>
            <a:r>
              <a:rPr lang="ru-RU" sz="1600" dirty="0" smtClean="0">
                <a:latin typeface="Arial Narrow" pitchFamily="34" charset="0"/>
              </a:rPr>
              <a:t>ОКЭД)</a:t>
            </a:r>
            <a:br>
              <a:rPr lang="ru-RU" sz="1600" dirty="0" smtClean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  <a:p>
            <a:pPr marL="361950" lvl="2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dirty="0">
                <a:latin typeface="Arial Narrow" pitchFamily="34" charset="0"/>
              </a:rPr>
              <a:t>если организация </a:t>
            </a:r>
            <a:r>
              <a:rPr lang="ru-RU" sz="1600" b="1" dirty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продуктовые инновации и (или) инновации бизнес-процесса</a:t>
            </a: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15917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Затраты на научные исследования и разработки</a:t>
            </a:r>
          </a:p>
          <a:p>
            <a:pPr marL="180000" lvl="2" algn="l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зависимости от основного вида экономической деятельности</a:t>
            </a:r>
            <a:r>
              <a:rPr lang="ru-RU" sz="1600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организации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(т.е. основной вид </a:t>
            </a:r>
            <a:r>
              <a:rPr lang="ru-RU" sz="1600" dirty="0" smtClean="0">
                <a:latin typeface="Arial Narrow" pitchFamily="34" charset="0"/>
              </a:rPr>
              <a:t>экономической </a:t>
            </a:r>
            <a:r>
              <a:rPr lang="ru-RU" sz="1600" dirty="0">
                <a:latin typeface="Arial Narrow" pitchFamily="34" charset="0"/>
              </a:rPr>
              <a:t>деятельности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не </a:t>
            </a:r>
            <a:r>
              <a:rPr lang="ru-RU" sz="1600" dirty="0">
                <a:latin typeface="Arial Narrow" pitchFamily="34" charset="0"/>
              </a:rPr>
              <a:t>обязательно должен классифицироваться в области промышленности</a:t>
            </a:r>
            <a:r>
              <a:rPr lang="ru-RU" sz="1600" dirty="0" smtClean="0">
                <a:latin typeface="Arial Narrow" pitchFamily="34" charset="0"/>
              </a:rPr>
              <a:t>)</a:t>
            </a:r>
            <a:endParaRPr lang="ru-RU" sz="1600" dirty="0">
              <a:latin typeface="Arial Narrow" pitchFamily="34" charset="0"/>
            </a:endParaRPr>
          </a:p>
          <a:p>
            <a:pPr marL="180000" lvl="2" algn="just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если организация </a:t>
            </a:r>
            <a:r>
              <a:rPr lang="ru-RU" sz="1600" b="1" dirty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НИОКТР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Круг организаций, заполняющих таблицы 3 и 4 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90675"/>
            <a:ext cx="4851231" cy="386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6" y="2274900"/>
            <a:ext cx="4820850" cy="2495550"/>
          </a:xfrm>
        </p:spPr>
        <p:txBody>
          <a:bodyPr>
            <a:noAutofit/>
          </a:bodyPr>
          <a:lstStyle/>
          <a:p>
            <a:pPr marL="285750" lvl="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строке 50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необходимо указать код «1»,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организация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отчетном периоде осуществляла</a:t>
            </a:r>
            <a:r>
              <a:rPr lang="en-US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затраты на инновации</a:t>
            </a:r>
            <a:r>
              <a:rPr lang="ru-RU" sz="1600" dirty="0">
                <a:latin typeface="Arial Narrow" pitchFamily="34" charset="0"/>
              </a:rPr>
              <a:t>: </a:t>
            </a:r>
            <a:r>
              <a:rPr lang="ru-RU" sz="1600" dirty="0" smtClean="0">
                <a:latin typeface="Arial Narrow" pitchFamily="34" charset="0"/>
              </a:rPr>
              <a:t>продуктовые </a:t>
            </a:r>
            <a:r>
              <a:rPr lang="ru-RU" sz="1600" dirty="0">
                <a:latin typeface="Arial Narrow" pitchFamily="34" charset="0"/>
              </a:rPr>
              <a:t>инновации и (или) инновации бизнес-процесса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таблица 3 заполняется нарастающим итогом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485123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249939"/>
            <a:ext cx="4833192" cy="2562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r>
              <a:rPr lang="ru-RU" sz="1600" b="1" i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Например,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затраты на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инновации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организация осуществляла с апреля по сентябрь отчетного года.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данной ситуации таблицу 3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организация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январь-март не заполняет, т.к. 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этот период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не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осуществлялись затраты на инновации.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Таблицу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3 организация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должна заполнить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январь-июнь, за январь-сентябрь, за январь-декабрь,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т.к.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затраты на инновации осуществлялись с апреля отчетного года.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Таблица 3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пример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2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8" y="604053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50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6" y="2563613"/>
            <a:ext cx="4688106" cy="2288732"/>
          </a:xfrm>
        </p:spPr>
        <p:txBody>
          <a:bodyPr>
            <a:noAutofit/>
          </a:bodyPr>
          <a:lstStyle/>
          <a:p>
            <a:pPr marL="285750" lvl="0" indent="-285750"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таблицу </a:t>
            </a:r>
            <a:r>
              <a:rPr lang="ru-RU" sz="1600" dirty="0">
                <a:latin typeface="Arial Narrow" pitchFamily="34" charset="0"/>
              </a:rPr>
              <a:t>4 заполняет организация, осуществляющая затраты на НИОКТР, используя различные источники финансирования,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вне зависимости принадлежат имущественные права на результаты НИОКТР организации или нет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078659"/>
            <a:ext cx="4833192" cy="3238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строкам 53 и 54 </a:t>
            </a:r>
            <a:r>
              <a:rPr lang="ru-RU" sz="1600" dirty="0" smtClean="0">
                <a:latin typeface="Arial Narrow" pitchFamily="34" charset="0"/>
              </a:rPr>
              <a:t>отражаются</a:t>
            </a: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фактически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произведенные затраты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незавершенным НИОКТР </a:t>
            </a:r>
            <a:r>
              <a:rPr lang="ru-RU" sz="1600" dirty="0">
                <a:latin typeface="Arial Narrow" pitchFamily="34" charset="0"/>
              </a:rPr>
              <a:t>(их этапам),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выполненным </a:t>
            </a:r>
            <a:r>
              <a:rPr lang="ru-RU" sz="1600" dirty="0">
                <a:latin typeface="Arial Narrow" pitchFamily="34" charset="0"/>
              </a:rPr>
              <a:t>только собственными силами организации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договорам на выполнение НИОКТР 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учета стоимости работ</a:t>
            </a:r>
            <a:r>
              <a:rPr lang="ru-RU" sz="1600" dirty="0">
                <a:latin typeface="Arial Narrow" pitchFamily="34" charset="0"/>
              </a:rPr>
              <a:t>, выполненных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соисполнителями</a:t>
            </a:r>
            <a:r>
              <a:rPr lang="ru-RU" sz="1600" dirty="0">
                <a:latin typeface="Arial Narrow" pitchFamily="34" charset="0"/>
              </a:rPr>
              <a:t> по данным договорам,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соответственно </a:t>
            </a:r>
            <a:r>
              <a:rPr lang="ru-RU" sz="1600" dirty="0">
                <a:latin typeface="Arial Narrow" pitchFamily="34" charset="0"/>
              </a:rPr>
              <a:t>на начало отчетного периода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на конец отчетного периода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. Таблица 4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7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4" y="1411214"/>
            <a:ext cx="4906576" cy="3905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п.97. По </a:t>
            </a:r>
            <a:r>
              <a:rPr lang="ru-RU" sz="1400" dirty="0">
                <a:latin typeface="Arial Narrow" pitchFamily="34" charset="0"/>
              </a:rPr>
              <a:t>строке 201 отражаются данные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производство продукции, предназначенной для реализации другим юридическим или физическим лицам,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том числе выданной своим работникам в счет оплаты труда, а также 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выполнение работ, оказание услуг 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201 также отражаются данные по отдельным видам экономической деятельности, осуществляемым организацией последовательно в процессе производства продукции (работ, услуг) и классифицируемым по </a:t>
            </a:r>
            <a:r>
              <a:rPr lang="ru-RU" sz="1400" dirty="0" smtClean="0">
                <a:latin typeface="Arial Narrow" pitchFamily="34" charset="0"/>
              </a:rPr>
              <a:t>ОКЭД: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секции А </a:t>
            </a: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группах 011, 012, 013, 014, в подклассе 02200,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                </a:t>
            </a:r>
            <a:r>
              <a:rPr lang="ru-RU" sz="1400" dirty="0">
                <a:latin typeface="Arial Narrow" pitchFamily="34" charset="0"/>
              </a:rPr>
              <a:t> разделе 03.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7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73635" y="1411908"/>
            <a:ext cx="4833192" cy="530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п.17. Коммерческая </a:t>
            </a:r>
            <a:r>
              <a:rPr lang="ru-RU" sz="1400" dirty="0">
                <a:latin typeface="Arial Narrow" pitchFamily="34" charset="0"/>
              </a:rPr>
              <a:t>организация по строке 11 отражает данные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по видам экономической деятельности, направленным: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производство продукции, предназначенной для реализации другим юридическим или физическим лицам,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в том числе выданной своим работникам в счет оплаты труда, а также зачисленной в состав собственных основных средств; 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на выполнение работ, оказание услуг другим юридическим или физическим лицам.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По строке 11 также отражаются данные по отдельным видам экономической деятельности, осуществляемым организацией последовательно в процессе производства продукции (работ, услуг) и классифицируемым по ОКЭД: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dirty="0">
                <a:latin typeface="Arial Narrow" pitchFamily="34" charset="0"/>
              </a:rPr>
              <a:t>в секции А в группах 011, 012, 013, 014; в подклассе 02200;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                  в разделе 03; 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B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 в разделе 08;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С в разделах с 10 по 32;</a:t>
            </a:r>
          </a:p>
          <a:p>
            <a:pPr marL="361950" algn="l">
              <a:spcBef>
                <a:spcPts val="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в секции D в классе 3511 и в подклассе 35300.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21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85081"/>
            <a:ext cx="4906576" cy="3256036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latin typeface="Arial Narrow" pitchFamily="34" charset="0"/>
              </a:rPr>
              <a:t>п.101</a:t>
            </a:r>
            <a:r>
              <a:rPr lang="ru-RU" sz="1300" dirty="0">
                <a:latin typeface="Arial Narrow" pitchFamily="34" charset="0"/>
              </a:rPr>
              <a:t>. При заполнении раздела </a:t>
            </a:r>
            <a:r>
              <a:rPr lang="en-US" sz="1300" dirty="0">
                <a:latin typeface="Arial Narrow" pitchFamily="34" charset="0"/>
              </a:rPr>
              <a:t>VI </a:t>
            </a:r>
            <a:r>
              <a:rPr lang="ru-RU" sz="1300" dirty="0">
                <a:latin typeface="Arial Narrow" pitchFamily="34" charset="0"/>
              </a:rPr>
              <a:t>необходимо учитывать следующее: 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101.1. не выделяются, как правило, отдельно вспомогательные виды экономической деятельности, направленные на поддержку основного или второстепенных видов экономической деятельности </a:t>
            </a:r>
            <a:r>
              <a:rPr lang="ru-RU" sz="1300" dirty="0" smtClean="0">
                <a:latin typeface="Arial Narrow" pitchFamily="34" charset="0"/>
              </a:rPr>
              <a:t>организации… 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101.2</a:t>
            </a:r>
            <a:r>
              <a:rPr lang="ru-RU" sz="1300" dirty="0">
                <a:latin typeface="Arial Narrow" pitchFamily="34" charset="0"/>
              </a:rPr>
              <a:t>. деятельность организации, направленная на сбыт продукции собственного производства, является вспомогательной деятельностью и не выделяется отдельно. </a:t>
            </a:r>
            <a:endParaRPr lang="ru-RU" sz="1300" dirty="0" smtClean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…</a:t>
            </a:r>
            <a:endParaRPr lang="ru-RU" sz="1300" dirty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101.3</a:t>
            </a:r>
            <a:r>
              <a:rPr lang="ru-RU" sz="1300" dirty="0">
                <a:latin typeface="Arial Narrow" pitchFamily="34" charset="0"/>
              </a:rPr>
              <a:t>. данные по вспомогательным видам экономической деятельности отражаются по основному или по соответствующим второстепенным видам экономической деятельности организации.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11909"/>
            <a:ext cx="4851231" cy="4059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73635" y="1411909"/>
            <a:ext cx="4833192" cy="4112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latin typeface="Arial Narrow" pitchFamily="34" charset="0"/>
              </a:rPr>
              <a:t>п.22</a:t>
            </a:r>
            <a:r>
              <a:rPr lang="ru-RU" sz="1300" dirty="0">
                <a:latin typeface="Arial Narrow" pitchFamily="34" charset="0"/>
              </a:rPr>
              <a:t>. При заполнении раздела </a:t>
            </a:r>
            <a:r>
              <a:rPr lang="en-US" sz="1300" dirty="0">
                <a:latin typeface="Arial Narrow" pitchFamily="34" charset="0"/>
              </a:rPr>
              <a:t>I</a:t>
            </a:r>
            <a:r>
              <a:rPr lang="ru-RU" sz="1300" dirty="0">
                <a:latin typeface="Arial Narrow" pitchFamily="34" charset="0"/>
              </a:rPr>
              <a:t> необходимо учитывать следующее: 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22.1.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не выделяются, как правило, отдельно вспомогательные виды экономической деятельности, направленные на поддержку основного или второстепенных видов экономической деятельности </a:t>
            </a:r>
            <a:r>
              <a:rPr lang="ru-RU" sz="1300" dirty="0" smtClean="0">
                <a:latin typeface="Arial Narrow" pitchFamily="34" charset="0"/>
              </a:rPr>
              <a:t>организации… 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22.2</a:t>
            </a:r>
            <a:r>
              <a:rPr lang="ru-RU" sz="1300" dirty="0">
                <a:latin typeface="Arial Narrow" pitchFamily="34" charset="0"/>
              </a:rPr>
              <a:t>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деятельность организации, направленная на сбыт продукции собственного производства, является вспомогательной деятельностью и не выделяется отдельно</a:t>
            </a:r>
            <a:r>
              <a:rPr lang="ru-RU" sz="13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300" dirty="0" smtClean="0">
                <a:latin typeface="Arial Narrow" pitchFamily="34" charset="0"/>
              </a:rPr>
              <a:t>… </a:t>
            </a:r>
            <a:endParaRPr lang="ru-RU" sz="1300" dirty="0">
              <a:latin typeface="Arial Narrow" pitchFamily="34" charset="0"/>
            </a:endParaRPr>
          </a:p>
          <a:p>
            <a:pPr algn="just"/>
            <a:r>
              <a:rPr lang="ru-RU" sz="1300" dirty="0" smtClean="0">
                <a:latin typeface="Arial Narrow" pitchFamily="34" charset="0"/>
              </a:rPr>
              <a:t>22.3</a:t>
            </a:r>
            <a:r>
              <a:rPr lang="ru-RU" sz="1300" dirty="0">
                <a:latin typeface="Arial Narrow" pitchFamily="34" charset="0"/>
              </a:rPr>
              <a:t>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b="1" dirty="0">
                <a:solidFill>
                  <a:srgbClr val="C00000"/>
                </a:solidFill>
                <a:latin typeface="Arial Narrow" pitchFamily="34" charset="0"/>
              </a:rPr>
              <a:t>по структурным подразделениям-складам отражаются данные о выполненных работах, оказанных услугах только по видам экономической деятельности, направленным на реализацию этих работ, услуг другим юридическим или физическим лицам с целью извлечения прибыли (например, сдача в аренду собственного недвижимого имущества, хранение и складирование продукции, товаров других юридических или физических лиц);</a:t>
            </a:r>
          </a:p>
          <a:p>
            <a:pPr algn="just"/>
            <a:r>
              <a:rPr lang="ru-RU" sz="1300" dirty="0">
                <a:latin typeface="Arial Narrow" pitchFamily="34" charset="0"/>
              </a:rPr>
              <a:t>22.4.</a:t>
            </a:r>
            <a:r>
              <a:rPr lang="en-US" sz="1300" dirty="0">
                <a:latin typeface="Arial Narrow" pitchFamily="34" charset="0"/>
              </a:rPr>
              <a:t> </a:t>
            </a:r>
            <a:r>
              <a:rPr lang="ru-RU" sz="1300" dirty="0">
                <a:latin typeface="Arial Narrow" pitchFamily="34" charset="0"/>
              </a:rPr>
              <a:t>данные по вспомогательным видам экономической деятельности отражаются по основному или по соответствующим второстепенным видам экономической деятельности организации.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43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85081"/>
            <a:ext cx="4906576" cy="383939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200" dirty="0" smtClean="0">
                <a:latin typeface="Arial Narrow" pitchFamily="34" charset="0"/>
              </a:rPr>
              <a:t>п.109 В </a:t>
            </a:r>
            <a:r>
              <a:rPr lang="ru-RU" sz="1200" dirty="0">
                <a:latin typeface="Arial Narrow" pitchFamily="34" charset="0"/>
              </a:rPr>
              <a:t>объем промышленного производства включается стоимость: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предназначенных </a:t>
            </a:r>
            <a:r>
              <a:rPr lang="ru-RU" sz="1200" dirty="0">
                <a:latin typeface="Arial Narrow" pitchFamily="34" charset="0"/>
              </a:rPr>
              <a:t>для реализации другим юридическим или физическим лицам,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выданных </a:t>
            </a:r>
            <a:r>
              <a:rPr lang="ru-RU" sz="1200" dirty="0">
                <a:latin typeface="Arial Narrow" pitchFamily="34" charset="0"/>
              </a:rPr>
              <a:t>своим работникам в счет оплаты труда,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зачисленных </a:t>
            </a:r>
            <a:r>
              <a:rPr lang="ru-RU" sz="1200" dirty="0">
                <a:latin typeface="Arial Narrow" pitchFamily="34" charset="0"/>
              </a:rPr>
              <a:t>в состав собственных основных средств;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реализованных другим юридическим или физическим лицам;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электрической и тепловой энергии (пара и горячей воды), </a:t>
            </a:r>
            <a:endParaRPr lang="ru-RU" sz="1200" dirty="0" smtClean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tabLst>
                <a:tab pos="542925" algn="l"/>
              </a:tabLst>
            </a:pPr>
            <a:r>
              <a:rPr lang="ru-RU" sz="1200" dirty="0" smtClean="0">
                <a:latin typeface="Arial Narrow" pitchFamily="34" charset="0"/>
              </a:rPr>
              <a:t>-	отпущенной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тары, произведенной для отгрузки другим юридическим или физическим лицам.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endParaRPr lang="ru-RU" sz="1200" dirty="0">
              <a:latin typeface="Arial Narrow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работ </a:t>
            </a:r>
            <a:r>
              <a:rPr lang="ru-RU" sz="1200" dirty="0">
                <a:latin typeface="Arial Narrow" pitchFamily="34" charset="0"/>
              </a:rPr>
              <a:t>по ремонту тары заказчика с включением стоимости израсходованных на ремонт материалов организации.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7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40284" y="1342083"/>
            <a:ext cx="5589791" cy="4112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CC6600"/>
              </a:buClr>
            </a:pPr>
            <a:r>
              <a:rPr lang="ru-RU" sz="1200" dirty="0" smtClean="0">
                <a:latin typeface="Arial Narrow" pitchFamily="34" charset="0"/>
              </a:rPr>
              <a:t>п.30 В </a:t>
            </a:r>
            <a:r>
              <a:rPr lang="ru-RU" sz="1200" dirty="0">
                <a:latin typeface="Arial Narrow" pitchFamily="34" charset="0"/>
              </a:rPr>
              <a:t>объем промышленного производства включается стоимость: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готовых изделий, произведенных всеми структурными подразделениями организации,: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предназначенных для реализации другим юридическим </a:t>
            </a:r>
            <a:r>
              <a:rPr lang="ru-RU" sz="1200" dirty="0" smtClean="0">
                <a:latin typeface="Arial Narrow" pitchFamily="34" charset="0"/>
              </a:rPr>
              <a:t>или </a:t>
            </a:r>
            <a:r>
              <a:rPr lang="ru-RU" sz="1200" dirty="0">
                <a:latin typeface="Arial Narrow" pitchFamily="34" charset="0"/>
              </a:rPr>
              <a:t>физическим лицам, 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 пределах юридического лица переданных для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дальнейшего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использования при осуществлении видов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 экономической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деятельности,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включенных в разделы с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05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по 39 ОКЭД, 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в пределах юридического лица выданных своим </a:t>
            </a:r>
            <a:r>
              <a:rPr lang="ru-RU" sz="1200" dirty="0" smtClean="0">
                <a:latin typeface="Arial Narrow" pitchFamily="34" charset="0"/>
              </a:rPr>
              <a:t> работникам </a:t>
            </a:r>
            <a:r>
              <a:rPr lang="ru-RU" sz="1200" dirty="0">
                <a:latin typeface="Arial Narrow" pitchFamily="34" charset="0"/>
              </a:rPr>
              <a:t>в счет оплаты труда, </a:t>
            </a:r>
            <a:endParaRPr lang="en-US" sz="1200" dirty="0">
              <a:latin typeface="Arial Narrow" pitchFamily="34" charset="0"/>
            </a:endParaRP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в пределах юридического лица зачисленных в состав </a:t>
            </a:r>
            <a:r>
              <a:rPr lang="ru-RU" sz="1200" dirty="0" smtClean="0">
                <a:latin typeface="Arial Narrow" pitchFamily="34" charset="0"/>
              </a:rPr>
              <a:t>собственных </a:t>
            </a:r>
            <a:r>
              <a:rPr lang="ru-RU" sz="1200" dirty="0">
                <a:latin typeface="Arial Narrow" pitchFamily="34" charset="0"/>
              </a:rPr>
              <a:t>основных средств,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полуфабрикатов собственного производства и продукции вспомогательных производств (ремонтных цехов и участков и тому подобного),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реализованных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</a:t>
            </a:r>
            <a:r>
              <a:rPr lang="ru-RU" sz="1200" dirty="0" smtClean="0">
                <a:latin typeface="Arial Narrow" pitchFamily="34" charset="0"/>
              </a:rPr>
              <a:t>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>
                <a:latin typeface="Arial Narrow" pitchFamily="34" charset="0"/>
              </a:rPr>
              <a:t>электрической и тепловой энергии (пара и горячей воды),: 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отпущенной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 лицам</a:t>
            </a:r>
            <a:r>
              <a:rPr lang="ru-RU" sz="1200" dirty="0">
                <a:latin typeface="Arial Narrow" pitchFamily="34" charset="0"/>
              </a:rPr>
              <a:t>,</a:t>
            </a:r>
          </a:p>
          <a:p>
            <a:pPr marL="542925" indent="-952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tabLst>
                <a:tab pos="542925" algn="l"/>
              </a:tabLst>
            </a:pPr>
            <a:r>
              <a:rPr lang="ru-RU" sz="1200" dirty="0">
                <a:latin typeface="Arial Narrow" pitchFamily="34" charset="0"/>
              </a:rPr>
              <a:t>-	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 пределах юридического лица отпущенной для 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дальнейшего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использования при осуществлении видов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экономической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деятельности,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включенных в разделы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05 по 39 ОКЭД, 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ru-RU" sz="1200" dirty="0">
                <a:latin typeface="Arial Narrow" pitchFamily="34" charset="0"/>
              </a:rPr>
              <a:t>выполненных работ, оказанных услуг другим юридическим или физическим лицам;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тары, произведенной для отгрузки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лицам…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>
                <a:latin typeface="Arial Narrow" pitchFamily="34" charset="0"/>
              </a:rPr>
              <a:t>р</a:t>
            </a:r>
            <a:r>
              <a:rPr lang="ru-RU" sz="1200" dirty="0" smtClean="0">
                <a:latin typeface="Arial Narrow" pitchFamily="34" charset="0"/>
              </a:rPr>
              <a:t>абот </a:t>
            </a:r>
            <a:r>
              <a:rPr lang="ru-RU" sz="1200" dirty="0">
                <a:latin typeface="Arial Narrow" pitchFamily="34" charset="0"/>
              </a:rPr>
              <a:t>по ремонту тары заказчика с включением стоимости израсходованных на ремонт материалов организации. </a:t>
            </a:r>
            <a:r>
              <a:rPr lang="ru-RU" sz="1200" dirty="0" smtClean="0">
                <a:latin typeface="Arial Narrow" pitchFamily="34" charset="0"/>
              </a:rPr>
              <a:t>…</a:t>
            </a:r>
            <a:r>
              <a:rPr lang="ru-RU" sz="1200" dirty="0">
                <a:latin typeface="Arial Narrow" pitchFamily="34" charset="0"/>
              </a:rPr>
              <a:t/>
            </a:r>
            <a:br>
              <a:rPr lang="ru-RU" sz="1200" dirty="0">
                <a:latin typeface="Arial Narrow" pitchFamily="34" charset="0"/>
              </a:rPr>
            </a:b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9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76375"/>
            <a:ext cx="4965011" cy="3657607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Главная </a:t>
            </a:r>
            <a:r>
              <a:rPr lang="ru-RU" sz="1800" dirty="0">
                <a:latin typeface="Arial Narrow" pitchFamily="34" charset="0"/>
              </a:rPr>
              <a:t>страница </a:t>
            </a:r>
            <a:r>
              <a:rPr lang="ru-RU" sz="1800" dirty="0" smtClean="0">
                <a:latin typeface="Arial Narrow" pitchFamily="34" charset="0"/>
              </a:rPr>
              <a:t>сайта Белстата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Респондентам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Государственные </a:t>
            </a:r>
            <a:r>
              <a:rPr lang="ru-RU" sz="1800" dirty="0">
                <a:latin typeface="Arial Narrow" pitchFamily="34" charset="0"/>
              </a:rPr>
              <a:t>статистические </a:t>
            </a:r>
            <a:r>
              <a:rPr lang="ru-RU" sz="1800" dirty="0" smtClean="0">
                <a:latin typeface="Arial Narrow" pitchFamily="34" charset="0"/>
              </a:rPr>
              <a:t>наблюдения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Бланки </a:t>
            </a:r>
            <a:r>
              <a:rPr lang="ru-RU" sz="1800" dirty="0">
                <a:latin typeface="Arial Narrow" pitchFamily="34" charset="0"/>
              </a:rPr>
              <a:t>форм государственной статистической отчетности, указания по их заполнению, </a:t>
            </a:r>
            <a:r>
              <a:rPr lang="ru-RU" sz="1800" dirty="0" smtClean="0">
                <a:latin typeface="Arial Narrow" pitchFamily="34" charset="0"/>
              </a:rPr>
              <a:t>постановления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Централизованные </a:t>
            </a:r>
            <a:r>
              <a:rPr lang="ru-RU" sz="1800" dirty="0">
                <a:latin typeface="Arial Narrow" pitchFamily="34" charset="0"/>
              </a:rPr>
              <a:t>государственные статистические наблюдения </a:t>
            </a:r>
            <a:r>
              <a:rPr lang="ru-RU" sz="1800" dirty="0" smtClean="0">
                <a:latin typeface="Arial Narrow" pitchFamily="34" charset="0"/>
              </a:rPr>
              <a:t> </a:t>
            </a: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Структурная статистика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en-US" sz="18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формы 1-мп (микро), 1-мп, 4-у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)</a:t>
            </a:r>
            <a:r>
              <a:rPr lang="ru-RU" sz="18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18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Навигационная цепочка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92" y="4279017"/>
            <a:ext cx="800609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738372" y="2132202"/>
            <a:ext cx="4965011" cy="302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об утверждении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бланк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указания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по заполнению 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инфографика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вопрос-ответ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типичные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ошибки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актуальные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изменения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60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49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762" y="2542356"/>
            <a:ext cx="4688106" cy="16200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п.111 Из </a:t>
            </a:r>
            <a:r>
              <a:rPr lang="ru-RU" sz="1400" dirty="0">
                <a:latin typeface="Arial Narrow" pitchFamily="34" charset="0"/>
              </a:rPr>
              <a:t>стоимости подрядных работ, выполненных собственными силами, не исключается стоимость материалов, произведенных в подсобных производствах организации и использованных при выполнении работ по строительству в пределах организации.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92824"/>
            <a:ext cx="4960308" cy="2409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 Narrow" pitchFamily="34" charset="0"/>
              </a:rPr>
              <a:t>п.32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Организация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строительства отражает по строке 11 в графе 1 по соответствующим подклассам секции С «Обрабатывающая промышленность» ОКРБ 005-2011 стоимость материалов, произведенных в подсобных производствах данной организации и использованных при выполнении работ по строительству в пределах юридического лица.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latin typeface="Arial Narrow" pitchFamily="34" charset="0"/>
              </a:rPr>
              <a:t>Стоимость </a:t>
            </a:r>
            <a:r>
              <a:rPr lang="ru-RU" sz="1400" dirty="0">
                <a:latin typeface="Arial Narrow" pitchFamily="34" charset="0"/>
              </a:rPr>
              <a:t>этих материалов не исключается из стоимости подрядных работ, выполненных собственными силами.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4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4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058" y="1699087"/>
            <a:ext cx="4906576" cy="32560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п.109 Готовая </a:t>
            </a:r>
            <a:r>
              <a:rPr lang="ru-RU" sz="1200" dirty="0">
                <a:latin typeface="Arial Narrow" pitchFamily="34" charset="0"/>
              </a:rPr>
              <a:t>продукция (работы, услуги), </a:t>
            </a:r>
            <a:r>
              <a:rPr lang="ru-RU" sz="1200" dirty="0" smtClean="0">
                <a:latin typeface="Arial Narrow" pitchFamily="34" charset="0"/>
              </a:rPr>
              <a:t>переданная </a:t>
            </a:r>
            <a:r>
              <a:rPr lang="ru-RU" sz="1200" dirty="0">
                <a:latin typeface="Arial Narrow" pitchFamily="34" charset="0"/>
              </a:rPr>
              <a:t>(выполненные, оказанные) другим юридическим или физическим лицам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безвозмездно</a:t>
            </a:r>
            <a:r>
              <a:rPr lang="ru-RU" sz="1200" dirty="0">
                <a:latin typeface="Arial Narrow" pitchFamily="34" charset="0"/>
              </a:rPr>
              <a:t>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в</a:t>
            </a:r>
            <a:r>
              <a:rPr lang="ru-RU" sz="1200" dirty="0">
                <a:latin typeface="Arial Narrow" pitchFamily="34" charset="0"/>
              </a:rPr>
              <a:t> пределах организации выданная своим работникам в счет оплаты труда,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atin typeface="Arial Narrow" pitchFamily="34" charset="0"/>
              </a:rPr>
              <a:t>в пределах организации зачисленная в состав собственных основных средств, </a:t>
            </a:r>
            <a:endParaRPr lang="ru-RU" sz="1200" dirty="0" smtClean="0"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ru-RU" sz="1200" dirty="0" smtClean="0">
                <a:latin typeface="Arial Narrow" pitchFamily="34" charset="0"/>
              </a:rPr>
              <a:t>включается </a:t>
            </a:r>
            <a:r>
              <a:rPr lang="ru-RU" sz="12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по </a:t>
            </a:r>
            <a:r>
              <a:rPr lang="ru-RU" sz="1200" dirty="0">
                <a:latin typeface="Arial Narrow" pitchFamily="34" charset="0"/>
              </a:rPr>
              <a:t>средневзвешенной цене отгрузки на аналогичную продукцию (работы, услуги) за месяц ее производства (их выполнения, оказания), а в случае отсутствия отгрузки – по цене последней отгрузки на аналогичную продукцию (работы, услуги), </a:t>
            </a:r>
            <a:r>
              <a:rPr lang="ru-RU" sz="1200" dirty="0" smtClean="0">
                <a:latin typeface="Arial Narrow" pitchFamily="34" charset="0"/>
              </a:rPr>
              <a:t>но </a:t>
            </a:r>
            <a:r>
              <a:rPr lang="ru-RU" sz="1200" dirty="0">
                <a:latin typeface="Arial Narrow" pitchFamily="34" charset="0"/>
              </a:rPr>
              <a:t>не ниже фактической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11909"/>
            <a:ext cx="4851231" cy="4059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699087"/>
            <a:ext cx="4833192" cy="375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latin typeface="Arial Narrow" pitchFamily="34" charset="0"/>
              </a:rPr>
              <a:t>п.30 Готовая </a:t>
            </a:r>
            <a:r>
              <a:rPr lang="ru-RU" sz="1200" dirty="0">
                <a:latin typeface="Arial Narrow" pitchFamily="34" charset="0"/>
              </a:rPr>
              <a:t>продукция (работы, услуги), переданная (выполненные, оказанные) другим юридическим или физическим </a:t>
            </a:r>
            <a:r>
              <a:rPr lang="ru-RU" sz="1200" dirty="0" smtClean="0">
                <a:latin typeface="Arial Narrow" pitchFamily="34" charset="0"/>
              </a:rPr>
              <a:t>лицам</a:t>
            </a:r>
          </a:p>
          <a:p>
            <a:pPr marL="361950" algn="l"/>
            <a:r>
              <a:rPr lang="ru-RU" sz="1200" dirty="0" smtClean="0">
                <a:latin typeface="Arial Narrow" pitchFamily="34" charset="0"/>
              </a:rPr>
              <a:t>безвозмездно</a:t>
            </a:r>
            <a:r>
              <a:rPr lang="ru-RU" sz="1200" dirty="0">
                <a:latin typeface="Arial Narrow" pitchFamily="34" charset="0"/>
              </a:rPr>
              <a:t>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/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в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 пределах юридического лица переданная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для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дальнейшего использования при осуществлении видов экономической деятельности, не включенных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разделы с 05 по 39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ОКЭД,</a:t>
            </a:r>
          </a:p>
          <a:p>
            <a:pPr marL="361950" algn="l"/>
            <a:r>
              <a:rPr lang="ru-RU" sz="1200" dirty="0">
                <a:latin typeface="Arial Narrow" pitchFamily="34" charset="0"/>
              </a:rPr>
              <a:t>в пределах юридического лица </a:t>
            </a:r>
            <a:r>
              <a:rPr lang="ru-RU" sz="1200" dirty="0" smtClean="0">
                <a:latin typeface="Arial Narrow" pitchFamily="34" charset="0"/>
              </a:rPr>
              <a:t>выданная </a:t>
            </a:r>
            <a:r>
              <a:rPr lang="ru-RU" sz="1200" dirty="0">
                <a:latin typeface="Arial Narrow" pitchFamily="34" charset="0"/>
              </a:rPr>
              <a:t>своим работникам в счет оплаты труда, </a:t>
            </a:r>
            <a:endParaRPr lang="ru-RU" sz="1200" dirty="0" smtClean="0">
              <a:latin typeface="Arial Narrow" pitchFamily="34" charset="0"/>
            </a:endParaRPr>
          </a:p>
          <a:p>
            <a:pPr marL="361950" algn="l"/>
            <a:r>
              <a:rPr lang="ru-RU" sz="1200" dirty="0">
                <a:latin typeface="Arial Narrow" pitchFamily="34" charset="0"/>
              </a:rPr>
              <a:t>в пределах юридического лица </a:t>
            </a:r>
            <a:r>
              <a:rPr lang="ru-RU" sz="1200" dirty="0" smtClean="0">
                <a:latin typeface="Arial Narrow" pitchFamily="34" charset="0"/>
              </a:rPr>
              <a:t>зачисленная </a:t>
            </a:r>
            <a:r>
              <a:rPr lang="ru-RU" sz="1200" dirty="0">
                <a:latin typeface="Arial Narrow" pitchFamily="34" charset="0"/>
              </a:rPr>
              <a:t>в состав собственных основных средств, </a:t>
            </a:r>
            <a:endParaRPr lang="ru-RU" sz="1200" dirty="0" smtClean="0">
              <a:latin typeface="Arial Narrow" pitchFamily="34" charset="0"/>
            </a:endParaRPr>
          </a:p>
          <a:p>
            <a:pPr algn="l"/>
            <a:r>
              <a:rPr lang="ru-RU" sz="1200" dirty="0" smtClean="0">
                <a:latin typeface="Arial Narrow" pitchFamily="34" charset="0"/>
              </a:rPr>
              <a:t>включается </a:t>
            </a:r>
            <a:r>
              <a:rPr lang="ru-RU" sz="12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200" dirty="0" smtClean="0">
                <a:latin typeface="Arial Narrow" pitchFamily="34" charset="0"/>
              </a:rPr>
              <a:t/>
            </a:r>
            <a:br>
              <a:rPr lang="ru-RU" sz="1200" dirty="0" smtClean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по </a:t>
            </a:r>
            <a:r>
              <a:rPr lang="ru-RU" sz="1200" dirty="0">
                <a:latin typeface="Arial Narrow" pitchFamily="34" charset="0"/>
              </a:rPr>
              <a:t>средневзвешенной цене отгрузки на аналогичную продукцию (работы, услуги) за месяц ее производства (их выполнения, оказания), а в случае отсутствия отгрузки – по цене последней отгрузки на аналогичную продукцию (работы, услуги), </a:t>
            </a:r>
            <a:r>
              <a:rPr lang="ru-RU" sz="1200" dirty="0" smtClean="0">
                <a:latin typeface="Arial Narrow" pitchFamily="34" charset="0"/>
              </a:rPr>
              <a:t>но </a:t>
            </a:r>
            <a:r>
              <a:rPr lang="ru-RU" sz="1200" dirty="0">
                <a:latin typeface="Arial Narrow" pitchFamily="34" charset="0"/>
              </a:rPr>
              <a:t>не ниже фактической себестоимости.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71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6040201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49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762" y="2542356"/>
            <a:ext cx="4688106" cy="16200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п.111 Из </a:t>
            </a:r>
            <a:r>
              <a:rPr lang="ru-RU" sz="1400" dirty="0">
                <a:latin typeface="Arial Narrow" pitchFamily="34" charset="0"/>
              </a:rPr>
              <a:t>стоимости подрядных работ, выполненных собственными силами, не исключается стоимость материалов, произведенных в подсобных производствах организации и использованных при выполнении работ по строительству в пределах организации.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92824"/>
            <a:ext cx="4960308" cy="2409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 Narrow" pitchFamily="34" charset="0"/>
              </a:rPr>
              <a:t>п.32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Организация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строительства отражает по строке 11 в графе 1 по соответствующим подклассам секции С «Обрабатывающая промышленность» ОКРБ 005-2011 стоимость материалов, произведенных в подсобных производствах данной организации и использованных при выполнении работ по строительству в пределах юридического лица. </a:t>
            </a: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latin typeface="Arial Narrow" pitchFamily="34" charset="0"/>
              </a:rPr>
              <a:t>Стоимость </a:t>
            </a:r>
            <a:r>
              <a:rPr lang="ru-RU" sz="1400" dirty="0">
                <a:latin typeface="Arial Narrow" pitchFamily="34" charset="0"/>
              </a:rPr>
              <a:t>этих материалов не исключается из стоимости подрядных работ, выполненных собственными силами.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10306451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Для организаций, переходящих на полный круг представления отчетности</a:t>
            </a:r>
            <a:b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Отличия в методологии форм 1-мп и 4-у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4-у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14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685"/>
            <a:ext cx="12197136" cy="566819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13323" y="61834"/>
            <a:ext cx="6029389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203989" y="5587663"/>
            <a:ext cx="5838723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Главное статистическое управление Гродненской области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2886797" y="5908014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230009, г. Гродно, ул. Врублевского, 3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989347" y="6222779"/>
            <a:ext cx="5648058" cy="319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+375 152 55 99 08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989347" y="6366858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grodno@belstat.gov.by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/>
        </p:nvSpPr>
        <p:spPr>
          <a:xfrm>
            <a:off x="926186" y="772995"/>
            <a:ext cx="9653510" cy="524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 Главного статистического управления</a:t>
            </a:r>
            <a: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http://grodno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belstat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Персональные страницы Главного управления в социальных сетях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Instagram</a:t>
            </a:r>
            <a:r>
              <a:rPr lang="be-BY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</a:t>
            </a:r>
            <a:r>
              <a:rPr lang="be-BY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grodno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belstat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Контактные телефоны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(80152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55-49-65, 55-49-61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многоканальный номер технической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 респондентов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вопросам представления статистической отчетности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электронном виде)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(80152) 57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47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9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185259"/>
            <a:ext cx="4965011" cy="3246508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Если организация является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коммерческой,</a:t>
            </a:r>
            <a:r>
              <a:rPr lang="ru-RU" sz="1800" dirty="0" smtClean="0">
                <a:latin typeface="Arial Narrow" pitchFamily="34" charset="0"/>
              </a:rPr>
              <a:t>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в органы государственной статистики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по форме 4-у самостоятельно отчитываются: </a:t>
            </a:r>
          </a:p>
          <a:p>
            <a:pPr marL="447675" indent="-1588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i="1" dirty="0" smtClean="0">
                <a:latin typeface="Arial Narrow" pitchFamily="34" charset="0"/>
              </a:rPr>
              <a:t>юридическое лицо;</a:t>
            </a:r>
          </a:p>
          <a:p>
            <a:pPr marL="447675" indent="-1588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i="1" dirty="0" smtClean="0">
                <a:latin typeface="Arial Narrow" pitchFamily="34" charset="0"/>
              </a:rPr>
              <a:t>обособленные подразделения юридического лица (при наличии).</a:t>
            </a:r>
            <a:endParaRPr lang="ru-RU" sz="18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Коммерческие организации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Некоммерческие организации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2227139"/>
            <a:ext cx="4965011" cy="34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latin typeface="Arial Narrow" pitchFamily="34" charset="0"/>
              </a:rPr>
              <a:t>Если организация является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некоммерческой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,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</a:t>
            </a:r>
            <a:r>
              <a:rPr lang="ru-RU" sz="1800" dirty="0">
                <a:latin typeface="Arial Narrow" pitchFamily="34" charset="0"/>
              </a:rPr>
              <a:t>в органы государственной статистики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форме 4-у </a:t>
            </a:r>
            <a:r>
              <a:rPr lang="ru-RU" sz="1800" dirty="0" smtClean="0">
                <a:latin typeface="Arial Narrow" pitchFamily="34" charset="0"/>
              </a:rPr>
              <a:t>отчитывается </a:t>
            </a:r>
            <a:r>
              <a:rPr lang="ru-RU" sz="1800" b="1" i="1" dirty="0" smtClean="0">
                <a:solidFill>
                  <a:srgbClr val="008080"/>
                </a:solidFill>
                <a:latin typeface="Arial Narrow" pitchFamily="34" charset="0"/>
              </a:rPr>
              <a:t>юридическое лицо</a:t>
            </a:r>
            <a:r>
              <a:rPr lang="ru-RU" sz="1800" b="1" i="1" dirty="0" smtClean="0">
                <a:latin typeface="Arial Narrow" pitchFamily="34" charset="0"/>
              </a:rPr>
              <a:t>, </a:t>
            </a:r>
            <a:r>
              <a:rPr lang="ru-RU" sz="1800" dirty="0" smtClean="0">
                <a:latin typeface="Arial Narrow" pitchFamily="34" charset="0"/>
              </a:rPr>
              <a:t>в</a:t>
            </a:r>
            <a:r>
              <a:rPr lang="be-BY" sz="1800" dirty="0" smtClean="0">
                <a:latin typeface="Arial Narrow" pitchFamily="34" charset="0"/>
              </a:rPr>
              <a:t>ключая </a:t>
            </a:r>
            <a:r>
              <a:rPr lang="be-BY" sz="1800" dirty="0">
                <a:latin typeface="Arial Narrow" pitchFamily="34" charset="0"/>
              </a:rPr>
              <a:t>первичные статистические данные по всем </a:t>
            </a:r>
            <a:r>
              <a:rPr lang="be-BY" sz="1800" dirty="0" smtClean="0">
                <a:latin typeface="Arial Narrow" pitchFamily="34" charset="0"/>
              </a:rPr>
              <a:t>подразделениям</a:t>
            </a:r>
            <a:r>
              <a:rPr lang="en-US" sz="1800" dirty="0" smtClean="0">
                <a:latin typeface="Arial Narrow" pitchFamily="34" charset="0"/>
              </a:rPr>
              <a:t> (</a:t>
            </a:r>
            <a:r>
              <a:rPr lang="ru-RU" sz="1800" dirty="0" smtClean="0">
                <a:latin typeface="Arial Narrow" pitchFamily="34" charset="0"/>
              </a:rPr>
              <a:t>в том числе и обособленным)</a:t>
            </a:r>
            <a:r>
              <a:rPr lang="be-BY" sz="1800" dirty="0" smtClean="0">
                <a:latin typeface="Arial Narrow" pitchFamily="34" charset="0"/>
              </a:rPr>
              <a:t>, </a:t>
            </a:r>
            <a:r>
              <a:rPr lang="be-BY" sz="1800" dirty="0">
                <a:latin typeface="Arial Narrow" pitchFamily="34" charset="0"/>
              </a:rPr>
              <a:t>входящим в </a:t>
            </a:r>
            <a:r>
              <a:rPr lang="be-BY" sz="1800" dirty="0" smtClean="0">
                <a:latin typeface="Arial Narrow" pitchFamily="34" charset="0"/>
              </a:rPr>
              <a:t>его структуру.</a:t>
            </a: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71248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016299"/>
            <a:ext cx="4885232" cy="26922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 Narrow" pitchFamily="34" charset="0"/>
              </a:rPr>
              <a:t>Данные по обособленным подразделениям организации, находящимся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за пределами территории </a:t>
            </a:r>
            <a:r>
              <a:rPr lang="ru-RU" sz="1800" dirty="0">
                <a:latin typeface="Arial Narrow" pitchFamily="34" charset="0"/>
              </a:rPr>
              <a:t>Республики Беларусь,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в отчете не отражаются.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за пределами страны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одной территории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1989484"/>
            <a:ext cx="4965011" cy="2830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800" dirty="0" smtClean="0">
                <a:latin typeface="Arial Narrow" pitchFamily="34" charset="0"/>
              </a:rPr>
              <a:t>только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одной с ней территории, и нет подразделений, расположенных на другой территории</a:t>
            </a:r>
            <a:r>
              <a:rPr lang="ru-RU" sz="1800" dirty="0">
                <a:latin typeface="Arial Narrow" pitchFamily="34" charset="0"/>
              </a:rPr>
              <a:t>,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представляет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один отчет</a:t>
            </a:r>
            <a:r>
              <a:rPr lang="ru-RU" sz="1800" dirty="0">
                <a:latin typeface="Arial Narrow" pitchFamily="34" charset="0"/>
              </a:rPr>
              <a:t>, включая данные по этим подразделениям;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в графе 3 «Территория нахождения структурного подразделения» указывается место нахождения организации.</a:t>
            </a:r>
            <a:endParaRPr lang="ru-RU" sz="1800" dirty="0">
              <a:latin typeface="Arial Narrow" pitchFamily="34" charset="0"/>
              <a:cs typeface="Arial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560223" y="5736333"/>
            <a:ext cx="6973192" cy="310743"/>
          </a:xfrm>
          <a:prstGeom prst="rect">
            <a:avLst/>
          </a:prstGeom>
          <a:solidFill>
            <a:srgbClr val="468C7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Территория (место нахождения) - </a:t>
            </a:r>
            <a:r>
              <a:rPr lang="ru-RU" sz="1400" dirty="0" smtClean="0">
                <a:latin typeface="Arial Narrow" pitchFamily="34" charset="0"/>
              </a:rPr>
              <a:t>район области, город областного подчинения, город Минск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8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3" y="353147"/>
            <a:ext cx="9810657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227371" y="6065494"/>
            <a:ext cx="2671298" cy="651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6009079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9" y="2535859"/>
            <a:ext cx="5280301" cy="1346118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другой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территории</a:t>
            </a:r>
            <a:r>
              <a:rPr lang="ru-RU" sz="1800" dirty="0" smtClean="0">
                <a:latin typeface="Arial Narrow" pitchFamily="34" charset="0"/>
              </a:rPr>
              <a:t>,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>   представляет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отдельные отчеты </a:t>
            </a:r>
            <a:r>
              <a:rPr lang="ru-RU" sz="1800" dirty="0" smtClean="0">
                <a:latin typeface="Arial Narrow" pitchFamily="34" charset="0"/>
              </a:rPr>
              <a:t>(как минимум три).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2" y="1431674"/>
            <a:ext cx="4965011" cy="401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1 отчет </a:t>
            </a:r>
            <a:r>
              <a:rPr lang="ru-RU" sz="1500" dirty="0" smtClean="0">
                <a:latin typeface="Arial Narrow" pitchFamily="34" charset="0"/>
              </a:rPr>
              <a:t>- </a:t>
            </a:r>
            <a:r>
              <a:rPr lang="ru-RU" sz="1500" b="1" dirty="0">
                <a:latin typeface="Arial Narrow" pitchFamily="34" charset="0"/>
              </a:rPr>
              <a:t>по организации в целом</a:t>
            </a:r>
            <a:r>
              <a:rPr lang="ru-RU" sz="1500" dirty="0">
                <a:latin typeface="Arial Narrow" pitchFamily="34" charset="0"/>
              </a:rPr>
              <a:t>, </a:t>
            </a:r>
            <a:r>
              <a:rPr lang="ru-RU" sz="1500" b="1" dirty="0">
                <a:latin typeface="Arial Narrow" pitchFamily="34" charset="0"/>
              </a:rPr>
              <a:t>включая данные по входящим в ее структуру подразделениям </a:t>
            </a:r>
            <a:r>
              <a:rPr lang="ru-RU" sz="1500" b="1" dirty="0" smtClean="0">
                <a:latin typeface="Arial Narrow" pitchFamily="34" charset="0"/>
              </a:rPr>
              <a:t>независимо</a:t>
            </a:r>
            <a:br>
              <a:rPr lang="ru-RU" sz="1500" b="1" dirty="0" smtClean="0">
                <a:latin typeface="Arial Narrow" pitchFamily="34" charset="0"/>
              </a:rPr>
            </a:br>
            <a:r>
              <a:rPr lang="ru-RU" sz="1500" b="1" dirty="0" smtClean="0">
                <a:latin typeface="Arial Narrow" pitchFamily="34" charset="0"/>
              </a:rPr>
              <a:t>от </a:t>
            </a:r>
            <a:r>
              <a:rPr lang="ru-RU" sz="1500" b="1" dirty="0">
                <a:latin typeface="Arial Narrow" pitchFamily="34" charset="0"/>
              </a:rPr>
              <a:t>места их </a:t>
            </a:r>
            <a:r>
              <a:rPr lang="ru-RU" sz="1500" b="1" dirty="0" smtClean="0">
                <a:latin typeface="Arial Narrow" pitchFamily="34" charset="0"/>
              </a:rPr>
              <a:t>нахождения. </a:t>
            </a:r>
            <a:br>
              <a:rPr lang="ru-RU" sz="1500" b="1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</a:t>
            </a:r>
            <a:r>
              <a:rPr lang="ru-RU" sz="1500" dirty="0" smtClean="0">
                <a:latin typeface="Arial Narrow" pitchFamily="34" charset="0"/>
              </a:rPr>
              <a:t>«Территория </a:t>
            </a:r>
            <a:r>
              <a:rPr lang="ru-RU" sz="1500" dirty="0">
                <a:latin typeface="Arial Narrow" pitchFamily="34" charset="0"/>
              </a:rPr>
              <a:t>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ноль.</a:t>
            </a:r>
            <a:endParaRPr lang="ru-RU" sz="15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2 отчет</a:t>
            </a:r>
            <a:r>
              <a:rPr lang="ru-RU" sz="1500" dirty="0" smtClean="0">
                <a:latin typeface="Arial Narrow" pitchFamily="34" charset="0"/>
              </a:rPr>
              <a:t> - </a:t>
            </a:r>
            <a:r>
              <a:rPr lang="ru-RU" sz="1500" b="1" dirty="0" smtClean="0">
                <a:latin typeface="Arial Narrow" pitchFamily="34" charset="0"/>
              </a:rPr>
              <a:t>по </a:t>
            </a:r>
            <a:r>
              <a:rPr lang="ru-RU" sz="1500" b="1" dirty="0">
                <a:latin typeface="Arial Narrow" pitchFamily="34" charset="0"/>
              </a:rPr>
              <a:t>организации, включая данные по </a:t>
            </a:r>
            <a:r>
              <a:rPr lang="ru-RU" sz="1500" b="1" dirty="0" smtClean="0">
                <a:latin typeface="Arial Narrow" pitchFamily="34" charset="0"/>
              </a:rPr>
              <a:t>входящим</a:t>
            </a:r>
            <a:br>
              <a:rPr lang="ru-RU" sz="1500" b="1" dirty="0" smtClean="0">
                <a:latin typeface="Arial Narrow" pitchFamily="34" charset="0"/>
              </a:rPr>
            </a:br>
            <a:r>
              <a:rPr lang="ru-RU" sz="1500" b="1" dirty="0" smtClean="0">
                <a:latin typeface="Arial Narrow" pitchFamily="34" charset="0"/>
              </a:rPr>
              <a:t>в </a:t>
            </a:r>
            <a:r>
              <a:rPr lang="ru-RU" sz="1500" b="1" dirty="0">
                <a:latin typeface="Arial Narrow" pitchFamily="34" charset="0"/>
              </a:rPr>
              <a:t>ее структуру подразделениям, расположенным на одной с ней </a:t>
            </a:r>
            <a:r>
              <a:rPr lang="ru-RU" sz="1500" b="1" dirty="0" smtClean="0">
                <a:latin typeface="Arial Narrow" pitchFamily="34" charset="0"/>
              </a:rPr>
              <a:t>территории</a:t>
            </a:r>
            <a:r>
              <a:rPr lang="ru-RU" sz="1500" dirty="0" smtClean="0">
                <a:latin typeface="Arial Narrow" pitchFamily="34" charset="0"/>
              </a:rPr>
              <a:t>. </a:t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«Территория 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</a:t>
            </a:r>
            <a:r>
              <a:rPr lang="ru-RU" sz="1500" dirty="0">
                <a:latin typeface="Arial Narrow" pitchFamily="34" charset="0"/>
              </a:rPr>
              <a:t>место нахождения </a:t>
            </a:r>
            <a:r>
              <a:rPr lang="ru-RU" sz="1500" dirty="0" smtClean="0">
                <a:latin typeface="Arial Narrow" pitchFamily="34" charset="0"/>
              </a:rPr>
              <a:t>организации.</a:t>
            </a:r>
            <a:endParaRPr lang="ru-RU" sz="15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3 отчет</a:t>
            </a:r>
            <a:r>
              <a:rPr lang="ru-RU" sz="1500" dirty="0" smtClean="0">
                <a:latin typeface="Arial Narrow" pitchFamily="34" charset="0"/>
              </a:rPr>
              <a:t> - </a:t>
            </a:r>
            <a:r>
              <a:rPr lang="ru-RU" sz="1500" b="1" dirty="0" smtClean="0">
                <a:latin typeface="Arial Narrow" pitchFamily="34" charset="0"/>
              </a:rPr>
              <a:t>по </a:t>
            </a:r>
            <a:r>
              <a:rPr lang="ru-RU" sz="1500" b="1" dirty="0">
                <a:latin typeface="Arial Narrow" pitchFamily="34" charset="0"/>
              </a:rPr>
              <a:t>структурным подразделениям, расположенным на другой </a:t>
            </a:r>
            <a:r>
              <a:rPr lang="ru-RU" sz="1500" b="1" dirty="0" smtClean="0">
                <a:latin typeface="Arial Narrow" pitchFamily="34" charset="0"/>
              </a:rPr>
              <a:t>территории</a:t>
            </a:r>
            <a:r>
              <a:rPr lang="ru-RU" sz="1500" dirty="0" smtClean="0">
                <a:latin typeface="Arial Narrow" pitchFamily="34" charset="0"/>
              </a:rPr>
              <a:t>. </a:t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«Территория 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</a:t>
            </a:r>
            <a:r>
              <a:rPr lang="ru-RU" sz="1500" dirty="0">
                <a:latin typeface="Arial Narrow" pitchFamily="34" charset="0"/>
              </a:rPr>
              <a:t>место нахождения </a:t>
            </a:r>
            <a:r>
              <a:rPr lang="ru-RU" sz="1500" dirty="0" smtClean="0">
                <a:latin typeface="Arial Narrow" pitchFamily="34" charset="0"/>
              </a:rPr>
              <a:t>подразделений</a:t>
            </a:r>
            <a:r>
              <a:rPr lang="ru-RU" sz="1500" dirty="0">
                <a:latin typeface="Arial Narrow" pitchFamily="34" charset="0"/>
              </a:rPr>
              <a:t>. </a:t>
            </a:r>
            <a:endParaRPr lang="ru-RU" sz="1500" i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710315" y="5740198"/>
            <a:ext cx="6973192" cy="310743"/>
          </a:xfrm>
          <a:prstGeom prst="rect">
            <a:avLst/>
          </a:prstGeom>
          <a:solidFill>
            <a:srgbClr val="468C7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Первый отчет равен сумме 2 и 3 отчета</a:t>
            </a:r>
            <a:endParaRPr lang="ru-RU" sz="1400" dirty="0">
              <a:latin typeface="Arial Narrow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6" y="2782431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7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1005719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689358"/>
            <a:ext cx="4885232" cy="1346118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3 отчет </a:t>
            </a:r>
            <a:r>
              <a:rPr lang="ru-RU" sz="1600" dirty="0" smtClean="0">
                <a:latin typeface="Arial Narrow" pitchFamily="34" charset="0"/>
              </a:rPr>
              <a:t>- </a:t>
            </a:r>
            <a:r>
              <a:rPr lang="ru-RU" sz="1600" b="1" dirty="0" smtClean="0">
                <a:latin typeface="Arial Narrow" pitchFamily="34" charset="0"/>
              </a:rPr>
              <a:t>по </a:t>
            </a:r>
            <a:r>
              <a:rPr lang="ru-RU" sz="1600" b="1" dirty="0">
                <a:latin typeface="Arial Narrow" pitchFamily="34" charset="0"/>
              </a:rPr>
              <a:t>структурным подразделениям, расположенным на другой </a:t>
            </a:r>
            <a:r>
              <a:rPr lang="ru-RU" sz="1600" b="1" dirty="0" smtClean="0">
                <a:latin typeface="Arial Narrow" pitchFamily="34" charset="0"/>
              </a:rPr>
              <a:t>территории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2164162"/>
            <a:ext cx="4965011" cy="208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наличии более одного такого подразделения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пределах одной территории представляются данные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всем структурным подразделениям, расположенным на одной территории </a:t>
            </a:r>
            <a:endParaRPr lang="ru-RU" sz="1600" dirty="0" smtClean="0">
              <a:latin typeface="Arial Narrow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отчет </a:t>
            </a:r>
            <a:r>
              <a:rPr lang="ru-RU" sz="1600" dirty="0">
                <a:latin typeface="Arial Narrow" pitchFamily="34" charset="0"/>
              </a:rPr>
              <a:t>по структурным </a:t>
            </a:r>
            <a:r>
              <a:rPr lang="ru-RU" sz="1600" dirty="0" smtClean="0">
                <a:latin typeface="Arial Narrow" pitchFamily="34" charset="0"/>
              </a:rPr>
              <a:t>подразделениям, расположенным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другой территории </a:t>
            </a:r>
            <a:r>
              <a:rPr lang="ru-RU" sz="1600" dirty="0" smtClean="0">
                <a:latin typeface="Arial Narrow" pitchFamily="34" charset="0"/>
              </a:rPr>
              <a:t>составляется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отдельно по каждой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территории </a:t>
            </a:r>
            <a:endParaRPr lang="ru-RU" sz="1600" b="1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756163" y="5756584"/>
            <a:ext cx="6973192" cy="310743"/>
          </a:xfrm>
          <a:prstGeom prst="rect">
            <a:avLst/>
          </a:prstGeom>
          <a:solidFill>
            <a:srgbClr val="468C7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Территория (место нахождения) - </a:t>
            </a:r>
            <a:r>
              <a:rPr lang="ru-RU" sz="1400" dirty="0">
                <a:latin typeface="Arial Narrow" pitchFamily="34" charset="0"/>
              </a:rPr>
              <a:t>район области, город областного подчинения, город Минск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33" y="2782431"/>
            <a:ext cx="51994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9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Гродненской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475015" y="4289328"/>
            <a:ext cx="9899191" cy="92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tabLst>
                <a:tab pos="177800" algn="l"/>
              </a:tabLst>
            </a:pPr>
            <a:r>
              <a:rPr lang="ru-RU" sz="1600" dirty="0" smtClean="0">
                <a:latin typeface="Arial Narrow" pitchFamily="34" charset="0"/>
              </a:rPr>
              <a:t>Данные </a:t>
            </a:r>
            <a:r>
              <a:rPr lang="ru-RU" sz="1600" dirty="0">
                <a:latin typeface="Arial Narrow" pitchFamily="34" charset="0"/>
              </a:rPr>
              <a:t>по строке 10 в графах с 1 по 3 должны быть равны сумме данных, отражаемых по свободным строкам 11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соответствующих </a:t>
            </a:r>
            <a:r>
              <a:rPr lang="ru-RU" sz="1600" dirty="0" smtClean="0">
                <a:latin typeface="Arial Narrow" pitchFamily="34" charset="0"/>
              </a:rPr>
              <a:t>графах. </a:t>
            </a:r>
            <a:endParaRPr lang="ru-RU" sz="1600" dirty="0">
              <a:latin typeface="Arial Narrow" pitchFamily="34" charset="0"/>
            </a:endParaRPr>
          </a:p>
          <a:p>
            <a:pPr marL="3175">
              <a:spcBef>
                <a:spcPts val="1200"/>
              </a:spcBef>
              <a:tabLst>
                <a:tab pos="177800" algn="l"/>
              </a:tabLst>
            </a:pPr>
            <a:r>
              <a:rPr lang="ru-RU" sz="1600" b="1" spc="-10" dirty="0">
                <a:solidFill>
                  <a:srgbClr val="008080"/>
                </a:solidFill>
                <a:latin typeface="Arial Narrow" pitchFamily="34" charset="0"/>
              </a:rPr>
              <a:t>Строка 10 служит для целей программного арифметического контроля заполнения раздела</a:t>
            </a:r>
            <a:r>
              <a:rPr lang="en-US" sz="1600" b="1" spc="-10" dirty="0">
                <a:solidFill>
                  <a:srgbClr val="008080"/>
                </a:solidFill>
                <a:latin typeface="Arial Narrow" pitchFamily="34" charset="0"/>
              </a:rPr>
              <a:t> I</a:t>
            </a:r>
            <a:r>
              <a:rPr lang="en-US" sz="1600" b="1" spc="-10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22225" r="12427" b="52722"/>
          <a:stretch/>
        </p:blipFill>
        <p:spPr bwMode="auto">
          <a:xfrm>
            <a:off x="935691" y="1559805"/>
            <a:ext cx="10662344" cy="235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76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2923</Words>
  <Application>Microsoft Office PowerPoint</Application>
  <PresentationFormat>Широкоэкранный</PresentationFormat>
  <Paragraphs>517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Начиная с отчета за январь-март 2025 г.</vt:lpstr>
      <vt:lpstr>Способ и срок представления формы 4-у</vt:lpstr>
      <vt:lpstr>Информационные материалы</vt:lpstr>
      <vt:lpstr>ОБЩИЕ ПОЛОЖЕНИЯ. Правила представления формы 4-у</vt:lpstr>
      <vt:lpstr>ОБЩИЕ ПОЛОЖЕНИЯ. Правила представления формы 4-у. Территория </vt:lpstr>
      <vt:lpstr>ОБЩИЕ ПОЛОЖЕНИЯ. Правила представления формы 4-у. Территория </vt:lpstr>
      <vt:lpstr>ОБЩИЕ ПОЛОЖЕНИЯ. Правила представления формы 4-у. Территория </vt:lpstr>
      <vt:lpstr>РАЗДЕЛ I </vt:lpstr>
      <vt:lpstr>РАЗДЕЛ I. Строка 11 </vt:lpstr>
      <vt:lpstr>РАЗДЕЛ I. Графа 1 </vt:lpstr>
      <vt:lpstr>РАЗДЕЛ I. Графа 2 </vt:lpstr>
      <vt:lpstr>РАЗДЕЛ I. Графа 3 </vt:lpstr>
      <vt:lpstr>РАЗДЕЛ I. Необходимо учитывать </vt:lpstr>
      <vt:lpstr>РАЗДЕЛ I. Не отражаются данные </vt:lpstr>
      <vt:lpstr>Презентация PowerPoint</vt:lpstr>
      <vt:lpstr>Презентация PowerPoint</vt:lpstr>
      <vt:lpstr>РАЗДЕЛ I </vt:lpstr>
      <vt:lpstr>Презентация PowerPoint</vt:lpstr>
      <vt:lpstr>Презентация PowerPoint</vt:lpstr>
      <vt:lpstr>Презентация PowerPoint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 I </vt:lpstr>
      <vt:lpstr>РАЗДЕЛЫ II и III</vt:lpstr>
      <vt:lpstr>РАЗДЕЛ II. Раздел изменен.  Изменено название раздела и исключены строки 45 и 46 </vt:lpstr>
      <vt:lpstr>РАЗДЕЛ III </vt:lpstr>
      <vt:lpstr>РАЗДЕЛ III. Таблица 3 </vt:lpstr>
      <vt:lpstr>РАЗДЕЛ III. Таблица 4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Для организаций, переходящих на полный круг представления отчетности Отличия в методологии форм 1-мп и 4-у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Anna.Anisko</cp:lastModifiedBy>
  <cp:revision>186</cp:revision>
  <dcterms:created xsi:type="dcterms:W3CDTF">2024-01-02T12:50:44Z</dcterms:created>
  <dcterms:modified xsi:type="dcterms:W3CDTF">2025-04-15T07:22:58Z</dcterms:modified>
</cp:coreProperties>
</file>