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7.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diagrams/data6.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378" r:id="rId5"/>
    <p:sldId id="377" r:id="rId6"/>
    <p:sldId id="379" r:id="rId7"/>
    <p:sldId id="263" r:id="rId8"/>
    <p:sldId id="343" r:id="rId9"/>
    <p:sldId id="376" r:id="rId10"/>
    <p:sldId id="382" r:id="rId11"/>
    <p:sldId id="381" r:id="rId12"/>
    <p:sldId id="331" r:id="rId13"/>
    <p:sldId id="329" r:id="rId14"/>
    <p:sldId id="268" r:id="rId15"/>
    <p:sldId id="332" r:id="rId16"/>
    <p:sldId id="334" r:id="rId17"/>
    <p:sldId id="333" r:id="rId18"/>
    <p:sldId id="335" r:id="rId19"/>
    <p:sldId id="337" r:id="rId20"/>
    <p:sldId id="338" r:id="rId21"/>
    <p:sldId id="339" r:id="rId22"/>
    <p:sldId id="276" r:id="rId23"/>
    <p:sldId id="336" r:id="rId24"/>
    <p:sldId id="341" r:id="rId25"/>
    <p:sldId id="279" r:id="rId26"/>
    <p:sldId id="340" r:id="rId27"/>
    <p:sldId id="342" r:id="rId28"/>
    <p:sldId id="282" r:id="rId29"/>
    <p:sldId id="283" r:id="rId30"/>
    <p:sldId id="284" r:id="rId31"/>
    <p:sldId id="347" r:id="rId32"/>
    <p:sldId id="344" r:id="rId33"/>
    <p:sldId id="345" r:id="rId34"/>
    <p:sldId id="349" r:id="rId35"/>
    <p:sldId id="307" r:id="rId36"/>
    <p:sldId id="308" r:id="rId37"/>
    <p:sldId id="309" r:id="rId38"/>
    <p:sldId id="350" r:id="rId39"/>
    <p:sldId id="352" r:id="rId40"/>
    <p:sldId id="287" r:id="rId41"/>
    <p:sldId id="383" r:id="rId42"/>
    <p:sldId id="384" r:id="rId43"/>
    <p:sldId id="385" r:id="rId44"/>
    <p:sldId id="386" r:id="rId45"/>
    <p:sldId id="387" r:id="rId46"/>
    <p:sldId id="389" r:id="rId47"/>
    <p:sldId id="397" r:id="rId48"/>
    <p:sldId id="405" r:id="rId49"/>
    <p:sldId id="396" r:id="rId50"/>
    <p:sldId id="408" r:id="rId51"/>
    <p:sldId id="411" r:id="rId52"/>
    <p:sldId id="407" r:id="rId53"/>
    <p:sldId id="412" r:id="rId54"/>
    <p:sldId id="413" r:id="rId55"/>
    <p:sldId id="414" r:id="rId56"/>
    <p:sldId id="415" r:id="rId57"/>
    <p:sldId id="416" r:id="rId58"/>
    <p:sldId id="351" r:id="rId59"/>
    <p:sldId id="289" r:id="rId60"/>
    <p:sldId id="353" r:id="rId61"/>
    <p:sldId id="291" r:id="rId62"/>
    <p:sldId id="417" r:id="rId63"/>
    <p:sldId id="355" r:id="rId64"/>
    <p:sldId id="418" r:id="rId65"/>
    <p:sldId id="357" r:id="rId66"/>
    <p:sldId id="419" r:id="rId67"/>
    <p:sldId id="298" r:id="rId68"/>
    <p:sldId id="420" r:id="rId69"/>
    <p:sldId id="300" r:id="rId70"/>
    <p:sldId id="359" r:id="rId71"/>
    <p:sldId id="358" r:id="rId72"/>
    <p:sldId id="362" r:id="rId73"/>
    <p:sldId id="360" r:id="rId74"/>
    <p:sldId id="361" r:id="rId75"/>
    <p:sldId id="303" r:id="rId76"/>
    <p:sldId id="304" r:id="rId77"/>
    <p:sldId id="421" r:id="rId78"/>
    <p:sldId id="313" r:id="rId79"/>
    <p:sldId id="365" r:id="rId80"/>
    <p:sldId id="367" r:id="rId81"/>
    <p:sldId id="366" r:id="rId82"/>
    <p:sldId id="368" r:id="rId83"/>
    <p:sldId id="316" r:id="rId84"/>
    <p:sldId id="370" r:id="rId85"/>
    <p:sldId id="318" r:id="rId86"/>
    <p:sldId id="319" r:id="rId87"/>
    <p:sldId id="372" r:id="rId88"/>
    <p:sldId id="369" r:id="rId89"/>
    <p:sldId id="371" r:id="rId90"/>
    <p:sldId id="373" r:id="rId91"/>
    <p:sldId id="374" r:id="rId92"/>
    <p:sldId id="323" r:id="rId93"/>
    <p:sldId id="324" r:id="rId94"/>
    <p:sldId id="325" r:id="rId95"/>
    <p:sldId id="326" r:id="rId96"/>
    <p:sldId id="375" r:id="rId97"/>
    <p:sldId id="262" r:id="rId98"/>
  </p:sldIdLst>
  <p:sldSz cx="12192000" cy="6858000"/>
  <p:notesSz cx="6797675" cy="9929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7EC220EA-4220-4071-8CFB-0606227F7B65}">
          <p14:sldIdLst>
            <p14:sldId id="256"/>
            <p14:sldId id="260"/>
            <p14:sldId id="257"/>
            <p14:sldId id="378"/>
            <p14:sldId id="377"/>
            <p14:sldId id="379"/>
            <p14:sldId id="263"/>
            <p14:sldId id="343"/>
            <p14:sldId id="376"/>
            <p14:sldId id="382"/>
            <p14:sldId id="381"/>
            <p14:sldId id="331"/>
            <p14:sldId id="329"/>
            <p14:sldId id="268"/>
            <p14:sldId id="332"/>
            <p14:sldId id="334"/>
            <p14:sldId id="333"/>
            <p14:sldId id="335"/>
            <p14:sldId id="337"/>
            <p14:sldId id="338"/>
            <p14:sldId id="339"/>
            <p14:sldId id="276"/>
            <p14:sldId id="336"/>
            <p14:sldId id="341"/>
            <p14:sldId id="279"/>
            <p14:sldId id="340"/>
            <p14:sldId id="342"/>
            <p14:sldId id="282"/>
            <p14:sldId id="283"/>
            <p14:sldId id="284"/>
            <p14:sldId id="347"/>
            <p14:sldId id="344"/>
            <p14:sldId id="345"/>
            <p14:sldId id="349"/>
            <p14:sldId id="307"/>
            <p14:sldId id="308"/>
            <p14:sldId id="309"/>
            <p14:sldId id="350"/>
            <p14:sldId id="352"/>
            <p14:sldId id="287"/>
            <p14:sldId id="383"/>
            <p14:sldId id="384"/>
            <p14:sldId id="385"/>
            <p14:sldId id="386"/>
            <p14:sldId id="387"/>
            <p14:sldId id="389"/>
            <p14:sldId id="397"/>
            <p14:sldId id="405"/>
            <p14:sldId id="396"/>
            <p14:sldId id="408"/>
            <p14:sldId id="411"/>
            <p14:sldId id="407"/>
            <p14:sldId id="412"/>
            <p14:sldId id="413"/>
            <p14:sldId id="414"/>
            <p14:sldId id="415"/>
            <p14:sldId id="416"/>
            <p14:sldId id="351"/>
            <p14:sldId id="289"/>
            <p14:sldId id="353"/>
            <p14:sldId id="291"/>
            <p14:sldId id="417"/>
            <p14:sldId id="355"/>
            <p14:sldId id="418"/>
            <p14:sldId id="357"/>
            <p14:sldId id="419"/>
            <p14:sldId id="298"/>
            <p14:sldId id="420"/>
            <p14:sldId id="300"/>
            <p14:sldId id="359"/>
            <p14:sldId id="358"/>
            <p14:sldId id="362"/>
            <p14:sldId id="360"/>
            <p14:sldId id="361"/>
            <p14:sldId id="303"/>
            <p14:sldId id="304"/>
            <p14:sldId id="421"/>
            <p14:sldId id="313"/>
            <p14:sldId id="365"/>
            <p14:sldId id="367"/>
            <p14:sldId id="366"/>
            <p14:sldId id="368"/>
            <p14:sldId id="316"/>
            <p14:sldId id="370"/>
            <p14:sldId id="318"/>
            <p14:sldId id="319"/>
            <p14:sldId id="372"/>
            <p14:sldId id="369"/>
            <p14:sldId id="371"/>
            <p14:sldId id="373"/>
            <p14:sldId id="374"/>
          </p14:sldIdLst>
        </p14:section>
        <p14:section name="Раздел без заголовка" id="{C2C63127-7CB3-4019-A940-0D413B611008}">
          <p14:sldIdLst>
            <p14:sldId id="323"/>
            <p14:sldId id="324"/>
            <p14:sldId id="325"/>
            <p14:sldId id="326"/>
            <p14:sldId id="375"/>
            <p14:sldId id="26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D1FDE9"/>
    <a:srgbClr val="648E85"/>
    <a:srgbClr val="C5E0B4"/>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06" autoAdjust="0"/>
    <p:restoredTop sz="94660"/>
  </p:normalViewPr>
  <p:slideViewPr>
    <p:cSldViewPr snapToGrid="0">
      <p:cViewPr varScale="1">
        <p:scale>
          <a:sx n="115" d="100"/>
          <a:sy n="115" d="100"/>
        </p:scale>
        <p:origin x="21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6.xml.rels><?xml version="1.0" encoding="UTF-8" standalone="yes"?>
<Relationships xmlns="http://schemas.openxmlformats.org/package/2006/relationships"><Relationship Id="rId1" Type="http://schemas.openxmlformats.org/officeDocument/2006/relationships/image" Target="../media/image14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94491D-26D5-4006-91C3-C414E04236F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454220F4-0C97-4BBE-9A88-039B9295BFB0}">
      <dgm:prSet phldrT="[Текст]"/>
      <dgm:spPr>
        <a:xfrm>
          <a:off x="4670920" y="20738"/>
          <a:ext cx="3113947" cy="780401"/>
        </a:xfrm>
        <a:prstGeom prst="roundRect">
          <a:avLst/>
        </a:prstGeom>
        <a:solidFill>
          <a:srgbClr val="648E85"/>
        </a:solidFill>
        <a:ln w="12700" cap="flat" cmpd="sng" algn="ctr">
          <a:solidFill>
            <a:sysClr val="window" lastClr="FFFFFF">
              <a:hueOff val="0"/>
              <a:satOff val="0"/>
              <a:lumOff val="0"/>
              <a:alphaOff val="0"/>
            </a:sysClr>
          </a:solidFill>
          <a:prstDash val="solid"/>
          <a:miter lim="800000"/>
        </a:ln>
        <a:effectLst/>
      </dgm:spPr>
      <dgm:t>
        <a:bodyPr/>
        <a:lstStyle/>
        <a:p>
          <a:r>
            <a:rPr lang="ru-RU" b="0" dirty="0">
              <a:solidFill>
                <a:sysClr val="window" lastClr="FFFFFF"/>
              </a:solidFill>
              <a:latin typeface="Arial" panose="020B0604020202020204" pitchFamily="34" charset="0"/>
              <a:ea typeface="+mn-ea"/>
              <a:cs typeface="Arial" panose="020B0604020202020204" pitchFamily="34" charset="0"/>
            </a:rPr>
            <a:t>По ставкам</a:t>
          </a:r>
        </a:p>
      </dgm:t>
    </dgm:pt>
    <dgm:pt modelId="{77D4A748-5B97-4503-A91F-C73A4C199B8C}" type="parTrans" cxnId="{22344EA1-01A1-4B9E-9E72-205ECDDD383B}">
      <dgm:prSet/>
      <dgm:spPr/>
      <dgm:t>
        <a:bodyPr/>
        <a:lstStyle/>
        <a:p>
          <a:endParaRPr lang="ru-RU"/>
        </a:p>
      </dgm:t>
    </dgm:pt>
    <dgm:pt modelId="{78AA948C-6729-44F4-B840-C70E8ADC7AB4}" type="sibTrans" cxnId="{22344EA1-01A1-4B9E-9E72-205ECDDD383B}">
      <dgm:prSet/>
      <dgm:spPr/>
      <dgm:t>
        <a:bodyPr/>
        <a:lstStyle/>
        <a:p>
          <a:endParaRPr lang="ru-RU"/>
        </a:p>
      </dgm:t>
    </dgm:pt>
    <dgm:pt modelId="{2C240EE5-35EB-4DAF-A268-67F6C8F448D7}">
      <dgm:prSet phldrT="[Текст]" custT="1"/>
      <dgm:spPr>
        <a:xfrm>
          <a:off x="0" y="3975"/>
          <a:ext cx="4670920" cy="780401"/>
        </a:xfrm>
        <a:prstGeom prst="rightArrow">
          <a:avLst>
            <a:gd name="adj1" fmla="val 75000"/>
            <a:gd name="adj2" fmla="val 50000"/>
          </a:avLst>
        </a:prstGeom>
        <a:solidFill>
          <a:srgbClr val="D8E4E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nchor="ctr"/>
        <a:lstStyle/>
        <a:p>
          <a:pPr marL="115200">
            <a:lnSpc>
              <a:spcPct val="100000"/>
            </a:lnSpc>
          </a:pPr>
          <a:r>
            <a:rPr lang="ru-RU" sz="160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rPr>
            <a:t>Лица, принятые на </a:t>
          </a:r>
          <a:r>
            <a:rPr lang="ru-RU" sz="1600" b="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rPr>
            <a:t>неполную</a:t>
          </a:r>
          <a:r>
            <a:rPr lang="ru-RU" sz="1600" b="1">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rPr>
            <a:t> </a:t>
          </a:r>
          <a:r>
            <a:rPr lang="ru-RU" sz="1600" b="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rPr>
            <a:t>ставку </a:t>
          </a:r>
          <a:br>
            <a:rPr lang="ru-RU" sz="1600" b="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rPr>
          </a:br>
          <a:r>
            <a:rPr lang="ru-RU" sz="1600" b="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rPr>
            <a:t>в соответствии с трудовым договором (контрактом)</a:t>
          </a:r>
          <a:endParaRPr lang="ru-RU" sz="1600" b="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C41E5A4D-CE9A-44E6-9134-DC90548AB850}" type="parTrans" cxnId="{7777E523-A6EF-478C-8258-FB8F3B177EAC}">
      <dgm:prSet/>
      <dgm:spPr/>
      <dgm:t>
        <a:bodyPr/>
        <a:lstStyle/>
        <a:p>
          <a:endParaRPr lang="ru-RU"/>
        </a:p>
      </dgm:t>
    </dgm:pt>
    <dgm:pt modelId="{C8C1B778-9090-4D0C-943A-0563402B73C7}" type="sibTrans" cxnId="{7777E523-A6EF-478C-8258-FB8F3B177EAC}">
      <dgm:prSet/>
      <dgm:spPr/>
      <dgm:t>
        <a:bodyPr/>
        <a:lstStyle/>
        <a:p>
          <a:endParaRPr lang="ru-RU"/>
        </a:p>
      </dgm:t>
    </dgm:pt>
    <dgm:pt modelId="{28232D1B-42B9-4B6E-ADBB-565146AAE424}">
      <dgm:prSet phldrT="[Текст]"/>
      <dgm:spPr>
        <a:xfrm>
          <a:off x="4670920" y="1700395"/>
          <a:ext cx="3113947" cy="780401"/>
        </a:xfrm>
        <a:prstGeom prst="roundRect">
          <a:avLst/>
        </a:prstGeom>
        <a:solidFill>
          <a:srgbClr val="648E85"/>
        </a:solidFill>
        <a:ln w="12700" cap="flat" cmpd="sng" algn="ctr">
          <a:solidFill>
            <a:sysClr val="window" lastClr="FFFFFF">
              <a:hueOff val="0"/>
              <a:satOff val="0"/>
              <a:lumOff val="0"/>
              <a:alphaOff val="0"/>
            </a:sysClr>
          </a:solidFill>
          <a:prstDash val="solid"/>
          <a:miter lim="800000"/>
        </a:ln>
        <a:effectLst/>
      </dgm:spPr>
      <dgm:t>
        <a:bodyPr/>
        <a:lstStyle/>
        <a:p>
          <a:r>
            <a:rPr lang="ru-RU" dirty="0">
              <a:solidFill>
                <a:sysClr val="window" lastClr="FFFFFF"/>
              </a:solidFill>
              <a:latin typeface="Arial" panose="020B0604020202020204" pitchFamily="34" charset="0"/>
              <a:ea typeface="+mn-ea"/>
              <a:cs typeface="Arial" panose="020B0604020202020204" pitchFamily="34" charset="0"/>
            </a:rPr>
            <a:t>Включаются</a:t>
          </a:r>
        </a:p>
      </dgm:t>
    </dgm:pt>
    <dgm:pt modelId="{600FA4DB-22CD-4E54-8477-B5D93686DD37}" type="parTrans" cxnId="{F862B5EC-C69F-4938-8292-369710971750}">
      <dgm:prSet/>
      <dgm:spPr/>
      <dgm:t>
        <a:bodyPr/>
        <a:lstStyle/>
        <a:p>
          <a:endParaRPr lang="ru-RU"/>
        </a:p>
      </dgm:t>
    </dgm:pt>
    <dgm:pt modelId="{017DC64D-A403-4B22-B836-AB0375D26C86}" type="sibTrans" cxnId="{F862B5EC-C69F-4938-8292-369710971750}">
      <dgm:prSet/>
      <dgm:spPr/>
      <dgm:t>
        <a:bodyPr/>
        <a:lstStyle/>
        <a:p>
          <a:endParaRPr lang="ru-RU"/>
        </a:p>
      </dgm:t>
    </dgm:pt>
    <dgm:pt modelId="{FBE7B9E0-1888-4515-A55D-85EDB2061B87}">
      <dgm:prSet phldrT="[Текст]" custT="1"/>
      <dgm:spPr>
        <a:xfrm>
          <a:off x="0" y="1643738"/>
          <a:ext cx="4670920" cy="780401"/>
        </a:xfrm>
        <a:prstGeom prst="rightArrow">
          <a:avLst>
            <a:gd name="adj1" fmla="val 75000"/>
            <a:gd name="adj2" fmla="val 50000"/>
          </a:avLst>
        </a:prstGeom>
        <a:solidFill>
          <a:srgbClr val="D8E4E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nchor="ctr"/>
        <a:lstStyle/>
        <a:p>
          <a:pPr>
            <a:lnSpc>
              <a:spcPct val="90000"/>
            </a:lnSpc>
          </a:pPr>
          <a:endParaRPr lang="ru-RU" sz="15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F4FE113B-9257-4A0F-97BA-59656D8ED9CA}" type="parTrans" cxnId="{1EDA8B5A-5C63-4014-A24F-E82BD01396B5}">
      <dgm:prSet/>
      <dgm:spPr/>
      <dgm:t>
        <a:bodyPr/>
        <a:lstStyle/>
        <a:p>
          <a:endParaRPr lang="ru-RU"/>
        </a:p>
      </dgm:t>
    </dgm:pt>
    <dgm:pt modelId="{DCBDE3C1-0CFB-4F4C-BF70-A698B8994F9D}" type="sibTrans" cxnId="{1EDA8B5A-5C63-4014-A24F-E82BD01396B5}">
      <dgm:prSet/>
      <dgm:spPr/>
      <dgm:t>
        <a:bodyPr/>
        <a:lstStyle/>
        <a:p>
          <a:endParaRPr lang="ru-RU"/>
        </a:p>
      </dgm:t>
    </dgm:pt>
    <dgm:pt modelId="{20884D61-6B35-43C9-A7FE-6F0269905B5E}">
      <dgm:prSet/>
      <dgm:spPr>
        <a:xfrm>
          <a:off x="4670920" y="3434384"/>
          <a:ext cx="3113947" cy="780401"/>
        </a:xfrm>
        <a:prstGeom prst="roundRect">
          <a:avLst/>
        </a:prstGeom>
        <a:solidFill>
          <a:srgbClr val="648E85"/>
        </a:solidFill>
        <a:ln w="12700" cap="flat" cmpd="sng" algn="ctr">
          <a:solidFill>
            <a:sysClr val="window" lastClr="FFFFFF">
              <a:hueOff val="0"/>
              <a:satOff val="0"/>
              <a:lumOff val="0"/>
              <a:alphaOff val="0"/>
            </a:sysClr>
          </a:solidFill>
          <a:prstDash val="solid"/>
          <a:miter lim="800000"/>
        </a:ln>
        <a:effectLst/>
      </dgm:spPr>
      <dgm:t>
        <a:bodyPr/>
        <a:lstStyle/>
        <a:p>
          <a:r>
            <a:rPr lang="ru-RU" dirty="0">
              <a:solidFill>
                <a:sysClr val="window" lastClr="FFFFFF"/>
              </a:solidFill>
              <a:latin typeface="Arial" panose="020B0604020202020204" pitchFamily="34" charset="0"/>
              <a:ea typeface="+mn-ea"/>
              <a:cs typeface="Arial" panose="020B0604020202020204" pitchFamily="34" charset="0"/>
            </a:rPr>
            <a:t>Не включаются</a:t>
          </a:r>
        </a:p>
      </dgm:t>
    </dgm:pt>
    <dgm:pt modelId="{35847AE7-669B-4425-806E-FB2DE896EA70}" type="parTrans" cxnId="{7E6CB001-62AA-4E20-8D77-1465A8493421}">
      <dgm:prSet/>
      <dgm:spPr/>
      <dgm:t>
        <a:bodyPr/>
        <a:lstStyle/>
        <a:p>
          <a:endParaRPr lang="ru-RU"/>
        </a:p>
      </dgm:t>
    </dgm:pt>
    <dgm:pt modelId="{D5FF1AE3-F11F-4FEB-8EEE-D9DFDD9D56CE}" type="sibTrans" cxnId="{7E6CB001-62AA-4E20-8D77-1465A8493421}">
      <dgm:prSet/>
      <dgm:spPr/>
      <dgm:t>
        <a:bodyPr/>
        <a:lstStyle/>
        <a:p>
          <a:endParaRPr lang="ru-RU"/>
        </a:p>
      </dgm:t>
    </dgm:pt>
    <dgm:pt modelId="{F604F9E5-C172-4B84-8A0C-DBA6CF552EAE}">
      <dgm:prSet custT="1"/>
      <dgm:spPr>
        <a:xfrm>
          <a:off x="3549" y="3327111"/>
          <a:ext cx="4670920" cy="780401"/>
        </a:xfrm>
        <a:prstGeom prst="rightArrow">
          <a:avLst>
            <a:gd name="adj1" fmla="val 75000"/>
            <a:gd name="adj2" fmla="val 50000"/>
          </a:avLst>
        </a:prstGeom>
        <a:solidFill>
          <a:srgbClr val="D8E4E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nchor="ctr"/>
        <a:lstStyle/>
        <a:p>
          <a:pPr>
            <a:lnSpc>
              <a:spcPct val="100000"/>
            </a:lnSpc>
          </a:pPr>
          <a:r>
            <a:rPr lang="ru-RU"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Работники, не явившиеся на работу </a:t>
          </a:r>
          <a:br>
            <a:rPr lang="ru-RU"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br>
          <a:r>
            <a:rPr lang="ru-RU"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по больничным листкам</a:t>
          </a:r>
        </a:p>
      </dgm:t>
    </dgm:pt>
    <dgm:pt modelId="{73802F05-F2BA-4316-9AF7-EF8C1810F4C9}" type="parTrans" cxnId="{438E7ED2-8B6D-4ECF-AFCD-00FC56728936}">
      <dgm:prSet/>
      <dgm:spPr/>
      <dgm:t>
        <a:bodyPr/>
        <a:lstStyle/>
        <a:p>
          <a:endParaRPr lang="ru-RU"/>
        </a:p>
      </dgm:t>
    </dgm:pt>
    <dgm:pt modelId="{9CA9C8B3-D291-445C-87E6-FC0274603FD5}" type="sibTrans" cxnId="{438E7ED2-8B6D-4ECF-AFCD-00FC56728936}">
      <dgm:prSet/>
      <dgm:spPr/>
      <dgm:t>
        <a:bodyPr/>
        <a:lstStyle/>
        <a:p>
          <a:endParaRPr lang="ru-RU"/>
        </a:p>
      </dgm:t>
    </dgm:pt>
    <dgm:pt modelId="{DE2F9A83-979E-45C5-AC3B-C4F523CAF770}">
      <dgm:prSet/>
      <dgm:spPr>
        <a:xfrm>
          <a:off x="4670920" y="4293445"/>
          <a:ext cx="3113947" cy="780401"/>
        </a:xfrm>
        <a:prstGeom prst="roundRect">
          <a:avLst/>
        </a:prstGeom>
        <a:solidFill>
          <a:srgbClr val="648E85"/>
        </a:solidFill>
        <a:ln w="12700" cap="flat" cmpd="sng" algn="ctr">
          <a:solidFill>
            <a:sysClr val="window" lastClr="FFFFFF">
              <a:hueOff val="0"/>
              <a:satOff val="0"/>
              <a:lumOff val="0"/>
              <a:alphaOff val="0"/>
            </a:sysClr>
          </a:solidFill>
          <a:prstDash val="solid"/>
          <a:miter lim="800000"/>
        </a:ln>
        <a:effectLst/>
      </dgm:spPr>
      <dgm:t>
        <a:bodyPr/>
        <a:lstStyle/>
        <a:p>
          <a:r>
            <a:rPr lang="ru-RU" dirty="0">
              <a:solidFill>
                <a:sysClr val="window" lastClr="FFFFFF"/>
              </a:solidFill>
              <a:latin typeface="Arial" panose="020B0604020202020204" pitchFamily="34" charset="0"/>
              <a:ea typeface="+mn-ea"/>
              <a:cs typeface="Arial" panose="020B0604020202020204" pitchFamily="34" charset="0"/>
            </a:rPr>
            <a:t>Не включаются</a:t>
          </a:r>
        </a:p>
      </dgm:t>
    </dgm:pt>
    <dgm:pt modelId="{43906CDC-9F81-412C-A841-12022D57A231}" type="parTrans" cxnId="{74FFE391-B003-4B88-923F-0DC4A700C00A}">
      <dgm:prSet/>
      <dgm:spPr/>
      <dgm:t>
        <a:bodyPr/>
        <a:lstStyle/>
        <a:p>
          <a:endParaRPr lang="ru-RU"/>
        </a:p>
      </dgm:t>
    </dgm:pt>
    <dgm:pt modelId="{F403B0BE-173F-4989-87DF-3BB281022298}" type="sibTrans" cxnId="{74FFE391-B003-4B88-923F-0DC4A700C00A}">
      <dgm:prSet/>
      <dgm:spPr/>
      <dgm:t>
        <a:bodyPr/>
        <a:lstStyle/>
        <a:p>
          <a:endParaRPr lang="ru-RU"/>
        </a:p>
      </dgm:t>
    </dgm:pt>
    <dgm:pt modelId="{D1BF7934-72A1-4F3F-8358-E1ED09695FCF}">
      <dgm:prSet custT="1"/>
      <dgm:spPr>
        <a:xfrm>
          <a:off x="11116" y="4260447"/>
          <a:ext cx="4670920" cy="780401"/>
        </a:xfrm>
        <a:prstGeom prst="rightArrow">
          <a:avLst>
            <a:gd name="adj1" fmla="val 75000"/>
            <a:gd name="adj2" fmla="val 50000"/>
          </a:avLst>
        </a:prstGeom>
        <a:solidFill>
          <a:srgbClr val="D8E4E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nchor="ctr"/>
        <a:lstStyle/>
        <a:p>
          <a:pPr>
            <a:lnSpc>
              <a:spcPct val="100000"/>
            </a:lnSpc>
          </a:pPr>
          <a:r>
            <a:rPr lang="ru-RU" sz="1600" dirty="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rPr>
            <a:t>Работники, находящиеся в отпусках без сохранения заработной платы по заявлению работника</a:t>
          </a:r>
          <a:endParaRPr lang="ru-RU"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484A7A12-C963-4807-88E4-4D715436AF38}" type="parTrans" cxnId="{DAB571EC-EC85-4836-88DC-C11129486EB6}">
      <dgm:prSet/>
      <dgm:spPr/>
      <dgm:t>
        <a:bodyPr/>
        <a:lstStyle/>
        <a:p>
          <a:endParaRPr lang="ru-RU"/>
        </a:p>
      </dgm:t>
    </dgm:pt>
    <dgm:pt modelId="{098CBC35-0084-4654-88A1-2547B636BFF2}" type="sibTrans" cxnId="{DAB571EC-EC85-4836-88DC-C11129486EB6}">
      <dgm:prSet/>
      <dgm:spPr/>
      <dgm:t>
        <a:bodyPr/>
        <a:lstStyle/>
        <a:p>
          <a:endParaRPr lang="ru-RU"/>
        </a:p>
      </dgm:t>
    </dgm:pt>
    <dgm:pt modelId="{6EE373B7-172B-4835-92AB-5B0B025EE31B}">
      <dgm:prSet/>
      <dgm:spPr>
        <a:xfrm>
          <a:off x="4670920" y="2534254"/>
          <a:ext cx="3113947" cy="780401"/>
        </a:xfrm>
        <a:prstGeom prst="roundRect">
          <a:avLst/>
        </a:prstGeom>
        <a:solidFill>
          <a:srgbClr val="648E85"/>
        </a:solidFill>
        <a:ln w="12700" cap="flat" cmpd="sng" algn="ctr">
          <a:solidFill>
            <a:sysClr val="window" lastClr="FFFFFF">
              <a:hueOff val="0"/>
              <a:satOff val="0"/>
              <a:lumOff val="0"/>
              <a:alphaOff val="0"/>
            </a:sysClr>
          </a:solidFill>
          <a:prstDash val="solid"/>
          <a:miter lim="800000"/>
        </a:ln>
        <a:effectLst/>
      </dgm:spPr>
      <dgm:t>
        <a:bodyPr/>
        <a:lstStyle/>
        <a:p>
          <a:r>
            <a:rPr lang="ru-RU" dirty="0">
              <a:solidFill>
                <a:sysClr val="window" lastClr="FFFFFF"/>
              </a:solidFill>
              <a:latin typeface="Arial" panose="020B0604020202020204" pitchFamily="34" charset="0"/>
              <a:ea typeface="+mn-ea"/>
              <a:cs typeface="Arial" panose="020B0604020202020204" pitchFamily="34" charset="0"/>
            </a:rPr>
            <a:t>Включаются</a:t>
          </a:r>
        </a:p>
      </dgm:t>
    </dgm:pt>
    <dgm:pt modelId="{A71D2145-A8E4-44C5-A4F9-690C4F862C2F}" type="parTrans" cxnId="{7F61A07B-A137-41D3-88D3-A96EBAACBCBD}">
      <dgm:prSet/>
      <dgm:spPr/>
      <dgm:t>
        <a:bodyPr/>
        <a:lstStyle/>
        <a:p>
          <a:endParaRPr lang="ru-RU"/>
        </a:p>
      </dgm:t>
    </dgm:pt>
    <dgm:pt modelId="{02C29312-B54E-44A8-B91E-00B1204E0CE2}" type="sibTrans" cxnId="{7F61A07B-A137-41D3-88D3-A96EBAACBCBD}">
      <dgm:prSet/>
      <dgm:spPr/>
      <dgm:t>
        <a:bodyPr/>
        <a:lstStyle/>
        <a:p>
          <a:endParaRPr lang="ru-RU"/>
        </a:p>
      </dgm:t>
    </dgm:pt>
    <dgm:pt modelId="{2D6CE901-33D0-4B48-949A-B6A616BA9A2D}">
      <dgm:prSet custT="1"/>
      <dgm:spPr>
        <a:xfrm>
          <a:off x="0" y="2534434"/>
          <a:ext cx="4670920" cy="780401"/>
        </a:xfrm>
        <a:prstGeom prst="rightArrow">
          <a:avLst>
            <a:gd name="adj1" fmla="val 75000"/>
            <a:gd name="adj2" fmla="val 50000"/>
          </a:avLst>
        </a:prstGeom>
        <a:solidFill>
          <a:srgbClr val="D8E4E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nchor="ctr"/>
        <a:lstStyle/>
        <a:p>
          <a:pPr>
            <a:lnSpc>
              <a:spcPct val="100000"/>
            </a:lnSpc>
          </a:pPr>
          <a:r>
            <a:rPr lang="ru-RU"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Работники, находящиеся в отпусках </a:t>
          </a:r>
          <a:br>
            <a:rPr lang="ru-RU"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br>
          <a:r>
            <a:rPr lang="ru-RU"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по инициативе нанимателя</a:t>
          </a:r>
        </a:p>
      </dgm:t>
    </dgm:pt>
    <dgm:pt modelId="{EC78C9FE-470B-40AC-A3A2-0AB5FD18DE8B}" type="parTrans" cxnId="{8C659836-96B8-4574-87AD-3140DF06EFAC}">
      <dgm:prSet/>
      <dgm:spPr/>
      <dgm:t>
        <a:bodyPr/>
        <a:lstStyle/>
        <a:p>
          <a:endParaRPr lang="ru-RU"/>
        </a:p>
      </dgm:t>
    </dgm:pt>
    <dgm:pt modelId="{56B2BEC9-2BAD-4DB9-9171-C090CD85170E}" type="sibTrans" cxnId="{8C659836-96B8-4574-87AD-3140DF06EFAC}">
      <dgm:prSet/>
      <dgm:spPr/>
      <dgm:t>
        <a:bodyPr/>
        <a:lstStyle/>
        <a:p>
          <a:endParaRPr lang="ru-RU"/>
        </a:p>
      </dgm:t>
    </dgm:pt>
    <dgm:pt modelId="{4784FA9F-723C-4B10-B343-A932AC6C6906}">
      <dgm:prSet phldrT="[Текст]"/>
      <dgm:spPr>
        <a:xfrm>
          <a:off x="4670920" y="827173"/>
          <a:ext cx="3113947" cy="780401"/>
        </a:xfrm>
        <a:prstGeom prst="roundRect">
          <a:avLst/>
        </a:prstGeom>
        <a:solidFill>
          <a:srgbClr val="648E85">
            <a:alpha val="90000"/>
          </a:srgbClr>
        </a:solidFill>
        <a:ln w="12700" cap="flat" cmpd="sng" algn="ctr">
          <a:solidFill>
            <a:sysClr val="window" lastClr="FFFFFF">
              <a:hueOff val="0"/>
              <a:satOff val="0"/>
              <a:lumOff val="0"/>
              <a:alphaOff val="0"/>
            </a:sysClr>
          </a:solidFill>
          <a:prstDash val="solid"/>
          <a:miter lim="800000"/>
        </a:ln>
        <a:effectLst/>
      </dgm:spPr>
      <dgm:t>
        <a:bodyPr anchor="ctr"/>
        <a:lstStyle/>
        <a:p>
          <a:r>
            <a:rPr lang="ru-RU" dirty="0">
              <a:solidFill>
                <a:sysClr val="window" lastClr="FFFFFF"/>
              </a:solidFill>
              <a:latin typeface="Arial" panose="020B0604020202020204" pitchFamily="34" charset="0"/>
              <a:ea typeface="+mn-ea"/>
              <a:cs typeface="Arial" panose="020B0604020202020204" pitchFamily="34" charset="0"/>
            </a:rPr>
            <a:t>Целые единицы</a:t>
          </a:r>
        </a:p>
      </dgm:t>
    </dgm:pt>
    <dgm:pt modelId="{EF96C7C1-0E58-4B33-AF61-586EC6169C40}" type="parTrans" cxnId="{3A5813C8-63F1-47E2-9A57-156697C0C694}">
      <dgm:prSet/>
      <dgm:spPr/>
      <dgm:t>
        <a:bodyPr/>
        <a:lstStyle/>
        <a:p>
          <a:endParaRPr lang="ru-RU"/>
        </a:p>
      </dgm:t>
    </dgm:pt>
    <dgm:pt modelId="{5A2DBA35-33CC-4BAC-BB1A-C442F0619C1E}" type="sibTrans" cxnId="{3A5813C8-63F1-47E2-9A57-156697C0C694}">
      <dgm:prSet/>
      <dgm:spPr/>
      <dgm:t>
        <a:bodyPr/>
        <a:lstStyle/>
        <a:p>
          <a:endParaRPr lang="ru-RU"/>
        </a:p>
      </dgm:t>
    </dgm:pt>
    <dgm:pt modelId="{670302CC-8370-4E39-B9E8-812F0F87CBDB}">
      <dgm:prSet custT="1"/>
      <dgm:spPr>
        <a:xfrm>
          <a:off x="0" y="827181"/>
          <a:ext cx="4670920" cy="780401"/>
        </a:xfrm>
        <a:prstGeom prst="rightArrow">
          <a:avLst>
            <a:gd name="adj1" fmla="val 75000"/>
            <a:gd name="adj2" fmla="val 50000"/>
          </a:avLst>
        </a:prstGeom>
        <a:solidFill>
          <a:srgbClr val="D8E4E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nchor="ctr"/>
        <a:lstStyle/>
        <a:p>
          <a:r>
            <a:rPr lang="ru-RU" sz="1600" dirty="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rPr>
            <a:t>Лица, переведенные на работу в режим неполного рабочего времени по инициативе нанимателя </a:t>
          </a:r>
          <a:br>
            <a:rPr lang="ru-RU" sz="1600" dirty="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rPr>
          </a:br>
          <a:r>
            <a:rPr lang="ru-RU" sz="1600" dirty="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rPr>
            <a:t>(без письменного заявления </a:t>
          </a:r>
          <a:r>
            <a:rPr lang="ru-RU" sz="1600" dirty="0" smtClean="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rPr>
            <a:t>работника)</a:t>
          </a:r>
          <a:endParaRPr lang="ru-RU"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9E33D514-AEBD-40CA-8656-12D2A0B7D36F}" type="parTrans" cxnId="{BAC96CC9-734A-4E38-AE40-CA5820BAFC99}">
      <dgm:prSet/>
      <dgm:spPr/>
      <dgm:t>
        <a:bodyPr/>
        <a:lstStyle/>
        <a:p>
          <a:endParaRPr lang="ru-RU"/>
        </a:p>
      </dgm:t>
    </dgm:pt>
    <dgm:pt modelId="{4BB7E3A3-ECA5-47AD-A3A1-5594EF127CC5}" type="sibTrans" cxnId="{BAC96CC9-734A-4E38-AE40-CA5820BAFC99}">
      <dgm:prSet/>
      <dgm:spPr/>
      <dgm:t>
        <a:bodyPr/>
        <a:lstStyle/>
        <a:p>
          <a:endParaRPr lang="ru-RU"/>
        </a:p>
      </dgm:t>
    </dgm:pt>
    <dgm:pt modelId="{3CF9F2BC-903C-45EE-ADFC-1D95B149A336}">
      <dgm:prSet custT="1"/>
      <dgm:spPr/>
      <dgm:t>
        <a:bodyPr/>
        <a:lstStyle/>
        <a:p>
          <a:pPr>
            <a:lnSpc>
              <a:spcPct val="100000"/>
            </a:lnSpc>
          </a:pPr>
          <a:r>
            <a:rPr lang="ru-RU"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Работники, находящиеся в трудовых отпусках</a:t>
          </a:r>
        </a:p>
      </dgm:t>
    </dgm:pt>
    <dgm:pt modelId="{23CFC59E-9B08-4386-BDA0-C97B655D3FC3}" type="parTrans" cxnId="{8F9E9303-5CA8-4FAA-9D5F-3696B62F51BA}">
      <dgm:prSet/>
      <dgm:spPr/>
      <dgm:t>
        <a:bodyPr/>
        <a:lstStyle/>
        <a:p>
          <a:endParaRPr lang="ru-RU"/>
        </a:p>
      </dgm:t>
    </dgm:pt>
    <dgm:pt modelId="{A4A42E48-6A10-4A7E-8E7D-9512DC00F590}" type="sibTrans" cxnId="{8F9E9303-5CA8-4FAA-9D5F-3696B62F51BA}">
      <dgm:prSet/>
      <dgm:spPr/>
      <dgm:t>
        <a:bodyPr/>
        <a:lstStyle/>
        <a:p>
          <a:endParaRPr lang="ru-RU"/>
        </a:p>
      </dgm:t>
    </dgm:pt>
    <dgm:pt modelId="{0C6C5364-0AA4-4079-81DC-5E1191FD9EC9}">
      <dgm:prSet custT="1"/>
      <dgm:spPr/>
      <dgm:t>
        <a:bodyPr/>
        <a:lstStyle/>
        <a:p>
          <a:pPr>
            <a:lnSpc>
              <a:spcPct val="90000"/>
            </a:lnSpc>
          </a:pPr>
          <a:endParaRPr lang="ru-RU"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E312DD8D-C437-4D14-9DAC-D1FE0B33AC2B}" type="parTrans" cxnId="{1FD94D54-4028-4EBE-B98C-E6983C14E226}">
      <dgm:prSet/>
      <dgm:spPr/>
      <dgm:t>
        <a:bodyPr/>
        <a:lstStyle/>
        <a:p>
          <a:endParaRPr lang="ru-RU"/>
        </a:p>
      </dgm:t>
    </dgm:pt>
    <dgm:pt modelId="{7CC44297-C6C0-4142-A3EA-CB90561A8816}" type="sibTrans" cxnId="{1FD94D54-4028-4EBE-B98C-E6983C14E226}">
      <dgm:prSet/>
      <dgm:spPr/>
      <dgm:t>
        <a:bodyPr/>
        <a:lstStyle/>
        <a:p>
          <a:endParaRPr lang="ru-RU"/>
        </a:p>
      </dgm:t>
    </dgm:pt>
    <dgm:pt modelId="{E2542BFB-5F0F-4770-B1F6-19C51536BF07}" type="pres">
      <dgm:prSet presAssocID="{EB94491D-26D5-4006-91C3-C414E04236FE}" presName="Name0" presStyleCnt="0">
        <dgm:presLayoutVars>
          <dgm:dir/>
          <dgm:animLvl val="lvl"/>
          <dgm:resizeHandles/>
        </dgm:presLayoutVars>
      </dgm:prSet>
      <dgm:spPr/>
      <dgm:t>
        <a:bodyPr/>
        <a:lstStyle/>
        <a:p>
          <a:endParaRPr lang="ru-RU"/>
        </a:p>
      </dgm:t>
    </dgm:pt>
    <dgm:pt modelId="{6FA310D9-A18E-439F-A489-77E9C4127BD4}" type="pres">
      <dgm:prSet presAssocID="{454220F4-0C97-4BBE-9A88-039B9295BFB0}" presName="linNode" presStyleCnt="0"/>
      <dgm:spPr/>
    </dgm:pt>
    <dgm:pt modelId="{19DB29D5-0AFF-4A02-9FE6-3BA7AED19734}" type="pres">
      <dgm:prSet presAssocID="{454220F4-0C97-4BBE-9A88-039B9295BFB0}" presName="parentShp" presStyleLbl="node1" presStyleIdx="0" presStyleCnt="6" custLinFactX="94773" custLinFactNeighborX="100000" custLinFactNeighborY="2578">
        <dgm:presLayoutVars>
          <dgm:bulletEnabled val="1"/>
        </dgm:presLayoutVars>
      </dgm:prSet>
      <dgm:spPr/>
      <dgm:t>
        <a:bodyPr/>
        <a:lstStyle/>
        <a:p>
          <a:endParaRPr lang="ru-RU"/>
        </a:p>
      </dgm:t>
    </dgm:pt>
    <dgm:pt modelId="{1F0AE9D3-ED59-4836-8F26-5CA52FB9FDEC}" type="pres">
      <dgm:prSet presAssocID="{454220F4-0C97-4BBE-9A88-039B9295BFB0}" presName="childShp" presStyleLbl="bgAccFollowNode1" presStyleIdx="0" presStyleCnt="6" custLinFactX="-1288" custLinFactNeighborX="-100000" custLinFactNeighborY="430">
        <dgm:presLayoutVars>
          <dgm:bulletEnabled val="1"/>
        </dgm:presLayoutVars>
      </dgm:prSet>
      <dgm:spPr/>
      <dgm:t>
        <a:bodyPr/>
        <a:lstStyle/>
        <a:p>
          <a:endParaRPr lang="ru-RU"/>
        </a:p>
      </dgm:t>
    </dgm:pt>
    <dgm:pt modelId="{57429F35-81AC-42FC-BDDD-7F387BD79676}" type="pres">
      <dgm:prSet presAssocID="{78AA948C-6729-44F4-B840-C70E8ADC7AB4}" presName="spacing" presStyleCnt="0"/>
      <dgm:spPr/>
    </dgm:pt>
    <dgm:pt modelId="{7837E3D8-DE88-498C-95E0-6EA7AD837725}" type="pres">
      <dgm:prSet presAssocID="{4784FA9F-723C-4B10-B343-A932AC6C6906}" presName="linNode" presStyleCnt="0"/>
      <dgm:spPr/>
    </dgm:pt>
    <dgm:pt modelId="{9D384556-3513-4364-9677-54AFD6E6F75D}" type="pres">
      <dgm:prSet presAssocID="{4784FA9F-723C-4B10-B343-A932AC6C6906}" presName="parentShp" presStyleLbl="node1" presStyleIdx="1" presStyleCnt="6" custLinFactX="3190" custLinFactNeighborX="100000" custLinFactNeighborY="-4086">
        <dgm:presLayoutVars>
          <dgm:bulletEnabled val="1"/>
        </dgm:presLayoutVars>
      </dgm:prSet>
      <dgm:spPr/>
      <dgm:t>
        <a:bodyPr/>
        <a:lstStyle/>
        <a:p>
          <a:endParaRPr lang="ru-RU"/>
        </a:p>
      </dgm:t>
    </dgm:pt>
    <dgm:pt modelId="{D28204CF-6DA3-4736-8FFC-D498162B2B64}" type="pres">
      <dgm:prSet presAssocID="{4784FA9F-723C-4B10-B343-A932AC6C6906}" presName="childShp" presStyleLbl="bgAccFollowNode1" presStyleIdx="1" presStyleCnt="6" custScaleY="129984" custLinFactX="-73" custLinFactNeighborX="-100000" custLinFactNeighborY="-4085">
        <dgm:presLayoutVars>
          <dgm:bulletEnabled val="1"/>
        </dgm:presLayoutVars>
      </dgm:prSet>
      <dgm:spPr/>
      <dgm:t>
        <a:bodyPr/>
        <a:lstStyle/>
        <a:p>
          <a:endParaRPr lang="ru-RU"/>
        </a:p>
      </dgm:t>
    </dgm:pt>
    <dgm:pt modelId="{8BA2809A-54D6-461B-AECB-968CB1562183}" type="pres">
      <dgm:prSet presAssocID="{5A2DBA35-33CC-4BAC-BB1A-C442F0619C1E}" presName="spacing" presStyleCnt="0"/>
      <dgm:spPr/>
    </dgm:pt>
    <dgm:pt modelId="{59519843-3753-4CEA-9A3B-D90374FCD134}" type="pres">
      <dgm:prSet presAssocID="{28232D1B-42B9-4B6E-ADBB-565146AAE424}" presName="linNode" presStyleCnt="0"/>
      <dgm:spPr/>
    </dgm:pt>
    <dgm:pt modelId="{1FD287E6-DB7A-4CE1-BE61-89E2880FF059}" type="pres">
      <dgm:prSet presAssocID="{28232D1B-42B9-4B6E-ADBB-565146AAE424}" presName="parentShp" presStyleLbl="node1" presStyleIdx="2" presStyleCnt="6" custLinFactNeighborX="100000" custLinFactNeighborY="-5987">
        <dgm:presLayoutVars>
          <dgm:bulletEnabled val="1"/>
        </dgm:presLayoutVars>
      </dgm:prSet>
      <dgm:spPr/>
      <dgm:t>
        <a:bodyPr/>
        <a:lstStyle/>
        <a:p>
          <a:endParaRPr lang="ru-RU"/>
        </a:p>
      </dgm:t>
    </dgm:pt>
    <dgm:pt modelId="{2F785681-0FAF-45C2-B7AA-398BF89D9B8D}" type="pres">
      <dgm:prSet presAssocID="{28232D1B-42B9-4B6E-ADBB-565146AAE424}" presName="childShp" presStyleLbl="bgAccFollowNode1" presStyleIdx="2" presStyleCnt="6" custLinFactNeighborX="-100000" custLinFactNeighborY="-9714">
        <dgm:presLayoutVars>
          <dgm:bulletEnabled val="1"/>
        </dgm:presLayoutVars>
      </dgm:prSet>
      <dgm:spPr/>
      <dgm:t>
        <a:bodyPr/>
        <a:lstStyle/>
        <a:p>
          <a:endParaRPr lang="ru-RU"/>
        </a:p>
      </dgm:t>
    </dgm:pt>
    <dgm:pt modelId="{6CB0E628-6593-4CEB-B57F-24427515A6B4}" type="pres">
      <dgm:prSet presAssocID="{017DC64D-A403-4B22-B836-AB0375D26C86}" presName="spacing" presStyleCnt="0"/>
      <dgm:spPr/>
    </dgm:pt>
    <dgm:pt modelId="{7F05DB05-8CB4-4DA3-9AB7-6F4FB607263E}" type="pres">
      <dgm:prSet presAssocID="{6EE373B7-172B-4835-92AB-5B0B025EE31B}" presName="linNode" presStyleCnt="0"/>
      <dgm:spPr/>
    </dgm:pt>
    <dgm:pt modelId="{0FA8019F-866C-490E-B4E6-655CAB246223}" type="pres">
      <dgm:prSet presAssocID="{6EE373B7-172B-4835-92AB-5B0B025EE31B}" presName="parentShp" presStyleLbl="node1" presStyleIdx="3" presStyleCnt="6" custLinFactX="9204" custLinFactNeighborX="100000" custLinFactNeighborY="-5342">
        <dgm:presLayoutVars>
          <dgm:bulletEnabled val="1"/>
        </dgm:presLayoutVars>
      </dgm:prSet>
      <dgm:spPr/>
      <dgm:t>
        <a:bodyPr/>
        <a:lstStyle/>
        <a:p>
          <a:endParaRPr lang="ru-RU"/>
        </a:p>
      </dgm:t>
    </dgm:pt>
    <dgm:pt modelId="{7C94298A-5F73-4537-86A7-2D6701170EA2}" type="pres">
      <dgm:prSet presAssocID="{6EE373B7-172B-4835-92AB-5B0B025EE31B}" presName="childShp" presStyleLbl="bgAccFollowNode1" presStyleIdx="3" presStyleCnt="6" custLinFactX="-152" custLinFactNeighborX="-100000" custLinFactNeighborY="-5319">
        <dgm:presLayoutVars>
          <dgm:bulletEnabled val="1"/>
        </dgm:presLayoutVars>
      </dgm:prSet>
      <dgm:spPr/>
      <dgm:t>
        <a:bodyPr/>
        <a:lstStyle/>
        <a:p>
          <a:endParaRPr lang="ru-RU"/>
        </a:p>
      </dgm:t>
    </dgm:pt>
    <dgm:pt modelId="{9AD83939-448A-4773-848B-6BF90995CC71}" type="pres">
      <dgm:prSet presAssocID="{02C29312-B54E-44A8-B91E-00B1204E0CE2}" presName="spacing" presStyleCnt="0"/>
      <dgm:spPr/>
    </dgm:pt>
    <dgm:pt modelId="{551D5612-72D7-4D6E-A147-7927D9C7516E}" type="pres">
      <dgm:prSet presAssocID="{20884D61-6B35-43C9-A7FE-6F0269905B5E}" presName="linNode" presStyleCnt="0"/>
      <dgm:spPr/>
    </dgm:pt>
    <dgm:pt modelId="{F57A3FFE-DC12-4BC2-B0F1-603B520A90CF}" type="pres">
      <dgm:prSet presAssocID="{20884D61-6B35-43C9-A7FE-6F0269905B5E}" presName="parentShp" presStyleLbl="node1" presStyleIdx="4" presStyleCnt="6" custLinFactX="47734" custLinFactNeighborX="100000">
        <dgm:presLayoutVars>
          <dgm:bulletEnabled val="1"/>
        </dgm:presLayoutVars>
      </dgm:prSet>
      <dgm:spPr/>
      <dgm:t>
        <a:bodyPr/>
        <a:lstStyle/>
        <a:p>
          <a:endParaRPr lang="ru-RU"/>
        </a:p>
      </dgm:t>
    </dgm:pt>
    <dgm:pt modelId="{D2BD46F7-8470-4A1B-9065-E336B028B1D6}" type="pres">
      <dgm:prSet presAssocID="{20884D61-6B35-43C9-A7FE-6F0269905B5E}" presName="childShp" presStyleLbl="bgAccFollowNode1" presStyleIdx="4" presStyleCnt="6" custLinFactNeighborX="-99886" custLinFactNeighborY="-13746">
        <dgm:presLayoutVars>
          <dgm:bulletEnabled val="1"/>
        </dgm:presLayoutVars>
      </dgm:prSet>
      <dgm:spPr/>
      <dgm:t>
        <a:bodyPr/>
        <a:lstStyle/>
        <a:p>
          <a:endParaRPr lang="ru-RU"/>
        </a:p>
      </dgm:t>
    </dgm:pt>
    <dgm:pt modelId="{D794F87C-D588-49BC-A1A2-627E8B4AA623}" type="pres">
      <dgm:prSet presAssocID="{D5FF1AE3-F11F-4FEB-8EEE-D9DFDD9D56CE}" presName="spacing" presStyleCnt="0"/>
      <dgm:spPr/>
    </dgm:pt>
    <dgm:pt modelId="{4D4227FC-0E28-4C8D-81D0-32BCB72320B3}" type="pres">
      <dgm:prSet presAssocID="{DE2F9A83-979E-45C5-AC3B-C4F523CAF770}" presName="linNode" presStyleCnt="0"/>
      <dgm:spPr/>
    </dgm:pt>
    <dgm:pt modelId="{E8ACEE6D-10B4-40B6-B2F2-EDECE962CEDA}" type="pres">
      <dgm:prSet presAssocID="{DE2F9A83-979E-45C5-AC3B-C4F523CAF770}" presName="parentShp" presStyleLbl="node1" presStyleIdx="5" presStyleCnt="6" custLinFactX="2143" custLinFactNeighborX="100000" custLinFactNeighborY="5532">
        <dgm:presLayoutVars>
          <dgm:bulletEnabled val="1"/>
        </dgm:presLayoutVars>
      </dgm:prSet>
      <dgm:spPr/>
      <dgm:t>
        <a:bodyPr/>
        <a:lstStyle/>
        <a:p>
          <a:endParaRPr lang="ru-RU"/>
        </a:p>
      </dgm:t>
    </dgm:pt>
    <dgm:pt modelId="{F4BCE04D-5806-4431-A165-15CBA4A6A662}" type="pres">
      <dgm:prSet presAssocID="{DE2F9A83-979E-45C5-AC3B-C4F523CAF770}" presName="childShp" presStyleLbl="bgAccFollowNode1" presStyleIdx="5" presStyleCnt="6" custLinFactNeighborX="-99643" custLinFactNeighborY="-4149">
        <dgm:presLayoutVars>
          <dgm:bulletEnabled val="1"/>
        </dgm:presLayoutVars>
      </dgm:prSet>
      <dgm:spPr/>
      <dgm:t>
        <a:bodyPr/>
        <a:lstStyle/>
        <a:p>
          <a:endParaRPr lang="ru-RU"/>
        </a:p>
      </dgm:t>
    </dgm:pt>
  </dgm:ptLst>
  <dgm:cxnLst>
    <dgm:cxn modelId="{8D780A65-80E6-4EB0-B399-5AA2819880AF}" type="presOf" srcId="{6EE373B7-172B-4835-92AB-5B0B025EE31B}" destId="{0FA8019F-866C-490E-B4E6-655CAB246223}" srcOrd="0" destOrd="0" presId="urn:microsoft.com/office/officeart/2005/8/layout/vList6"/>
    <dgm:cxn modelId="{8F9E9303-5CA8-4FAA-9D5F-3696B62F51BA}" srcId="{28232D1B-42B9-4B6E-ADBB-565146AAE424}" destId="{3CF9F2BC-903C-45EE-ADFC-1D95B149A336}" srcOrd="1" destOrd="0" parTransId="{23CFC59E-9B08-4386-BDA0-C97B655D3FC3}" sibTransId="{A4A42E48-6A10-4A7E-8E7D-9512DC00F590}"/>
    <dgm:cxn modelId="{BAC96CC9-734A-4E38-AE40-CA5820BAFC99}" srcId="{4784FA9F-723C-4B10-B343-A932AC6C6906}" destId="{670302CC-8370-4E39-B9E8-812F0F87CBDB}" srcOrd="0" destOrd="0" parTransId="{9E33D514-AEBD-40CA-8656-12D2A0B7D36F}" sibTransId="{4BB7E3A3-ECA5-47AD-A3A1-5594EF127CC5}"/>
    <dgm:cxn modelId="{74FFE391-B003-4B88-923F-0DC4A700C00A}" srcId="{EB94491D-26D5-4006-91C3-C414E04236FE}" destId="{DE2F9A83-979E-45C5-AC3B-C4F523CAF770}" srcOrd="5" destOrd="0" parTransId="{43906CDC-9F81-412C-A841-12022D57A231}" sibTransId="{F403B0BE-173F-4989-87DF-3BB281022298}"/>
    <dgm:cxn modelId="{7777E523-A6EF-478C-8258-FB8F3B177EAC}" srcId="{454220F4-0C97-4BBE-9A88-039B9295BFB0}" destId="{2C240EE5-35EB-4DAF-A268-67F6C8F448D7}" srcOrd="0" destOrd="0" parTransId="{C41E5A4D-CE9A-44E6-9134-DC90548AB850}" sibTransId="{C8C1B778-9090-4D0C-943A-0563402B73C7}"/>
    <dgm:cxn modelId="{9AE0CEBF-E035-46F5-9B99-6C24AAC205E1}" type="presOf" srcId="{4784FA9F-723C-4B10-B343-A932AC6C6906}" destId="{9D384556-3513-4364-9677-54AFD6E6F75D}" srcOrd="0" destOrd="0" presId="urn:microsoft.com/office/officeart/2005/8/layout/vList6"/>
    <dgm:cxn modelId="{8FDD1DDA-3C55-4C6A-A3A1-AD6D85143531}" type="presOf" srcId="{0C6C5364-0AA4-4079-81DC-5E1191FD9EC9}" destId="{2F785681-0FAF-45C2-B7AA-398BF89D9B8D}" srcOrd="0" destOrd="2" presId="urn:microsoft.com/office/officeart/2005/8/layout/vList6"/>
    <dgm:cxn modelId="{24BEEC87-F448-4C1C-A488-A4419D74B926}" type="presOf" srcId="{EB94491D-26D5-4006-91C3-C414E04236FE}" destId="{E2542BFB-5F0F-4770-B1F6-19C51536BF07}" srcOrd="0" destOrd="0" presId="urn:microsoft.com/office/officeart/2005/8/layout/vList6"/>
    <dgm:cxn modelId="{456E52FC-EAFE-46D2-82D6-A543ACCE4412}" type="presOf" srcId="{F604F9E5-C172-4B84-8A0C-DBA6CF552EAE}" destId="{D2BD46F7-8470-4A1B-9065-E336B028B1D6}" srcOrd="0" destOrd="0" presId="urn:microsoft.com/office/officeart/2005/8/layout/vList6"/>
    <dgm:cxn modelId="{B283E561-C501-4F1A-8CFF-C52B80BD4CDC}" type="presOf" srcId="{670302CC-8370-4E39-B9E8-812F0F87CBDB}" destId="{D28204CF-6DA3-4736-8FFC-D498162B2B64}" srcOrd="0" destOrd="0" presId="urn:microsoft.com/office/officeart/2005/8/layout/vList6"/>
    <dgm:cxn modelId="{F862B5EC-C69F-4938-8292-369710971750}" srcId="{EB94491D-26D5-4006-91C3-C414E04236FE}" destId="{28232D1B-42B9-4B6E-ADBB-565146AAE424}" srcOrd="2" destOrd="0" parTransId="{600FA4DB-22CD-4E54-8477-B5D93686DD37}" sibTransId="{017DC64D-A403-4B22-B836-AB0375D26C86}"/>
    <dgm:cxn modelId="{22344EA1-01A1-4B9E-9E72-205ECDDD383B}" srcId="{EB94491D-26D5-4006-91C3-C414E04236FE}" destId="{454220F4-0C97-4BBE-9A88-039B9295BFB0}" srcOrd="0" destOrd="0" parTransId="{77D4A748-5B97-4503-A91F-C73A4C199B8C}" sibTransId="{78AA948C-6729-44F4-B840-C70E8ADC7AB4}"/>
    <dgm:cxn modelId="{1EDA8B5A-5C63-4014-A24F-E82BD01396B5}" srcId="{28232D1B-42B9-4B6E-ADBB-565146AAE424}" destId="{FBE7B9E0-1888-4515-A55D-85EDB2061B87}" srcOrd="0" destOrd="0" parTransId="{F4FE113B-9257-4A0F-97BA-59656D8ED9CA}" sibTransId="{DCBDE3C1-0CFB-4F4C-BF70-A698B8994F9D}"/>
    <dgm:cxn modelId="{52972C1E-BE50-4CE7-A66D-FDC162BDE918}" type="presOf" srcId="{2C240EE5-35EB-4DAF-A268-67F6C8F448D7}" destId="{1F0AE9D3-ED59-4836-8F26-5CA52FB9FDEC}" srcOrd="0" destOrd="0" presId="urn:microsoft.com/office/officeart/2005/8/layout/vList6"/>
    <dgm:cxn modelId="{38F650A2-66C1-47D8-BE49-5B2E7FC24CCC}" type="presOf" srcId="{2D6CE901-33D0-4B48-949A-B6A616BA9A2D}" destId="{7C94298A-5F73-4537-86A7-2D6701170EA2}" srcOrd="0" destOrd="0" presId="urn:microsoft.com/office/officeart/2005/8/layout/vList6"/>
    <dgm:cxn modelId="{F1E1AFE9-458F-4548-B26F-5444DCD92AF2}" type="presOf" srcId="{3CF9F2BC-903C-45EE-ADFC-1D95B149A336}" destId="{2F785681-0FAF-45C2-B7AA-398BF89D9B8D}" srcOrd="0" destOrd="1" presId="urn:microsoft.com/office/officeart/2005/8/layout/vList6"/>
    <dgm:cxn modelId="{CB69F765-06D7-4E8F-B315-57A6ACCB92E2}" type="presOf" srcId="{DE2F9A83-979E-45C5-AC3B-C4F523CAF770}" destId="{E8ACEE6D-10B4-40B6-B2F2-EDECE962CEDA}" srcOrd="0" destOrd="0" presId="urn:microsoft.com/office/officeart/2005/8/layout/vList6"/>
    <dgm:cxn modelId="{7E6CB001-62AA-4E20-8D77-1465A8493421}" srcId="{EB94491D-26D5-4006-91C3-C414E04236FE}" destId="{20884D61-6B35-43C9-A7FE-6F0269905B5E}" srcOrd="4" destOrd="0" parTransId="{35847AE7-669B-4425-806E-FB2DE896EA70}" sibTransId="{D5FF1AE3-F11F-4FEB-8EEE-D9DFDD9D56CE}"/>
    <dgm:cxn modelId="{28F3DFD2-4EB8-492D-9C5E-37254B13EC77}" type="presOf" srcId="{FBE7B9E0-1888-4515-A55D-85EDB2061B87}" destId="{2F785681-0FAF-45C2-B7AA-398BF89D9B8D}" srcOrd="0" destOrd="0" presId="urn:microsoft.com/office/officeart/2005/8/layout/vList6"/>
    <dgm:cxn modelId="{DAB571EC-EC85-4836-88DC-C11129486EB6}" srcId="{DE2F9A83-979E-45C5-AC3B-C4F523CAF770}" destId="{D1BF7934-72A1-4F3F-8358-E1ED09695FCF}" srcOrd="0" destOrd="0" parTransId="{484A7A12-C963-4807-88E4-4D715436AF38}" sibTransId="{098CBC35-0084-4654-88A1-2547B636BFF2}"/>
    <dgm:cxn modelId="{1FD94D54-4028-4EBE-B98C-E6983C14E226}" srcId="{28232D1B-42B9-4B6E-ADBB-565146AAE424}" destId="{0C6C5364-0AA4-4079-81DC-5E1191FD9EC9}" srcOrd="2" destOrd="0" parTransId="{E312DD8D-C437-4D14-9DAC-D1FE0B33AC2B}" sibTransId="{7CC44297-C6C0-4142-A3EA-CB90561A8816}"/>
    <dgm:cxn modelId="{7F61A07B-A137-41D3-88D3-A96EBAACBCBD}" srcId="{EB94491D-26D5-4006-91C3-C414E04236FE}" destId="{6EE373B7-172B-4835-92AB-5B0B025EE31B}" srcOrd="3" destOrd="0" parTransId="{A71D2145-A8E4-44C5-A4F9-690C4F862C2F}" sibTransId="{02C29312-B54E-44A8-B91E-00B1204E0CE2}"/>
    <dgm:cxn modelId="{FA05FCD1-3FF2-4E53-B692-4DA557534E2A}" type="presOf" srcId="{D1BF7934-72A1-4F3F-8358-E1ED09695FCF}" destId="{F4BCE04D-5806-4431-A165-15CBA4A6A662}" srcOrd="0" destOrd="0" presId="urn:microsoft.com/office/officeart/2005/8/layout/vList6"/>
    <dgm:cxn modelId="{06E94ABD-BEAE-4817-B697-018556331A02}" type="presOf" srcId="{20884D61-6B35-43C9-A7FE-6F0269905B5E}" destId="{F57A3FFE-DC12-4BC2-B0F1-603B520A90CF}" srcOrd="0" destOrd="0" presId="urn:microsoft.com/office/officeart/2005/8/layout/vList6"/>
    <dgm:cxn modelId="{B52CA385-824B-4843-93FE-768ED092B662}" type="presOf" srcId="{28232D1B-42B9-4B6E-ADBB-565146AAE424}" destId="{1FD287E6-DB7A-4CE1-BE61-89E2880FF059}" srcOrd="0" destOrd="0" presId="urn:microsoft.com/office/officeart/2005/8/layout/vList6"/>
    <dgm:cxn modelId="{3A5813C8-63F1-47E2-9A57-156697C0C694}" srcId="{EB94491D-26D5-4006-91C3-C414E04236FE}" destId="{4784FA9F-723C-4B10-B343-A932AC6C6906}" srcOrd="1" destOrd="0" parTransId="{EF96C7C1-0E58-4B33-AF61-586EC6169C40}" sibTransId="{5A2DBA35-33CC-4BAC-BB1A-C442F0619C1E}"/>
    <dgm:cxn modelId="{8C659836-96B8-4574-87AD-3140DF06EFAC}" srcId="{6EE373B7-172B-4835-92AB-5B0B025EE31B}" destId="{2D6CE901-33D0-4B48-949A-B6A616BA9A2D}" srcOrd="0" destOrd="0" parTransId="{EC78C9FE-470B-40AC-A3A2-0AB5FD18DE8B}" sibTransId="{56B2BEC9-2BAD-4DB9-9171-C090CD85170E}"/>
    <dgm:cxn modelId="{438E7ED2-8B6D-4ECF-AFCD-00FC56728936}" srcId="{20884D61-6B35-43C9-A7FE-6F0269905B5E}" destId="{F604F9E5-C172-4B84-8A0C-DBA6CF552EAE}" srcOrd="0" destOrd="0" parTransId="{73802F05-F2BA-4316-9AF7-EF8C1810F4C9}" sibTransId="{9CA9C8B3-D291-445C-87E6-FC0274603FD5}"/>
    <dgm:cxn modelId="{21EC8570-E2BE-4328-8CCB-8BE7526EAD3A}" type="presOf" srcId="{454220F4-0C97-4BBE-9A88-039B9295BFB0}" destId="{19DB29D5-0AFF-4A02-9FE6-3BA7AED19734}" srcOrd="0" destOrd="0" presId="urn:microsoft.com/office/officeart/2005/8/layout/vList6"/>
    <dgm:cxn modelId="{216EDFAE-3218-4095-864E-5B9335630B0A}" type="presParOf" srcId="{E2542BFB-5F0F-4770-B1F6-19C51536BF07}" destId="{6FA310D9-A18E-439F-A489-77E9C4127BD4}" srcOrd="0" destOrd="0" presId="urn:microsoft.com/office/officeart/2005/8/layout/vList6"/>
    <dgm:cxn modelId="{F9F5ABDA-4071-45D9-A279-2AE2A2DD68C5}" type="presParOf" srcId="{6FA310D9-A18E-439F-A489-77E9C4127BD4}" destId="{19DB29D5-0AFF-4A02-9FE6-3BA7AED19734}" srcOrd="0" destOrd="0" presId="urn:microsoft.com/office/officeart/2005/8/layout/vList6"/>
    <dgm:cxn modelId="{F18202CC-80B4-4EBF-B72E-B56B9F1747E3}" type="presParOf" srcId="{6FA310D9-A18E-439F-A489-77E9C4127BD4}" destId="{1F0AE9D3-ED59-4836-8F26-5CA52FB9FDEC}" srcOrd="1" destOrd="0" presId="urn:microsoft.com/office/officeart/2005/8/layout/vList6"/>
    <dgm:cxn modelId="{BFA55E7C-D6BE-4876-BC62-CE7B81C5DDAD}" type="presParOf" srcId="{E2542BFB-5F0F-4770-B1F6-19C51536BF07}" destId="{57429F35-81AC-42FC-BDDD-7F387BD79676}" srcOrd="1" destOrd="0" presId="urn:microsoft.com/office/officeart/2005/8/layout/vList6"/>
    <dgm:cxn modelId="{209E2936-F8CF-4483-8BDA-BE772C9AC26B}" type="presParOf" srcId="{E2542BFB-5F0F-4770-B1F6-19C51536BF07}" destId="{7837E3D8-DE88-498C-95E0-6EA7AD837725}" srcOrd="2" destOrd="0" presId="urn:microsoft.com/office/officeart/2005/8/layout/vList6"/>
    <dgm:cxn modelId="{402AC3AD-D269-4597-AABB-8A74BC7D6BEB}" type="presParOf" srcId="{7837E3D8-DE88-498C-95E0-6EA7AD837725}" destId="{9D384556-3513-4364-9677-54AFD6E6F75D}" srcOrd="0" destOrd="0" presId="urn:microsoft.com/office/officeart/2005/8/layout/vList6"/>
    <dgm:cxn modelId="{9FD9537D-D908-4B46-A62C-D1534678E4FE}" type="presParOf" srcId="{7837E3D8-DE88-498C-95E0-6EA7AD837725}" destId="{D28204CF-6DA3-4736-8FFC-D498162B2B64}" srcOrd="1" destOrd="0" presId="urn:microsoft.com/office/officeart/2005/8/layout/vList6"/>
    <dgm:cxn modelId="{9F6F1BC6-7212-46E0-B483-2107AAC08358}" type="presParOf" srcId="{E2542BFB-5F0F-4770-B1F6-19C51536BF07}" destId="{8BA2809A-54D6-461B-AECB-968CB1562183}" srcOrd="3" destOrd="0" presId="urn:microsoft.com/office/officeart/2005/8/layout/vList6"/>
    <dgm:cxn modelId="{5ED3886B-44CA-4278-893B-B02F4AE83DB4}" type="presParOf" srcId="{E2542BFB-5F0F-4770-B1F6-19C51536BF07}" destId="{59519843-3753-4CEA-9A3B-D90374FCD134}" srcOrd="4" destOrd="0" presId="urn:microsoft.com/office/officeart/2005/8/layout/vList6"/>
    <dgm:cxn modelId="{C39311A5-E37D-479E-9465-4C1F46252A03}" type="presParOf" srcId="{59519843-3753-4CEA-9A3B-D90374FCD134}" destId="{1FD287E6-DB7A-4CE1-BE61-89E2880FF059}" srcOrd="0" destOrd="0" presId="urn:microsoft.com/office/officeart/2005/8/layout/vList6"/>
    <dgm:cxn modelId="{67515F02-085F-40AC-A10D-1CE3468AAEE9}" type="presParOf" srcId="{59519843-3753-4CEA-9A3B-D90374FCD134}" destId="{2F785681-0FAF-45C2-B7AA-398BF89D9B8D}" srcOrd="1" destOrd="0" presId="urn:microsoft.com/office/officeart/2005/8/layout/vList6"/>
    <dgm:cxn modelId="{4A47D4EA-D712-435C-B2D8-653ECDDF30E7}" type="presParOf" srcId="{E2542BFB-5F0F-4770-B1F6-19C51536BF07}" destId="{6CB0E628-6593-4CEB-B57F-24427515A6B4}" srcOrd="5" destOrd="0" presId="urn:microsoft.com/office/officeart/2005/8/layout/vList6"/>
    <dgm:cxn modelId="{A9CA09F4-3A97-4141-A5D6-3ED9893C661B}" type="presParOf" srcId="{E2542BFB-5F0F-4770-B1F6-19C51536BF07}" destId="{7F05DB05-8CB4-4DA3-9AB7-6F4FB607263E}" srcOrd="6" destOrd="0" presId="urn:microsoft.com/office/officeart/2005/8/layout/vList6"/>
    <dgm:cxn modelId="{A9D9BB9E-AB10-42D1-8DE3-42BA09465801}" type="presParOf" srcId="{7F05DB05-8CB4-4DA3-9AB7-6F4FB607263E}" destId="{0FA8019F-866C-490E-B4E6-655CAB246223}" srcOrd="0" destOrd="0" presId="urn:microsoft.com/office/officeart/2005/8/layout/vList6"/>
    <dgm:cxn modelId="{61838C83-4D86-46A3-9B24-39D083DC3EA8}" type="presParOf" srcId="{7F05DB05-8CB4-4DA3-9AB7-6F4FB607263E}" destId="{7C94298A-5F73-4537-86A7-2D6701170EA2}" srcOrd="1" destOrd="0" presId="urn:microsoft.com/office/officeart/2005/8/layout/vList6"/>
    <dgm:cxn modelId="{18DF09CE-1F8B-4B98-8F48-C29A7AB62B2C}" type="presParOf" srcId="{E2542BFB-5F0F-4770-B1F6-19C51536BF07}" destId="{9AD83939-448A-4773-848B-6BF90995CC71}" srcOrd="7" destOrd="0" presId="urn:microsoft.com/office/officeart/2005/8/layout/vList6"/>
    <dgm:cxn modelId="{FF756EB5-457F-4CB5-AAA0-572A458D3157}" type="presParOf" srcId="{E2542BFB-5F0F-4770-B1F6-19C51536BF07}" destId="{551D5612-72D7-4D6E-A147-7927D9C7516E}" srcOrd="8" destOrd="0" presId="urn:microsoft.com/office/officeart/2005/8/layout/vList6"/>
    <dgm:cxn modelId="{D65199BA-B30B-42FB-9697-B0AF31F83CD5}" type="presParOf" srcId="{551D5612-72D7-4D6E-A147-7927D9C7516E}" destId="{F57A3FFE-DC12-4BC2-B0F1-603B520A90CF}" srcOrd="0" destOrd="0" presId="urn:microsoft.com/office/officeart/2005/8/layout/vList6"/>
    <dgm:cxn modelId="{54F2C6FA-6FFA-4E60-924E-BAA3A3EABA20}" type="presParOf" srcId="{551D5612-72D7-4D6E-A147-7927D9C7516E}" destId="{D2BD46F7-8470-4A1B-9065-E336B028B1D6}" srcOrd="1" destOrd="0" presId="urn:microsoft.com/office/officeart/2005/8/layout/vList6"/>
    <dgm:cxn modelId="{CA0554E8-FD8B-47F4-87C1-688B90207FF5}" type="presParOf" srcId="{E2542BFB-5F0F-4770-B1F6-19C51536BF07}" destId="{D794F87C-D588-49BC-A1A2-627E8B4AA623}" srcOrd="9" destOrd="0" presId="urn:microsoft.com/office/officeart/2005/8/layout/vList6"/>
    <dgm:cxn modelId="{B6B864CC-CA85-4996-8DC0-B44342460C1D}" type="presParOf" srcId="{E2542BFB-5F0F-4770-B1F6-19C51536BF07}" destId="{4D4227FC-0E28-4C8D-81D0-32BCB72320B3}" srcOrd="10" destOrd="0" presId="urn:microsoft.com/office/officeart/2005/8/layout/vList6"/>
    <dgm:cxn modelId="{2D82D07F-C3FD-43F9-89D3-55807A1A51F5}" type="presParOf" srcId="{4D4227FC-0E28-4C8D-81D0-32BCB72320B3}" destId="{E8ACEE6D-10B4-40B6-B2F2-EDECE962CEDA}" srcOrd="0" destOrd="0" presId="urn:microsoft.com/office/officeart/2005/8/layout/vList6"/>
    <dgm:cxn modelId="{BDFC4034-FB21-430B-9130-CB50A95D8B5E}" type="presParOf" srcId="{4D4227FC-0E28-4C8D-81D0-32BCB72320B3}" destId="{F4BCE04D-5806-4431-A165-15CBA4A6A662}"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94491D-26D5-4006-91C3-C414E04236F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20884D61-6B35-43C9-A7FE-6F0269905B5E}">
      <dgm:prSet custT="1"/>
      <dgm:spPr>
        <a:xfrm>
          <a:off x="5841076" y="1744134"/>
          <a:ext cx="3894050" cy="1585577"/>
        </a:xfrm>
        <a:prstGeom prst="roundRect">
          <a:avLst/>
        </a:prstGeom>
        <a:solidFill>
          <a:srgbClr val="648E85"/>
        </a:solidFill>
        <a:ln w="12700" cap="flat" cmpd="sng" algn="ctr">
          <a:solidFill>
            <a:sysClr val="window" lastClr="FFFFFF">
              <a:hueOff val="0"/>
              <a:satOff val="0"/>
              <a:lumOff val="0"/>
              <a:alphaOff val="0"/>
            </a:sysClr>
          </a:solidFill>
          <a:prstDash val="solid"/>
          <a:miter lim="800000"/>
        </a:ln>
        <a:effectLst/>
      </dgm:spPr>
      <dgm:t>
        <a:bodyPr/>
        <a:lstStyle/>
        <a:p>
          <a:r>
            <a:rPr lang="ru-RU" sz="4000" dirty="0">
              <a:solidFill>
                <a:sysClr val="window" lastClr="FFFFFF"/>
              </a:solidFill>
              <a:latin typeface="Arial" panose="020B0604020202020204" pitchFamily="34" charset="0"/>
              <a:ea typeface="+mn-ea"/>
              <a:cs typeface="Arial" panose="020B0604020202020204" pitchFamily="34" charset="0"/>
            </a:rPr>
            <a:t>Включаются</a:t>
          </a:r>
        </a:p>
      </dgm:t>
    </dgm:pt>
    <dgm:pt modelId="{35847AE7-669B-4425-806E-FB2DE896EA70}" type="parTrans" cxnId="{7E6CB001-62AA-4E20-8D77-1465A8493421}">
      <dgm:prSet/>
      <dgm:spPr/>
      <dgm:t>
        <a:bodyPr/>
        <a:lstStyle/>
        <a:p>
          <a:endParaRPr lang="ru-RU"/>
        </a:p>
      </dgm:t>
    </dgm:pt>
    <dgm:pt modelId="{D5FF1AE3-F11F-4FEB-8EEE-D9DFDD9D56CE}" type="sibTrans" cxnId="{7E6CB001-62AA-4E20-8D77-1465A8493421}">
      <dgm:prSet/>
      <dgm:spPr/>
      <dgm:t>
        <a:bodyPr/>
        <a:lstStyle/>
        <a:p>
          <a:endParaRPr lang="ru-RU"/>
        </a:p>
      </dgm:t>
    </dgm:pt>
    <dgm:pt modelId="{F604F9E5-C172-4B84-8A0C-DBA6CF552EAE}">
      <dgm:prSet custT="1"/>
      <dgm:spPr>
        <a:xfrm>
          <a:off x="0" y="1709061"/>
          <a:ext cx="5841076" cy="1585577"/>
        </a:xfrm>
        <a:prstGeom prst="rightArrow">
          <a:avLst>
            <a:gd name="adj1" fmla="val 75000"/>
            <a:gd name="adj2" fmla="val 50000"/>
          </a:avLst>
        </a:prstGeom>
        <a:solidFill>
          <a:srgbClr val="D8E4E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nchor="ctr"/>
        <a:lstStyle/>
        <a:p>
          <a:r>
            <a:rPr lang="ru-RU"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Привлеченные для работы лица, больные хроническим алкоголизмом, наркоманией и токсикоманией, не состоящие в списочном составе организации и помещенные в лечебно-трудовые профилактории и привлеченные к труду </a:t>
          </a:r>
          <a:r>
            <a:rPr lang="ru-RU" sz="1600"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согласно договорам </a:t>
          </a:r>
          <a:r>
            <a:rPr lang="ru-RU"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на предоставление рабочей силы</a:t>
          </a:r>
        </a:p>
      </dgm:t>
    </dgm:pt>
    <dgm:pt modelId="{73802F05-F2BA-4316-9AF7-EF8C1810F4C9}" type="parTrans" cxnId="{438E7ED2-8B6D-4ECF-AFCD-00FC56728936}">
      <dgm:prSet/>
      <dgm:spPr/>
      <dgm:t>
        <a:bodyPr/>
        <a:lstStyle/>
        <a:p>
          <a:endParaRPr lang="ru-RU"/>
        </a:p>
      </dgm:t>
    </dgm:pt>
    <dgm:pt modelId="{9CA9C8B3-D291-445C-87E6-FC0274603FD5}" type="sibTrans" cxnId="{438E7ED2-8B6D-4ECF-AFCD-00FC56728936}">
      <dgm:prSet/>
      <dgm:spPr/>
      <dgm:t>
        <a:bodyPr/>
        <a:lstStyle/>
        <a:p>
          <a:endParaRPr lang="ru-RU"/>
        </a:p>
      </dgm:t>
    </dgm:pt>
    <dgm:pt modelId="{DE2F9A83-979E-45C5-AC3B-C4F523CAF770}">
      <dgm:prSet custT="1"/>
      <dgm:spPr>
        <a:xfrm>
          <a:off x="5841076" y="3488269"/>
          <a:ext cx="3894050" cy="1585577"/>
        </a:xfrm>
        <a:prstGeom prst="roundRect">
          <a:avLst/>
        </a:prstGeom>
        <a:solidFill>
          <a:srgbClr val="648E85"/>
        </a:solidFill>
        <a:ln w="12700" cap="flat" cmpd="sng" algn="ctr">
          <a:solidFill>
            <a:sysClr val="window" lastClr="FFFFFF">
              <a:hueOff val="0"/>
              <a:satOff val="0"/>
              <a:lumOff val="0"/>
              <a:alphaOff val="0"/>
            </a:sysClr>
          </a:solidFill>
          <a:prstDash val="solid"/>
          <a:miter lim="800000"/>
        </a:ln>
        <a:effectLst/>
      </dgm:spPr>
      <dgm:t>
        <a:bodyPr/>
        <a:lstStyle/>
        <a:p>
          <a:r>
            <a:rPr lang="ru-RU" sz="4000" dirty="0">
              <a:solidFill>
                <a:sysClr val="window" lastClr="FFFFFF"/>
              </a:solidFill>
              <a:latin typeface="Arial" panose="020B0604020202020204" pitchFamily="34" charset="0"/>
              <a:ea typeface="+mn-ea"/>
              <a:cs typeface="Arial" panose="020B0604020202020204" pitchFamily="34" charset="0"/>
            </a:rPr>
            <a:t>Включаются</a:t>
          </a:r>
          <a:r>
            <a:rPr lang="ru-RU" sz="2300" dirty="0">
              <a:solidFill>
                <a:sysClr val="window" lastClr="FFFFFF"/>
              </a:solidFill>
              <a:latin typeface="Calibri"/>
              <a:ea typeface="+mn-ea"/>
              <a:cs typeface="+mn-cs"/>
            </a:rPr>
            <a:t> </a:t>
          </a:r>
          <a:br>
            <a:rPr lang="ru-RU" sz="2300" dirty="0">
              <a:solidFill>
                <a:sysClr val="window" lastClr="FFFFFF"/>
              </a:solidFill>
              <a:latin typeface="Calibri"/>
              <a:ea typeface="+mn-ea"/>
              <a:cs typeface="+mn-cs"/>
            </a:rPr>
          </a:br>
          <a:r>
            <a:rPr lang="ru-RU" sz="1400" dirty="0">
              <a:solidFill>
                <a:sysClr val="window" lastClr="FFFFFF"/>
              </a:solidFill>
              <a:latin typeface="Arial" panose="020B0604020202020204" pitchFamily="34" charset="0"/>
              <a:ea typeface="+mn-ea"/>
              <a:cs typeface="Arial" panose="020B0604020202020204" pitchFamily="34" charset="0"/>
            </a:rPr>
            <a:t>(выплата з</a:t>
          </a:r>
          <a:r>
            <a:rPr lang="en-US" sz="1400" dirty="0">
              <a:solidFill>
                <a:sysClr val="window" lastClr="FFFFFF"/>
              </a:solidFill>
              <a:latin typeface="Arial" panose="020B0604020202020204" pitchFamily="34" charset="0"/>
              <a:ea typeface="+mn-ea"/>
              <a:cs typeface="Arial" panose="020B0604020202020204" pitchFamily="34" charset="0"/>
            </a:rPr>
            <a:t>/</a:t>
          </a:r>
          <a:r>
            <a:rPr lang="ru-RU" sz="1400" dirty="0">
              <a:solidFill>
                <a:sysClr val="window" lastClr="FFFFFF"/>
              </a:solidFill>
              <a:latin typeface="Arial" panose="020B0604020202020204" pitchFamily="34" charset="0"/>
              <a:ea typeface="+mn-ea"/>
              <a:cs typeface="Arial" panose="020B0604020202020204" pitchFamily="34" charset="0"/>
            </a:rPr>
            <a:t>п осуществляется организацией непосредственно работникам)</a:t>
          </a:r>
        </a:p>
      </dgm:t>
    </dgm:pt>
    <dgm:pt modelId="{43906CDC-9F81-412C-A841-12022D57A231}" type="parTrans" cxnId="{74FFE391-B003-4B88-923F-0DC4A700C00A}">
      <dgm:prSet/>
      <dgm:spPr/>
      <dgm:t>
        <a:bodyPr/>
        <a:lstStyle/>
        <a:p>
          <a:endParaRPr lang="ru-RU"/>
        </a:p>
      </dgm:t>
    </dgm:pt>
    <dgm:pt modelId="{F403B0BE-173F-4989-87DF-3BB281022298}" type="sibTrans" cxnId="{74FFE391-B003-4B88-923F-0DC4A700C00A}">
      <dgm:prSet/>
      <dgm:spPr/>
      <dgm:t>
        <a:bodyPr/>
        <a:lstStyle/>
        <a:p>
          <a:endParaRPr lang="ru-RU"/>
        </a:p>
      </dgm:t>
    </dgm:pt>
    <dgm:pt modelId="{D1BF7934-72A1-4F3F-8358-E1ED09695FCF}">
      <dgm:prSet custT="1"/>
      <dgm:spPr>
        <a:xfrm>
          <a:off x="13901" y="3422484"/>
          <a:ext cx="5841076" cy="1585577"/>
        </a:xfrm>
        <a:prstGeom prst="rightArrow">
          <a:avLst>
            <a:gd name="adj1" fmla="val 75000"/>
            <a:gd name="adj2" fmla="val 50000"/>
          </a:avLst>
        </a:prstGeom>
        <a:solidFill>
          <a:srgbClr val="D8E4E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nchor="ctr"/>
        <a:lstStyle/>
        <a:p>
          <a:pPr>
            <a:spcBef>
              <a:spcPts val="1200"/>
            </a:spcBef>
          </a:pPr>
          <a:r>
            <a:rPr lang="ru-RU"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Граждане, зарегистрированные в органах </a:t>
          </a:r>
          <a:br>
            <a:rPr lang="ru-RU"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br>
          <a:r>
            <a:rPr lang="ru-RU"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по труду, занятости и социальной защите в качестве безработных, направленные на оплачиваемые общественные работы, </a:t>
          </a:r>
          <a:r>
            <a:rPr lang="ru-RU" sz="1600"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если с ними заключен срочный трудовой договор</a:t>
          </a:r>
          <a:endParaRPr lang="ru-RU"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484A7A12-C963-4807-88E4-4D715436AF38}" type="parTrans" cxnId="{DAB571EC-EC85-4836-88DC-C11129486EB6}">
      <dgm:prSet/>
      <dgm:spPr/>
      <dgm:t>
        <a:bodyPr/>
        <a:lstStyle/>
        <a:p>
          <a:endParaRPr lang="ru-RU"/>
        </a:p>
      </dgm:t>
    </dgm:pt>
    <dgm:pt modelId="{098CBC35-0084-4654-88A1-2547B636BFF2}" type="sibTrans" cxnId="{DAB571EC-EC85-4836-88DC-C11129486EB6}">
      <dgm:prSet/>
      <dgm:spPr/>
      <dgm:t>
        <a:bodyPr/>
        <a:lstStyle/>
        <a:p>
          <a:endParaRPr lang="ru-RU"/>
        </a:p>
      </dgm:t>
    </dgm:pt>
    <dgm:pt modelId="{6EE373B7-172B-4835-92AB-5B0B025EE31B}">
      <dgm:prSet custT="1"/>
      <dgm:spPr>
        <a:xfrm>
          <a:off x="5841076" y="0"/>
          <a:ext cx="3894050" cy="1585577"/>
        </a:xfrm>
        <a:prstGeom prst="roundRect">
          <a:avLst/>
        </a:prstGeom>
        <a:solidFill>
          <a:srgbClr val="648E85"/>
        </a:solidFill>
        <a:ln w="12700" cap="flat" cmpd="sng" algn="ctr">
          <a:solidFill>
            <a:sysClr val="window" lastClr="FFFFFF">
              <a:hueOff val="0"/>
              <a:satOff val="0"/>
              <a:lumOff val="0"/>
              <a:alphaOff val="0"/>
            </a:sysClr>
          </a:solidFill>
          <a:prstDash val="solid"/>
          <a:miter lim="800000"/>
        </a:ln>
        <a:effectLst/>
      </dgm:spPr>
      <dgm:t>
        <a:bodyPr/>
        <a:lstStyle/>
        <a:p>
          <a:r>
            <a:rPr lang="ru-RU" sz="4000" dirty="0">
              <a:solidFill>
                <a:sysClr val="window" lastClr="FFFFFF"/>
              </a:solidFill>
              <a:latin typeface="Arial" panose="020B0604020202020204" pitchFamily="34" charset="0"/>
              <a:ea typeface="+mn-ea"/>
              <a:cs typeface="Arial" panose="020B0604020202020204" pitchFamily="34" charset="0"/>
            </a:rPr>
            <a:t>Включаются</a:t>
          </a:r>
        </a:p>
      </dgm:t>
    </dgm:pt>
    <dgm:pt modelId="{A71D2145-A8E4-44C5-A4F9-690C4F862C2F}" type="parTrans" cxnId="{7F61A07B-A137-41D3-88D3-A96EBAACBCBD}">
      <dgm:prSet/>
      <dgm:spPr/>
      <dgm:t>
        <a:bodyPr/>
        <a:lstStyle/>
        <a:p>
          <a:endParaRPr lang="ru-RU"/>
        </a:p>
      </dgm:t>
    </dgm:pt>
    <dgm:pt modelId="{02C29312-B54E-44A8-B91E-00B1204E0CE2}" type="sibTrans" cxnId="{7F61A07B-A137-41D3-88D3-A96EBAACBCBD}">
      <dgm:prSet/>
      <dgm:spPr/>
      <dgm:t>
        <a:bodyPr/>
        <a:lstStyle/>
        <a:p>
          <a:endParaRPr lang="ru-RU"/>
        </a:p>
      </dgm:t>
    </dgm:pt>
    <dgm:pt modelId="{2D6CE901-33D0-4B48-949A-B6A616BA9A2D}">
      <dgm:prSet custT="1"/>
      <dgm:spPr>
        <a:xfrm>
          <a:off x="0" y="0"/>
          <a:ext cx="5841076" cy="1585577"/>
        </a:xfrm>
        <a:prstGeom prst="rightArrow">
          <a:avLst>
            <a:gd name="adj1" fmla="val 75000"/>
            <a:gd name="adj2" fmla="val 50000"/>
          </a:avLst>
        </a:prstGeom>
        <a:solidFill>
          <a:srgbClr val="D8E4E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nchor="ctr"/>
        <a:lstStyle/>
        <a:p>
          <a:r>
            <a:rPr lang="ru-RU"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Привлеченные для работы в организации лица, не состоящие в списочном составе организации, </a:t>
          </a:r>
          <a:br>
            <a:rPr lang="ru-RU"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br>
          <a:r>
            <a:rPr lang="ru-RU"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и отбывающие наказание в виде лишения свободы </a:t>
          </a:r>
          <a:br>
            <a:rPr lang="ru-RU"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br>
          <a:r>
            <a:rPr lang="ru-RU"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и привлеченные к труду </a:t>
          </a:r>
          <a:r>
            <a:rPr lang="ru-RU" sz="1600"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согласно договорам </a:t>
          </a:r>
          <a:r>
            <a:rPr lang="ru-RU"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r>
          <a:br>
            <a:rPr lang="ru-RU"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br>
          <a:r>
            <a:rPr lang="ru-RU"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на предоставление рабочей силы</a:t>
          </a:r>
        </a:p>
      </dgm:t>
    </dgm:pt>
    <dgm:pt modelId="{EC78C9FE-470B-40AC-A3A2-0AB5FD18DE8B}" type="parTrans" cxnId="{8C659836-96B8-4574-87AD-3140DF06EFAC}">
      <dgm:prSet/>
      <dgm:spPr/>
      <dgm:t>
        <a:bodyPr/>
        <a:lstStyle/>
        <a:p>
          <a:endParaRPr lang="ru-RU"/>
        </a:p>
      </dgm:t>
    </dgm:pt>
    <dgm:pt modelId="{56B2BEC9-2BAD-4DB9-9171-C090CD85170E}" type="sibTrans" cxnId="{8C659836-96B8-4574-87AD-3140DF06EFAC}">
      <dgm:prSet/>
      <dgm:spPr/>
      <dgm:t>
        <a:bodyPr/>
        <a:lstStyle/>
        <a:p>
          <a:endParaRPr lang="ru-RU"/>
        </a:p>
      </dgm:t>
    </dgm:pt>
    <dgm:pt modelId="{E2542BFB-5F0F-4770-B1F6-19C51536BF07}" type="pres">
      <dgm:prSet presAssocID="{EB94491D-26D5-4006-91C3-C414E04236FE}" presName="Name0" presStyleCnt="0">
        <dgm:presLayoutVars>
          <dgm:dir/>
          <dgm:animLvl val="lvl"/>
          <dgm:resizeHandles/>
        </dgm:presLayoutVars>
      </dgm:prSet>
      <dgm:spPr/>
      <dgm:t>
        <a:bodyPr/>
        <a:lstStyle/>
        <a:p>
          <a:endParaRPr lang="ru-RU"/>
        </a:p>
      </dgm:t>
    </dgm:pt>
    <dgm:pt modelId="{7F05DB05-8CB4-4DA3-9AB7-6F4FB607263E}" type="pres">
      <dgm:prSet presAssocID="{6EE373B7-172B-4835-92AB-5B0B025EE31B}" presName="linNode" presStyleCnt="0"/>
      <dgm:spPr/>
    </dgm:pt>
    <dgm:pt modelId="{0FA8019F-866C-490E-B4E6-655CAB246223}" type="pres">
      <dgm:prSet presAssocID="{6EE373B7-172B-4835-92AB-5B0B025EE31B}" presName="parentShp" presStyleLbl="node1" presStyleIdx="0" presStyleCnt="3" custLinFactX="9204" custLinFactNeighborX="100000" custLinFactNeighborY="-5342">
        <dgm:presLayoutVars>
          <dgm:bulletEnabled val="1"/>
        </dgm:presLayoutVars>
      </dgm:prSet>
      <dgm:spPr/>
      <dgm:t>
        <a:bodyPr/>
        <a:lstStyle/>
        <a:p>
          <a:endParaRPr lang="ru-RU"/>
        </a:p>
      </dgm:t>
    </dgm:pt>
    <dgm:pt modelId="{7C94298A-5F73-4537-86A7-2D6701170EA2}" type="pres">
      <dgm:prSet presAssocID="{6EE373B7-172B-4835-92AB-5B0B025EE31B}" presName="childShp" presStyleLbl="bgAccFollowNode1" presStyleIdx="0" presStyleCnt="3" custLinFactX="-152" custLinFactNeighborX="-100000" custLinFactNeighborY="-5319">
        <dgm:presLayoutVars>
          <dgm:bulletEnabled val="1"/>
        </dgm:presLayoutVars>
      </dgm:prSet>
      <dgm:spPr/>
      <dgm:t>
        <a:bodyPr/>
        <a:lstStyle/>
        <a:p>
          <a:endParaRPr lang="ru-RU"/>
        </a:p>
      </dgm:t>
    </dgm:pt>
    <dgm:pt modelId="{9AD83939-448A-4773-848B-6BF90995CC71}" type="pres">
      <dgm:prSet presAssocID="{02C29312-B54E-44A8-B91E-00B1204E0CE2}" presName="spacing" presStyleCnt="0"/>
      <dgm:spPr/>
    </dgm:pt>
    <dgm:pt modelId="{551D5612-72D7-4D6E-A147-7927D9C7516E}" type="pres">
      <dgm:prSet presAssocID="{20884D61-6B35-43C9-A7FE-6F0269905B5E}" presName="linNode" presStyleCnt="0"/>
      <dgm:spPr/>
    </dgm:pt>
    <dgm:pt modelId="{F57A3FFE-DC12-4BC2-B0F1-603B520A90CF}" type="pres">
      <dgm:prSet presAssocID="{20884D61-6B35-43C9-A7FE-6F0269905B5E}" presName="parentShp" presStyleLbl="node1" presStyleIdx="1" presStyleCnt="3" custLinFactX="47734" custLinFactNeighborX="100000">
        <dgm:presLayoutVars>
          <dgm:bulletEnabled val="1"/>
        </dgm:presLayoutVars>
      </dgm:prSet>
      <dgm:spPr/>
      <dgm:t>
        <a:bodyPr/>
        <a:lstStyle/>
        <a:p>
          <a:endParaRPr lang="ru-RU"/>
        </a:p>
      </dgm:t>
    </dgm:pt>
    <dgm:pt modelId="{D2BD46F7-8470-4A1B-9065-E336B028B1D6}" type="pres">
      <dgm:prSet presAssocID="{20884D61-6B35-43C9-A7FE-6F0269905B5E}" presName="childShp" presStyleLbl="bgAccFollowNode1" presStyleIdx="1" presStyleCnt="3" custLinFactX="-66" custLinFactNeighborX="-100000" custLinFactNeighborY="-2212">
        <dgm:presLayoutVars>
          <dgm:bulletEnabled val="1"/>
        </dgm:presLayoutVars>
      </dgm:prSet>
      <dgm:spPr/>
      <dgm:t>
        <a:bodyPr/>
        <a:lstStyle/>
        <a:p>
          <a:endParaRPr lang="ru-RU"/>
        </a:p>
      </dgm:t>
    </dgm:pt>
    <dgm:pt modelId="{D794F87C-D588-49BC-A1A2-627E8B4AA623}" type="pres">
      <dgm:prSet presAssocID="{D5FF1AE3-F11F-4FEB-8EEE-D9DFDD9D56CE}" presName="spacing" presStyleCnt="0"/>
      <dgm:spPr/>
    </dgm:pt>
    <dgm:pt modelId="{4D4227FC-0E28-4C8D-81D0-32BCB72320B3}" type="pres">
      <dgm:prSet presAssocID="{DE2F9A83-979E-45C5-AC3B-C4F523CAF770}" presName="linNode" presStyleCnt="0"/>
      <dgm:spPr/>
    </dgm:pt>
    <dgm:pt modelId="{E8ACEE6D-10B4-40B6-B2F2-EDECE962CEDA}" type="pres">
      <dgm:prSet presAssocID="{DE2F9A83-979E-45C5-AC3B-C4F523CAF770}" presName="parentShp" presStyleLbl="node1" presStyleIdx="2" presStyleCnt="3" custLinFactX="2143" custLinFactNeighborX="100000" custLinFactNeighborY="5532">
        <dgm:presLayoutVars>
          <dgm:bulletEnabled val="1"/>
        </dgm:presLayoutVars>
      </dgm:prSet>
      <dgm:spPr/>
      <dgm:t>
        <a:bodyPr/>
        <a:lstStyle/>
        <a:p>
          <a:endParaRPr lang="ru-RU"/>
        </a:p>
      </dgm:t>
    </dgm:pt>
    <dgm:pt modelId="{F4BCE04D-5806-4431-A165-15CBA4A6A662}" type="pres">
      <dgm:prSet presAssocID="{DE2F9A83-979E-45C5-AC3B-C4F523CAF770}" presName="childShp" presStyleLbl="bgAccFollowNode1" presStyleIdx="2" presStyleCnt="3" custLinFactNeighborX="-99643" custLinFactNeighborY="-4149">
        <dgm:presLayoutVars>
          <dgm:bulletEnabled val="1"/>
        </dgm:presLayoutVars>
      </dgm:prSet>
      <dgm:spPr/>
      <dgm:t>
        <a:bodyPr/>
        <a:lstStyle/>
        <a:p>
          <a:endParaRPr lang="ru-RU"/>
        </a:p>
      </dgm:t>
    </dgm:pt>
  </dgm:ptLst>
  <dgm:cxnLst>
    <dgm:cxn modelId="{BBDCBA2A-FCD5-4952-A2DF-CA206E00F48C}" type="presOf" srcId="{2D6CE901-33D0-4B48-949A-B6A616BA9A2D}" destId="{7C94298A-5F73-4537-86A7-2D6701170EA2}" srcOrd="0" destOrd="0" presId="urn:microsoft.com/office/officeart/2005/8/layout/vList6"/>
    <dgm:cxn modelId="{16B23D12-B6A0-4618-9B47-677BA9ED9C53}" type="presOf" srcId="{F604F9E5-C172-4B84-8A0C-DBA6CF552EAE}" destId="{D2BD46F7-8470-4A1B-9065-E336B028B1D6}" srcOrd="0" destOrd="0" presId="urn:microsoft.com/office/officeart/2005/8/layout/vList6"/>
    <dgm:cxn modelId="{17C01981-E6C7-42F2-BCB6-C5EB308909B0}" type="presOf" srcId="{6EE373B7-172B-4835-92AB-5B0B025EE31B}" destId="{0FA8019F-866C-490E-B4E6-655CAB246223}" srcOrd="0" destOrd="0" presId="urn:microsoft.com/office/officeart/2005/8/layout/vList6"/>
    <dgm:cxn modelId="{7E6CB001-62AA-4E20-8D77-1465A8493421}" srcId="{EB94491D-26D5-4006-91C3-C414E04236FE}" destId="{20884D61-6B35-43C9-A7FE-6F0269905B5E}" srcOrd="1" destOrd="0" parTransId="{35847AE7-669B-4425-806E-FB2DE896EA70}" sibTransId="{D5FF1AE3-F11F-4FEB-8EEE-D9DFDD9D56CE}"/>
    <dgm:cxn modelId="{DAB571EC-EC85-4836-88DC-C11129486EB6}" srcId="{DE2F9A83-979E-45C5-AC3B-C4F523CAF770}" destId="{D1BF7934-72A1-4F3F-8358-E1ED09695FCF}" srcOrd="0" destOrd="0" parTransId="{484A7A12-C963-4807-88E4-4D715436AF38}" sibTransId="{098CBC35-0084-4654-88A1-2547B636BFF2}"/>
    <dgm:cxn modelId="{4C656ADF-CEE5-42F6-9259-C3AE56B0456C}" type="presOf" srcId="{EB94491D-26D5-4006-91C3-C414E04236FE}" destId="{E2542BFB-5F0F-4770-B1F6-19C51536BF07}" srcOrd="0" destOrd="0" presId="urn:microsoft.com/office/officeart/2005/8/layout/vList6"/>
    <dgm:cxn modelId="{8C659836-96B8-4574-87AD-3140DF06EFAC}" srcId="{6EE373B7-172B-4835-92AB-5B0B025EE31B}" destId="{2D6CE901-33D0-4B48-949A-B6A616BA9A2D}" srcOrd="0" destOrd="0" parTransId="{EC78C9FE-470B-40AC-A3A2-0AB5FD18DE8B}" sibTransId="{56B2BEC9-2BAD-4DB9-9171-C090CD85170E}"/>
    <dgm:cxn modelId="{438E7ED2-8B6D-4ECF-AFCD-00FC56728936}" srcId="{20884D61-6B35-43C9-A7FE-6F0269905B5E}" destId="{F604F9E5-C172-4B84-8A0C-DBA6CF552EAE}" srcOrd="0" destOrd="0" parTransId="{73802F05-F2BA-4316-9AF7-EF8C1810F4C9}" sibTransId="{9CA9C8B3-D291-445C-87E6-FC0274603FD5}"/>
    <dgm:cxn modelId="{D5F3BC42-B807-42AC-BBB1-EDCBB3C16E3F}" type="presOf" srcId="{DE2F9A83-979E-45C5-AC3B-C4F523CAF770}" destId="{E8ACEE6D-10B4-40B6-B2F2-EDECE962CEDA}" srcOrd="0" destOrd="0" presId="urn:microsoft.com/office/officeart/2005/8/layout/vList6"/>
    <dgm:cxn modelId="{7F61A07B-A137-41D3-88D3-A96EBAACBCBD}" srcId="{EB94491D-26D5-4006-91C3-C414E04236FE}" destId="{6EE373B7-172B-4835-92AB-5B0B025EE31B}" srcOrd="0" destOrd="0" parTransId="{A71D2145-A8E4-44C5-A4F9-690C4F862C2F}" sibTransId="{02C29312-B54E-44A8-B91E-00B1204E0CE2}"/>
    <dgm:cxn modelId="{84825DF2-2F4E-4FDA-974A-C6A2118617BB}" type="presOf" srcId="{20884D61-6B35-43C9-A7FE-6F0269905B5E}" destId="{F57A3FFE-DC12-4BC2-B0F1-603B520A90CF}" srcOrd="0" destOrd="0" presId="urn:microsoft.com/office/officeart/2005/8/layout/vList6"/>
    <dgm:cxn modelId="{E8307226-9BC7-44DC-934B-1EF95EAFB0B1}" type="presOf" srcId="{D1BF7934-72A1-4F3F-8358-E1ED09695FCF}" destId="{F4BCE04D-5806-4431-A165-15CBA4A6A662}" srcOrd="0" destOrd="0" presId="urn:microsoft.com/office/officeart/2005/8/layout/vList6"/>
    <dgm:cxn modelId="{74FFE391-B003-4B88-923F-0DC4A700C00A}" srcId="{EB94491D-26D5-4006-91C3-C414E04236FE}" destId="{DE2F9A83-979E-45C5-AC3B-C4F523CAF770}" srcOrd="2" destOrd="0" parTransId="{43906CDC-9F81-412C-A841-12022D57A231}" sibTransId="{F403B0BE-173F-4989-87DF-3BB281022298}"/>
    <dgm:cxn modelId="{8FD6DA3C-C6E8-44C9-8F74-F6B725E613AA}" type="presParOf" srcId="{E2542BFB-5F0F-4770-B1F6-19C51536BF07}" destId="{7F05DB05-8CB4-4DA3-9AB7-6F4FB607263E}" srcOrd="0" destOrd="0" presId="urn:microsoft.com/office/officeart/2005/8/layout/vList6"/>
    <dgm:cxn modelId="{85B5F3D5-533B-4ED0-8BF9-85EF06641FE4}" type="presParOf" srcId="{7F05DB05-8CB4-4DA3-9AB7-6F4FB607263E}" destId="{0FA8019F-866C-490E-B4E6-655CAB246223}" srcOrd="0" destOrd="0" presId="urn:microsoft.com/office/officeart/2005/8/layout/vList6"/>
    <dgm:cxn modelId="{A411F7EF-9DC6-485A-A409-DCCE470E09EB}" type="presParOf" srcId="{7F05DB05-8CB4-4DA3-9AB7-6F4FB607263E}" destId="{7C94298A-5F73-4537-86A7-2D6701170EA2}" srcOrd="1" destOrd="0" presId="urn:microsoft.com/office/officeart/2005/8/layout/vList6"/>
    <dgm:cxn modelId="{575BD4D5-C640-4041-B708-7E76A1813CF7}" type="presParOf" srcId="{E2542BFB-5F0F-4770-B1F6-19C51536BF07}" destId="{9AD83939-448A-4773-848B-6BF90995CC71}" srcOrd="1" destOrd="0" presId="urn:microsoft.com/office/officeart/2005/8/layout/vList6"/>
    <dgm:cxn modelId="{2C517129-DDFB-49F4-8171-2A3EFD612500}" type="presParOf" srcId="{E2542BFB-5F0F-4770-B1F6-19C51536BF07}" destId="{551D5612-72D7-4D6E-A147-7927D9C7516E}" srcOrd="2" destOrd="0" presId="urn:microsoft.com/office/officeart/2005/8/layout/vList6"/>
    <dgm:cxn modelId="{1E4B94B4-A419-487D-855E-02345CECECBE}" type="presParOf" srcId="{551D5612-72D7-4D6E-A147-7927D9C7516E}" destId="{F57A3FFE-DC12-4BC2-B0F1-603B520A90CF}" srcOrd="0" destOrd="0" presId="urn:microsoft.com/office/officeart/2005/8/layout/vList6"/>
    <dgm:cxn modelId="{AD27D2C4-09F8-43C0-A29C-6EF596422BD6}" type="presParOf" srcId="{551D5612-72D7-4D6E-A147-7927D9C7516E}" destId="{D2BD46F7-8470-4A1B-9065-E336B028B1D6}" srcOrd="1" destOrd="0" presId="urn:microsoft.com/office/officeart/2005/8/layout/vList6"/>
    <dgm:cxn modelId="{D91632A8-8A46-4519-823C-C6B7B646FD70}" type="presParOf" srcId="{E2542BFB-5F0F-4770-B1F6-19C51536BF07}" destId="{D794F87C-D588-49BC-A1A2-627E8B4AA623}" srcOrd="3" destOrd="0" presId="urn:microsoft.com/office/officeart/2005/8/layout/vList6"/>
    <dgm:cxn modelId="{2D2C637D-6CFB-4D21-AEE9-D31E0E8CAF04}" type="presParOf" srcId="{E2542BFB-5F0F-4770-B1F6-19C51536BF07}" destId="{4D4227FC-0E28-4C8D-81D0-32BCB72320B3}" srcOrd="4" destOrd="0" presId="urn:microsoft.com/office/officeart/2005/8/layout/vList6"/>
    <dgm:cxn modelId="{3CD9FB59-A9A8-4BE2-90E0-90ABBD0CE22B}" type="presParOf" srcId="{4D4227FC-0E28-4C8D-81D0-32BCB72320B3}" destId="{E8ACEE6D-10B4-40B6-B2F2-EDECE962CEDA}" srcOrd="0" destOrd="0" presId="urn:microsoft.com/office/officeart/2005/8/layout/vList6"/>
    <dgm:cxn modelId="{D1505165-5578-4DB1-A246-E1613CCD3FB6}" type="presParOf" srcId="{4D4227FC-0E28-4C8D-81D0-32BCB72320B3}" destId="{F4BCE04D-5806-4431-A165-15CBA4A6A662}"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94491D-26D5-4006-91C3-C414E04236F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454220F4-0C97-4BBE-9A88-039B9295BFB0}">
      <dgm:prSet phldrT="[Текст]"/>
      <dgm:spPr>
        <a:xfrm>
          <a:off x="4533760" y="21714"/>
          <a:ext cx="3022507" cy="786007"/>
        </a:xfrm>
        <a:prstGeom prst="roundRect">
          <a:avLst/>
        </a:prstGeom>
        <a:solidFill>
          <a:srgbClr val="648E85"/>
        </a:solidFill>
        <a:ln w="12700" cap="flat" cmpd="sng" algn="ctr">
          <a:solidFill>
            <a:sysClr val="window" lastClr="FFFFFF">
              <a:hueOff val="0"/>
              <a:satOff val="0"/>
              <a:lumOff val="0"/>
              <a:alphaOff val="0"/>
            </a:sysClr>
          </a:solidFill>
          <a:prstDash val="solid"/>
          <a:miter lim="800000"/>
        </a:ln>
        <a:effectLst/>
      </dgm:spPr>
      <dgm:t>
        <a:bodyPr/>
        <a:lstStyle/>
        <a:p>
          <a:r>
            <a:rPr lang="ru-RU" b="0" dirty="0">
              <a:solidFill>
                <a:sysClr val="window" lastClr="FFFFFF"/>
              </a:solidFill>
              <a:latin typeface="Arial" panose="020B0604020202020204" pitchFamily="34" charset="0"/>
              <a:ea typeface="+mn-ea"/>
              <a:cs typeface="Arial" panose="020B0604020202020204" pitchFamily="34" charset="0"/>
            </a:rPr>
            <a:t>Целые единицы</a:t>
          </a:r>
        </a:p>
      </dgm:t>
    </dgm:pt>
    <dgm:pt modelId="{77D4A748-5B97-4503-A91F-C73A4C199B8C}" type="parTrans" cxnId="{22344EA1-01A1-4B9E-9E72-205ECDDD383B}">
      <dgm:prSet/>
      <dgm:spPr/>
      <dgm:t>
        <a:bodyPr/>
        <a:lstStyle/>
        <a:p>
          <a:endParaRPr lang="ru-RU"/>
        </a:p>
      </dgm:t>
    </dgm:pt>
    <dgm:pt modelId="{78AA948C-6729-44F4-B840-C70E8ADC7AB4}" type="sibTrans" cxnId="{22344EA1-01A1-4B9E-9E72-205ECDDD383B}">
      <dgm:prSet/>
      <dgm:spPr/>
      <dgm:t>
        <a:bodyPr/>
        <a:lstStyle/>
        <a:p>
          <a:endParaRPr lang="ru-RU"/>
        </a:p>
      </dgm:t>
    </dgm:pt>
    <dgm:pt modelId="{2C240EE5-35EB-4DAF-A268-67F6C8F448D7}">
      <dgm:prSet phldrT="[Текст]" custT="1"/>
      <dgm:spPr>
        <a:xfrm>
          <a:off x="0" y="4831"/>
          <a:ext cx="4533760" cy="786007"/>
        </a:xfrm>
        <a:prstGeom prst="rightArrow">
          <a:avLst>
            <a:gd name="adj1" fmla="val 75000"/>
            <a:gd name="adj2" fmla="val 50000"/>
          </a:avLst>
        </a:prstGeom>
        <a:solidFill>
          <a:srgbClr val="D8E4E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nchor="ctr"/>
        <a:lstStyle/>
        <a:p>
          <a:r>
            <a:rPr lang="ru-RU" sz="160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rPr>
            <a:t>Лица, принятые на работу </a:t>
          </a:r>
          <a:r>
            <a:rPr lang="ru-RU" sz="1600" b="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rPr>
            <a:t>на неполную ставку </a:t>
          </a:r>
          <a:br>
            <a:rPr lang="ru-RU" sz="1600" b="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rPr>
          </a:br>
          <a:r>
            <a:rPr lang="ru-RU" sz="1600" b="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rPr>
            <a:t>в соответствии с трудовым договором (контрактом)</a:t>
          </a:r>
          <a:endParaRPr lang="ru-RU" sz="1600" b="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C41E5A4D-CE9A-44E6-9134-DC90548AB850}" type="parTrans" cxnId="{7777E523-A6EF-478C-8258-FB8F3B177EAC}">
      <dgm:prSet/>
      <dgm:spPr/>
      <dgm:t>
        <a:bodyPr/>
        <a:lstStyle/>
        <a:p>
          <a:endParaRPr lang="ru-RU"/>
        </a:p>
      </dgm:t>
    </dgm:pt>
    <dgm:pt modelId="{C8C1B778-9090-4D0C-943A-0563402B73C7}" type="sibTrans" cxnId="{7777E523-A6EF-478C-8258-FB8F3B177EAC}">
      <dgm:prSet/>
      <dgm:spPr/>
      <dgm:t>
        <a:bodyPr/>
        <a:lstStyle/>
        <a:p>
          <a:endParaRPr lang="ru-RU"/>
        </a:p>
      </dgm:t>
    </dgm:pt>
    <dgm:pt modelId="{28232D1B-42B9-4B6E-ADBB-565146AAE424}">
      <dgm:prSet phldrT="[Текст]"/>
      <dgm:spPr>
        <a:xfrm>
          <a:off x="4533760" y="848830"/>
          <a:ext cx="3022507" cy="786007"/>
        </a:xfrm>
        <a:prstGeom prst="roundRect">
          <a:avLst/>
        </a:prstGeom>
        <a:solidFill>
          <a:srgbClr val="648E85"/>
        </a:solidFill>
        <a:ln w="12700" cap="flat" cmpd="sng" algn="ctr">
          <a:solidFill>
            <a:sysClr val="window" lastClr="FFFFFF">
              <a:hueOff val="0"/>
              <a:satOff val="0"/>
              <a:lumOff val="0"/>
              <a:alphaOff val="0"/>
            </a:sysClr>
          </a:solidFill>
          <a:prstDash val="solid"/>
          <a:miter lim="800000"/>
        </a:ln>
        <a:effectLst/>
      </dgm:spPr>
      <dgm:t>
        <a:bodyPr/>
        <a:lstStyle/>
        <a:p>
          <a:r>
            <a:rPr lang="ru-RU" dirty="0">
              <a:solidFill>
                <a:sysClr val="window" lastClr="FFFFFF"/>
              </a:solidFill>
              <a:latin typeface="Arial" panose="020B0604020202020204" pitchFamily="34" charset="0"/>
              <a:ea typeface="+mn-ea"/>
              <a:cs typeface="Arial" panose="020B0604020202020204" pitchFamily="34" charset="0"/>
            </a:rPr>
            <a:t>Включаются</a:t>
          </a:r>
        </a:p>
      </dgm:t>
    </dgm:pt>
    <dgm:pt modelId="{600FA4DB-22CD-4E54-8477-B5D93686DD37}" type="parTrans" cxnId="{F862B5EC-C69F-4938-8292-369710971750}">
      <dgm:prSet/>
      <dgm:spPr/>
      <dgm:t>
        <a:bodyPr/>
        <a:lstStyle/>
        <a:p>
          <a:endParaRPr lang="ru-RU"/>
        </a:p>
      </dgm:t>
    </dgm:pt>
    <dgm:pt modelId="{017DC64D-A403-4B22-B836-AB0375D26C86}" type="sibTrans" cxnId="{F862B5EC-C69F-4938-8292-369710971750}">
      <dgm:prSet/>
      <dgm:spPr/>
      <dgm:t>
        <a:bodyPr/>
        <a:lstStyle/>
        <a:p>
          <a:endParaRPr lang="ru-RU"/>
        </a:p>
      </dgm:t>
    </dgm:pt>
    <dgm:pt modelId="{FBE7B9E0-1888-4515-A55D-85EDB2061B87}">
      <dgm:prSet phldrT="[Текст]" custT="1"/>
      <dgm:spPr>
        <a:xfrm>
          <a:off x="0" y="791766"/>
          <a:ext cx="4533760" cy="786007"/>
        </a:xfrm>
        <a:prstGeom prst="rightArrow">
          <a:avLst>
            <a:gd name="adj1" fmla="val 75000"/>
            <a:gd name="adj2" fmla="val 50000"/>
          </a:avLst>
        </a:prstGeom>
        <a:solidFill>
          <a:srgbClr val="D8E4E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nchor="ctr"/>
        <a:lstStyle/>
        <a:p>
          <a:r>
            <a:rPr lang="ru-RU"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Работники,</a:t>
          </a:r>
          <a:r>
            <a:rPr lang="ru-RU" sz="1600" baseline="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r>
            <a:rPr lang="ru-RU" sz="1600" dirty="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rPr>
            <a:t>не явившиеся на работу </a:t>
          </a:r>
          <a:br>
            <a:rPr lang="ru-RU" sz="1600" dirty="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rPr>
          </a:br>
          <a:r>
            <a:rPr lang="ru-RU" sz="1600" dirty="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rPr>
            <a:t>по больничным листкам</a:t>
          </a:r>
          <a:endParaRPr lang="ru-RU"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F4FE113B-9257-4A0F-97BA-59656D8ED9CA}" type="parTrans" cxnId="{1EDA8B5A-5C63-4014-A24F-E82BD01396B5}">
      <dgm:prSet/>
      <dgm:spPr/>
      <dgm:t>
        <a:bodyPr/>
        <a:lstStyle/>
        <a:p>
          <a:endParaRPr lang="ru-RU"/>
        </a:p>
      </dgm:t>
    </dgm:pt>
    <dgm:pt modelId="{DCBDE3C1-0CFB-4F4C-BF70-A698B8994F9D}" type="sibTrans" cxnId="{1EDA8B5A-5C63-4014-A24F-E82BD01396B5}">
      <dgm:prSet/>
      <dgm:spPr/>
      <dgm:t>
        <a:bodyPr/>
        <a:lstStyle/>
        <a:p>
          <a:endParaRPr lang="ru-RU"/>
        </a:p>
      </dgm:t>
    </dgm:pt>
    <dgm:pt modelId="{20884D61-6B35-43C9-A7FE-6F0269905B5E}">
      <dgm:prSet/>
      <dgm:spPr>
        <a:xfrm>
          <a:off x="4533760" y="2595275"/>
          <a:ext cx="3022507" cy="786007"/>
        </a:xfrm>
        <a:prstGeom prst="roundRect">
          <a:avLst/>
        </a:prstGeom>
        <a:solidFill>
          <a:srgbClr val="648E85"/>
        </a:solidFill>
        <a:ln w="12700" cap="flat" cmpd="sng" algn="ctr">
          <a:solidFill>
            <a:sysClr val="window" lastClr="FFFFFF">
              <a:hueOff val="0"/>
              <a:satOff val="0"/>
              <a:lumOff val="0"/>
              <a:alphaOff val="0"/>
            </a:sysClr>
          </a:solidFill>
          <a:prstDash val="solid"/>
          <a:miter lim="800000"/>
        </a:ln>
        <a:effectLst/>
      </dgm:spPr>
      <dgm:t>
        <a:bodyPr/>
        <a:lstStyle/>
        <a:p>
          <a:r>
            <a:rPr lang="ru-RU" dirty="0">
              <a:solidFill>
                <a:sysClr val="window" lastClr="FFFFFF"/>
              </a:solidFill>
              <a:latin typeface="Arial" panose="020B0604020202020204" pitchFamily="34" charset="0"/>
              <a:ea typeface="+mn-ea"/>
              <a:cs typeface="Arial" panose="020B0604020202020204" pitchFamily="34" charset="0"/>
            </a:rPr>
            <a:t>Включаются</a:t>
          </a:r>
        </a:p>
      </dgm:t>
    </dgm:pt>
    <dgm:pt modelId="{35847AE7-669B-4425-806E-FB2DE896EA70}" type="parTrans" cxnId="{7E6CB001-62AA-4E20-8D77-1465A8493421}">
      <dgm:prSet/>
      <dgm:spPr/>
      <dgm:t>
        <a:bodyPr/>
        <a:lstStyle/>
        <a:p>
          <a:endParaRPr lang="ru-RU"/>
        </a:p>
      </dgm:t>
    </dgm:pt>
    <dgm:pt modelId="{D5FF1AE3-F11F-4FEB-8EEE-D9DFDD9D56CE}" type="sibTrans" cxnId="{7E6CB001-62AA-4E20-8D77-1465A8493421}">
      <dgm:prSet/>
      <dgm:spPr/>
      <dgm:t>
        <a:bodyPr/>
        <a:lstStyle/>
        <a:p>
          <a:endParaRPr lang="ru-RU"/>
        </a:p>
      </dgm:t>
    </dgm:pt>
    <dgm:pt modelId="{F604F9E5-C172-4B84-8A0C-DBA6CF552EAE}">
      <dgm:prSet custT="1"/>
      <dgm:spPr>
        <a:xfrm>
          <a:off x="3445" y="2487230"/>
          <a:ext cx="4533760" cy="786007"/>
        </a:xfrm>
        <a:prstGeom prst="rightArrow">
          <a:avLst>
            <a:gd name="adj1" fmla="val 75000"/>
            <a:gd name="adj2" fmla="val 50000"/>
          </a:avLst>
        </a:prstGeom>
        <a:solidFill>
          <a:srgbClr val="D8E4E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nchor="ctr"/>
        <a:lstStyle/>
        <a:p>
          <a:r>
            <a:rPr lang="ru-RU" sz="16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Работники, находящиеся в отпусках, предоставляемых по инициативе нанимателя</a:t>
          </a:r>
          <a:endParaRPr lang="ru-RU"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73802F05-F2BA-4316-9AF7-EF8C1810F4C9}" type="parTrans" cxnId="{438E7ED2-8B6D-4ECF-AFCD-00FC56728936}">
      <dgm:prSet/>
      <dgm:spPr/>
      <dgm:t>
        <a:bodyPr/>
        <a:lstStyle/>
        <a:p>
          <a:endParaRPr lang="ru-RU"/>
        </a:p>
      </dgm:t>
    </dgm:pt>
    <dgm:pt modelId="{9CA9C8B3-D291-445C-87E6-FC0274603FD5}" type="sibTrans" cxnId="{438E7ED2-8B6D-4ECF-AFCD-00FC56728936}">
      <dgm:prSet/>
      <dgm:spPr/>
      <dgm:t>
        <a:bodyPr/>
        <a:lstStyle/>
        <a:p>
          <a:endParaRPr lang="ru-RU"/>
        </a:p>
      </dgm:t>
    </dgm:pt>
    <dgm:pt modelId="{DE2F9A83-979E-45C5-AC3B-C4F523CAF770}">
      <dgm:prSet/>
      <dgm:spPr>
        <a:xfrm>
          <a:off x="4533760" y="3461334"/>
          <a:ext cx="3022507" cy="786007"/>
        </a:xfrm>
        <a:prstGeom prst="roundRect">
          <a:avLst/>
        </a:prstGeom>
        <a:solidFill>
          <a:srgbClr val="648E85"/>
        </a:solidFill>
        <a:ln w="12700" cap="flat" cmpd="sng" algn="ctr">
          <a:solidFill>
            <a:sysClr val="window" lastClr="FFFFFF">
              <a:hueOff val="0"/>
              <a:satOff val="0"/>
              <a:lumOff val="0"/>
              <a:alphaOff val="0"/>
            </a:sysClr>
          </a:solidFill>
          <a:prstDash val="solid"/>
          <a:miter lim="800000"/>
        </a:ln>
        <a:effectLst/>
      </dgm:spPr>
      <dgm:t>
        <a:bodyPr/>
        <a:lstStyle/>
        <a:p>
          <a:r>
            <a:rPr lang="ru-RU" dirty="0">
              <a:solidFill>
                <a:sysClr val="window" lastClr="FFFFFF"/>
              </a:solidFill>
              <a:latin typeface="Arial" panose="020B0604020202020204" pitchFamily="34" charset="0"/>
              <a:ea typeface="+mn-ea"/>
              <a:cs typeface="Arial" panose="020B0604020202020204" pitchFamily="34" charset="0"/>
            </a:rPr>
            <a:t>Включаются</a:t>
          </a:r>
        </a:p>
      </dgm:t>
    </dgm:pt>
    <dgm:pt modelId="{43906CDC-9F81-412C-A841-12022D57A231}" type="parTrans" cxnId="{74FFE391-B003-4B88-923F-0DC4A700C00A}">
      <dgm:prSet/>
      <dgm:spPr/>
      <dgm:t>
        <a:bodyPr/>
        <a:lstStyle/>
        <a:p>
          <a:endParaRPr lang="ru-RU"/>
        </a:p>
      </dgm:t>
    </dgm:pt>
    <dgm:pt modelId="{F403B0BE-173F-4989-87DF-3BB281022298}" type="sibTrans" cxnId="{74FFE391-B003-4B88-923F-0DC4A700C00A}">
      <dgm:prSet/>
      <dgm:spPr/>
      <dgm:t>
        <a:bodyPr/>
        <a:lstStyle/>
        <a:p>
          <a:endParaRPr lang="ru-RU"/>
        </a:p>
      </dgm:t>
    </dgm:pt>
    <dgm:pt modelId="{D1BF7934-72A1-4F3F-8358-E1ED09695FCF}">
      <dgm:prSet custT="1"/>
      <dgm:spPr>
        <a:xfrm>
          <a:off x="10790" y="3427271"/>
          <a:ext cx="4533760" cy="786007"/>
        </a:xfrm>
        <a:prstGeom prst="rightArrow">
          <a:avLst>
            <a:gd name="adj1" fmla="val 75000"/>
            <a:gd name="adj2" fmla="val 50000"/>
          </a:avLst>
        </a:prstGeom>
        <a:solidFill>
          <a:srgbClr val="D8E4E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nchor="ctr"/>
        <a:lstStyle/>
        <a:p>
          <a:r>
            <a:rPr lang="ru-RU" sz="1500" dirty="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rPr>
            <a:t>Работники в отпусках без сохранения заработной платы по заявлению работника</a:t>
          </a:r>
          <a:endParaRPr lang="ru-RU" sz="15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484A7A12-C963-4807-88E4-4D715436AF38}" type="parTrans" cxnId="{DAB571EC-EC85-4836-88DC-C11129486EB6}">
      <dgm:prSet/>
      <dgm:spPr/>
      <dgm:t>
        <a:bodyPr/>
        <a:lstStyle/>
        <a:p>
          <a:endParaRPr lang="ru-RU"/>
        </a:p>
      </dgm:t>
    </dgm:pt>
    <dgm:pt modelId="{098CBC35-0084-4654-88A1-2547B636BFF2}" type="sibTrans" cxnId="{DAB571EC-EC85-4836-88DC-C11129486EB6}">
      <dgm:prSet/>
      <dgm:spPr/>
      <dgm:t>
        <a:bodyPr/>
        <a:lstStyle/>
        <a:p>
          <a:endParaRPr lang="ru-RU"/>
        </a:p>
      </dgm:t>
    </dgm:pt>
    <dgm:pt modelId="{6EE373B7-172B-4835-92AB-5B0B025EE31B}">
      <dgm:prSet/>
      <dgm:spPr>
        <a:xfrm>
          <a:off x="4533760" y="1688678"/>
          <a:ext cx="3022507" cy="786007"/>
        </a:xfrm>
        <a:prstGeom prst="roundRect">
          <a:avLst/>
        </a:prstGeom>
        <a:solidFill>
          <a:srgbClr val="648E85"/>
        </a:solidFill>
        <a:ln w="12700" cap="flat" cmpd="sng" algn="ctr">
          <a:solidFill>
            <a:sysClr val="window" lastClr="FFFFFF">
              <a:hueOff val="0"/>
              <a:satOff val="0"/>
              <a:lumOff val="0"/>
              <a:alphaOff val="0"/>
            </a:sysClr>
          </a:solidFill>
          <a:prstDash val="solid"/>
          <a:miter lim="800000"/>
        </a:ln>
        <a:effectLst/>
      </dgm:spPr>
      <dgm:t>
        <a:bodyPr/>
        <a:lstStyle/>
        <a:p>
          <a:r>
            <a:rPr lang="ru-RU" dirty="0">
              <a:solidFill>
                <a:sysClr val="window" lastClr="FFFFFF"/>
              </a:solidFill>
              <a:latin typeface="Arial" panose="020B0604020202020204" pitchFamily="34" charset="0"/>
              <a:ea typeface="+mn-ea"/>
              <a:cs typeface="Arial" panose="020B0604020202020204" pitchFamily="34" charset="0"/>
            </a:rPr>
            <a:t>Включаются</a:t>
          </a:r>
        </a:p>
      </dgm:t>
    </dgm:pt>
    <dgm:pt modelId="{A71D2145-A8E4-44C5-A4F9-690C4F862C2F}" type="parTrans" cxnId="{7F61A07B-A137-41D3-88D3-A96EBAACBCBD}">
      <dgm:prSet/>
      <dgm:spPr/>
      <dgm:t>
        <a:bodyPr/>
        <a:lstStyle/>
        <a:p>
          <a:endParaRPr lang="ru-RU"/>
        </a:p>
      </dgm:t>
    </dgm:pt>
    <dgm:pt modelId="{02C29312-B54E-44A8-B91E-00B1204E0CE2}" type="sibTrans" cxnId="{7F61A07B-A137-41D3-88D3-A96EBAACBCBD}">
      <dgm:prSet/>
      <dgm:spPr/>
      <dgm:t>
        <a:bodyPr/>
        <a:lstStyle/>
        <a:p>
          <a:endParaRPr lang="ru-RU"/>
        </a:p>
      </dgm:t>
    </dgm:pt>
    <dgm:pt modelId="{2D6CE901-33D0-4B48-949A-B6A616BA9A2D}">
      <dgm:prSet custT="1"/>
      <dgm:spPr>
        <a:xfrm>
          <a:off x="0" y="1688859"/>
          <a:ext cx="4533760" cy="786007"/>
        </a:xfrm>
        <a:prstGeom prst="rightArrow">
          <a:avLst>
            <a:gd name="adj1" fmla="val 75000"/>
            <a:gd name="adj2" fmla="val 50000"/>
          </a:avLst>
        </a:prstGeom>
        <a:solidFill>
          <a:srgbClr val="D8E4E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nchor="ctr"/>
        <a:lstStyle/>
        <a:p>
          <a:r>
            <a:rPr lang="ru-RU"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Работники, находящиеся в трудовых отпусках</a:t>
          </a:r>
        </a:p>
      </dgm:t>
    </dgm:pt>
    <dgm:pt modelId="{EC78C9FE-470B-40AC-A3A2-0AB5FD18DE8B}" type="parTrans" cxnId="{8C659836-96B8-4574-87AD-3140DF06EFAC}">
      <dgm:prSet/>
      <dgm:spPr/>
      <dgm:t>
        <a:bodyPr/>
        <a:lstStyle/>
        <a:p>
          <a:endParaRPr lang="ru-RU"/>
        </a:p>
      </dgm:t>
    </dgm:pt>
    <dgm:pt modelId="{56B2BEC9-2BAD-4DB9-9171-C090CD85170E}" type="sibTrans" cxnId="{8C659836-96B8-4574-87AD-3140DF06EFAC}">
      <dgm:prSet/>
      <dgm:spPr/>
      <dgm:t>
        <a:bodyPr/>
        <a:lstStyle/>
        <a:p>
          <a:endParaRPr lang="ru-RU"/>
        </a:p>
      </dgm:t>
    </dgm:pt>
    <dgm:pt modelId="{E2542BFB-5F0F-4770-B1F6-19C51536BF07}" type="pres">
      <dgm:prSet presAssocID="{EB94491D-26D5-4006-91C3-C414E04236FE}" presName="Name0" presStyleCnt="0">
        <dgm:presLayoutVars>
          <dgm:dir/>
          <dgm:animLvl val="lvl"/>
          <dgm:resizeHandles/>
        </dgm:presLayoutVars>
      </dgm:prSet>
      <dgm:spPr/>
      <dgm:t>
        <a:bodyPr/>
        <a:lstStyle/>
        <a:p>
          <a:endParaRPr lang="ru-RU"/>
        </a:p>
      </dgm:t>
    </dgm:pt>
    <dgm:pt modelId="{6FA310D9-A18E-439F-A489-77E9C4127BD4}" type="pres">
      <dgm:prSet presAssocID="{454220F4-0C97-4BBE-9A88-039B9295BFB0}" presName="linNode" presStyleCnt="0"/>
      <dgm:spPr/>
    </dgm:pt>
    <dgm:pt modelId="{19DB29D5-0AFF-4A02-9FE6-3BA7AED19734}" type="pres">
      <dgm:prSet presAssocID="{454220F4-0C97-4BBE-9A88-039B9295BFB0}" presName="parentShp" presStyleLbl="node1" presStyleIdx="0" presStyleCnt="5" custLinFactX="94773" custLinFactNeighborX="100000" custLinFactNeighborY="2578">
        <dgm:presLayoutVars>
          <dgm:bulletEnabled val="1"/>
        </dgm:presLayoutVars>
      </dgm:prSet>
      <dgm:spPr/>
      <dgm:t>
        <a:bodyPr/>
        <a:lstStyle/>
        <a:p>
          <a:endParaRPr lang="ru-RU"/>
        </a:p>
      </dgm:t>
    </dgm:pt>
    <dgm:pt modelId="{1F0AE9D3-ED59-4836-8F26-5CA52FB9FDEC}" type="pres">
      <dgm:prSet presAssocID="{454220F4-0C97-4BBE-9A88-039B9295BFB0}" presName="childShp" presStyleLbl="bgAccFollowNode1" presStyleIdx="0" presStyleCnt="5" custLinFactX="-1288" custLinFactNeighborX="-100000" custLinFactNeighborY="430">
        <dgm:presLayoutVars>
          <dgm:bulletEnabled val="1"/>
        </dgm:presLayoutVars>
      </dgm:prSet>
      <dgm:spPr/>
      <dgm:t>
        <a:bodyPr/>
        <a:lstStyle/>
        <a:p>
          <a:endParaRPr lang="ru-RU"/>
        </a:p>
      </dgm:t>
    </dgm:pt>
    <dgm:pt modelId="{57429F35-81AC-42FC-BDDD-7F387BD79676}" type="pres">
      <dgm:prSet presAssocID="{78AA948C-6729-44F4-B840-C70E8ADC7AB4}" presName="spacing" presStyleCnt="0"/>
      <dgm:spPr/>
    </dgm:pt>
    <dgm:pt modelId="{59519843-3753-4CEA-9A3B-D90374FCD134}" type="pres">
      <dgm:prSet presAssocID="{28232D1B-42B9-4B6E-ADBB-565146AAE424}" presName="linNode" presStyleCnt="0"/>
      <dgm:spPr/>
    </dgm:pt>
    <dgm:pt modelId="{1FD287E6-DB7A-4CE1-BE61-89E2880FF059}" type="pres">
      <dgm:prSet presAssocID="{28232D1B-42B9-4B6E-ADBB-565146AAE424}" presName="parentShp" presStyleLbl="node1" presStyleIdx="1" presStyleCnt="5" custLinFactX="86719" custLinFactNeighborX="100000" custLinFactNeighborY="-2192">
        <dgm:presLayoutVars>
          <dgm:bulletEnabled val="1"/>
        </dgm:presLayoutVars>
      </dgm:prSet>
      <dgm:spPr/>
      <dgm:t>
        <a:bodyPr/>
        <a:lstStyle/>
        <a:p>
          <a:endParaRPr lang="ru-RU"/>
        </a:p>
      </dgm:t>
    </dgm:pt>
    <dgm:pt modelId="{2F785681-0FAF-45C2-B7AA-398BF89D9B8D}" type="pres">
      <dgm:prSet presAssocID="{28232D1B-42B9-4B6E-ADBB-565146AAE424}" presName="childShp" presStyleLbl="bgAccFollowNode1" presStyleIdx="1" presStyleCnt="5" custLinFactX="-3561" custLinFactNeighborX="-100000" custLinFactNeighborY="-9452">
        <dgm:presLayoutVars>
          <dgm:bulletEnabled val="1"/>
        </dgm:presLayoutVars>
      </dgm:prSet>
      <dgm:spPr/>
      <dgm:t>
        <a:bodyPr/>
        <a:lstStyle/>
        <a:p>
          <a:endParaRPr lang="ru-RU"/>
        </a:p>
      </dgm:t>
    </dgm:pt>
    <dgm:pt modelId="{6CB0E628-6593-4CEB-B57F-24427515A6B4}" type="pres">
      <dgm:prSet presAssocID="{017DC64D-A403-4B22-B836-AB0375D26C86}" presName="spacing" presStyleCnt="0"/>
      <dgm:spPr/>
    </dgm:pt>
    <dgm:pt modelId="{7F05DB05-8CB4-4DA3-9AB7-6F4FB607263E}" type="pres">
      <dgm:prSet presAssocID="{6EE373B7-172B-4835-92AB-5B0B025EE31B}" presName="linNode" presStyleCnt="0"/>
      <dgm:spPr/>
    </dgm:pt>
    <dgm:pt modelId="{0FA8019F-866C-490E-B4E6-655CAB246223}" type="pres">
      <dgm:prSet presAssocID="{6EE373B7-172B-4835-92AB-5B0B025EE31B}" presName="parentShp" presStyleLbl="node1" presStyleIdx="2" presStyleCnt="5" custLinFactX="9204" custLinFactNeighborX="100000" custLinFactNeighborY="-5342">
        <dgm:presLayoutVars>
          <dgm:bulletEnabled val="1"/>
        </dgm:presLayoutVars>
      </dgm:prSet>
      <dgm:spPr/>
      <dgm:t>
        <a:bodyPr/>
        <a:lstStyle/>
        <a:p>
          <a:endParaRPr lang="ru-RU"/>
        </a:p>
      </dgm:t>
    </dgm:pt>
    <dgm:pt modelId="{7C94298A-5F73-4537-86A7-2D6701170EA2}" type="pres">
      <dgm:prSet presAssocID="{6EE373B7-172B-4835-92AB-5B0B025EE31B}" presName="childShp" presStyleLbl="bgAccFollowNode1" presStyleIdx="2" presStyleCnt="5" custLinFactX="-152" custLinFactNeighborX="-100000" custLinFactNeighborY="-5319">
        <dgm:presLayoutVars>
          <dgm:bulletEnabled val="1"/>
        </dgm:presLayoutVars>
      </dgm:prSet>
      <dgm:spPr/>
      <dgm:t>
        <a:bodyPr/>
        <a:lstStyle/>
        <a:p>
          <a:endParaRPr lang="ru-RU"/>
        </a:p>
      </dgm:t>
    </dgm:pt>
    <dgm:pt modelId="{9AD83939-448A-4773-848B-6BF90995CC71}" type="pres">
      <dgm:prSet presAssocID="{02C29312-B54E-44A8-B91E-00B1204E0CE2}" presName="spacing" presStyleCnt="0"/>
      <dgm:spPr/>
    </dgm:pt>
    <dgm:pt modelId="{551D5612-72D7-4D6E-A147-7927D9C7516E}" type="pres">
      <dgm:prSet presAssocID="{20884D61-6B35-43C9-A7FE-6F0269905B5E}" presName="linNode" presStyleCnt="0"/>
      <dgm:spPr/>
    </dgm:pt>
    <dgm:pt modelId="{F57A3FFE-DC12-4BC2-B0F1-603B520A90CF}" type="pres">
      <dgm:prSet presAssocID="{20884D61-6B35-43C9-A7FE-6F0269905B5E}" presName="parentShp" presStyleLbl="node1" presStyleIdx="3" presStyleCnt="5" custLinFactX="47734" custLinFactNeighborX="100000">
        <dgm:presLayoutVars>
          <dgm:bulletEnabled val="1"/>
        </dgm:presLayoutVars>
      </dgm:prSet>
      <dgm:spPr/>
      <dgm:t>
        <a:bodyPr/>
        <a:lstStyle/>
        <a:p>
          <a:endParaRPr lang="ru-RU"/>
        </a:p>
      </dgm:t>
    </dgm:pt>
    <dgm:pt modelId="{D2BD46F7-8470-4A1B-9065-E336B028B1D6}" type="pres">
      <dgm:prSet presAssocID="{20884D61-6B35-43C9-A7FE-6F0269905B5E}" presName="childShp" presStyleLbl="bgAccFollowNode1" presStyleIdx="3" presStyleCnt="5" custLinFactNeighborX="-99886" custLinFactNeighborY="-13746">
        <dgm:presLayoutVars>
          <dgm:bulletEnabled val="1"/>
        </dgm:presLayoutVars>
      </dgm:prSet>
      <dgm:spPr/>
      <dgm:t>
        <a:bodyPr/>
        <a:lstStyle/>
        <a:p>
          <a:endParaRPr lang="ru-RU"/>
        </a:p>
      </dgm:t>
    </dgm:pt>
    <dgm:pt modelId="{D794F87C-D588-49BC-A1A2-627E8B4AA623}" type="pres">
      <dgm:prSet presAssocID="{D5FF1AE3-F11F-4FEB-8EEE-D9DFDD9D56CE}" presName="spacing" presStyleCnt="0"/>
      <dgm:spPr/>
    </dgm:pt>
    <dgm:pt modelId="{4D4227FC-0E28-4C8D-81D0-32BCB72320B3}" type="pres">
      <dgm:prSet presAssocID="{DE2F9A83-979E-45C5-AC3B-C4F523CAF770}" presName="linNode" presStyleCnt="0"/>
      <dgm:spPr/>
    </dgm:pt>
    <dgm:pt modelId="{E8ACEE6D-10B4-40B6-B2F2-EDECE962CEDA}" type="pres">
      <dgm:prSet presAssocID="{DE2F9A83-979E-45C5-AC3B-C4F523CAF770}" presName="parentShp" presStyleLbl="node1" presStyleIdx="4" presStyleCnt="5" custLinFactX="2143" custLinFactNeighborX="100000" custLinFactNeighborY="5532">
        <dgm:presLayoutVars>
          <dgm:bulletEnabled val="1"/>
        </dgm:presLayoutVars>
      </dgm:prSet>
      <dgm:spPr/>
      <dgm:t>
        <a:bodyPr/>
        <a:lstStyle/>
        <a:p>
          <a:endParaRPr lang="ru-RU"/>
        </a:p>
      </dgm:t>
    </dgm:pt>
    <dgm:pt modelId="{F4BCE04D-5806-4431-A165-15CBA4A6A662}" type="pres">
      <dgm:prSet presAssocID="{DE2F9A83-979E-45C5-AC3B-C4F523CAF770}" presName="childShp" presStyleLbl="bgAccFollowNode1" presStyleIdx="4" presStyleCnt="5" custScaleY="110094" custLinFactNeighborX="-99643" custLinFactNeighborY="-4149">
        <dgm:presLayoutVars>
          <dgm:bulletEnabled val="1"/>
        </dgm:presLayoutVars>
      </dgm:prSet>
      <dgm:spPr/>
      <dgm:t>
        <a:bodyPr/>
        <a:lstStyle/>
        <a:p>
          <a:endParaRPr lang="ru-RU"/>
        </a:p>
      </dgm:t>
    </dgm:pt>
  </dgm:ptLst>
  <dgm:cxnLst>
    <dgm:cxn modelId="{F862B5EC-C69F-4938-8292-369710971750}" srcId="{EB94491D-26D5-4006-91C3-C414E04236FE}" destId="{28232D1B-42B9-4B6E-ADBB-565146AAE424}" srcOrd="1" destOrd="0" parTransId="{600FA4DB-22CD-4E54-8477-B5D93686DD37}" sibTransId="{017DC64D-A403-4B22-B836-AB0375D26C86}"/>
    <dgm:cxn modelId="{7777E523-A6EF-478C-8258-FB8F3B177EAC}" srcId="{454220F4-0C97-4BBE-9A88-039B9295BFB0}" destId="{2C240EE5-35EB-4DAF-A268-67F6C8F448D7}" srcOrd="0" destOrd="0" parTransId="{C41E5A4D-CE9A-44E6-9134-DC90548AB850}" sibTransId="{C8C1B778-9090-4D0C-943A-0563402B73C7}"/>
    <dgm:cxn modelId="{FA05FCD1-3FF2-4E53-B692-4DA557534E2A}" type="presOf" srcId="{D1BF7934-72A1-4F3F-8358-E1ED09695FCF}" destId="{F4BCE04D-5806-4431-A165-15CBA4A6A662}" srcOrd="0" destOrd="0" presId="urn:microsoft.com/office/officeart/2005/8/layout/vList6"/>
    <dgm:cxn modelId="{24BEEC87-F448-4C1C-A488-A4419D74B926}" type="presOf" srcId="{EB94491D-26D5-4006-91C3-C414E04236FE}" destId="{E2542BFB-5F0F-4770-B1F6-19C51536BF07}" srcOrd="0" destOrd="0" presId="urn:microsoft.com/office/officeart/2005/8/layout/vList6"/>
    <dgm:cxn modelId="{21EC8570-E2BE-4328-8CCB-8BE7526EAD3A}" type="presOf" srcId="{454220F4-0C97-4BBE-9A88-039B9295BFB0}" destId="{19DB29D5-0AFF-4A02-9FE6-3BA7AED19734}" srcOrd="0" destOrd="0" presId="urn:microsoft.com/office/officeart/2005/8/layout/vList6"/>
    <dgm:cxn modelId="{1EDA8B5A-5C63-4014-A24F-E82BD01396B5}" srcId="{28232D1B-42B9-4B6E-ADBB-565146AAE424}" destId="{FBE7B9E0-1888-4515-A55D-85EDB2061B87}" srcOrd="0" destOrd="0" parTransId="{F4FE113B-9257-4A0F-97BA-59656D8ED9CA}" sibTransId="{DCBDE3C1-0CFB-4F4C-BF70-A698B8994F9D}"/>
    <dgm:cxn modelId="{52972C1E-BE50-4CE7-A66D-FDC162BDE918}" type="presOf" srcId="{2C240EE5-35EB-4DAF-A268-67F6C8F448D7}" destId="{1F0AE9D3-ED59-4836-8F26-5CA52FB9FDEC}" srcOrd="0" destOrd="0" presId="urn:microsoft.com/office/officeart/2005/8/layout/vList6"/>
    <dgm:cxn modelId="{456E52FC-EAFE-46D2-82D6-A543ACCE4412}" type="presOf" srcId="{F604F9E5-C172-4B84-8A0C-DBA6CF552EAE}" destId="{D2BD46F7-8470-4A1B-9065-E336B028B1D6}" srcOrd="0" destOrd="0" presId="urn:microsoft.com/office/officeart/2005/8/layout/vList6"/>
    <dgm:cxn modelId="{7E6CB001-62AA-4E20-8D77-1465A8493421}" srcId="{EB94491D-26D5-4006-91C3-C414E04236FE}" destId="{20884D61-6B35-43C9-A7FE-6F0269905B5E}" srcOrd="3" destOrd="0" parTransId="{35847AE7-669B-4425-806E-FB2DE896EA70}" sibTransId="{D5FF1AE3-F11F-4FEB-8EEE-D9DFDD9D56CE}"/>
    <dgm:cxn modelId="{DAB571EC-EC85-4836-88DC-C11129486EB6}" srcId="{DE2F9A83-979E-45C5-AC3B-C4F523CAF770}" destId="{D1BF7934-72A1-4F3F-8358-E1ED09695FCF}" srcOrd="0" destOrd="0" parTransId="{484A7A12-C963-4807-88E4-4D715436AF38}" sibTransId="{098CBC35-0084-4654-88A1-2547B636BFF2}"/>
    <dgm:cxn modelId="{06E94ABD-BEAE-4817-B697-018556331A02}" type="presOf" srcId="{20884D61-6B35-43C9-A7FE-6F0269905B5E}" destId="{F57A3FFE-DC12-4BC2-B0F1-603B520A90CF}" srcOrd="0" destOrd="0" presId="urn:microsoft.com/office/officeart/2005/8/layout/vList6"/>
    <dgm:cxn modelId="{38F650A2-66C1-47D8-BE49-5B2E7FC24CCC}" type="presOf" srcId="{2D6CE901-33D0-4B48-949A-B6A616BA9A2D}" destId="{7C94298A-5F73-4537-86A7-2D6701170EA2}" srcOrd="0" destOrd="0" presId="urn:microsoft.com/office/officeart/2005/8/layout/vList6"/>
    <dgm:cxn modelId="{8C659836-96B8-4574-87AD-3140DF06EFAC}" srcId="{6EE373B7-172B-4835-92AB-5B0B025EE31B}" destId="{2D6CE901-33D0-4B48-949A-B6A616BA9A2D}" srcOrd="0" destOrd="0" parTransId="{EC78C9FE-470B-40AC-A3A2-0AB5FD18DE8B}" sibTransId="{56B2BEC9-2BAD-4DB9-9171-C090CD85170E}"/>
    <dgm:cxn modelId="{22344EA1-01A1-4B9E-9E72-205ECDDD383B}" srcId="{EB94491D-26D5-4006-91C3-C414E04236FE}" destId="{454220F4-0C97-4BBE-9A88-039B9295BFB0}" srcOrd="0" destOrd="0" parTransId="{77D4A748-5B97-4503-A91F-C73A4C199B8C}" sibTransId="{78AA948C-6729-44F4-B840-C70E8ADC7AB4}"/>
    <dgm:cxn modelId="{28F3DFD2-4EB8-492D-9C5E-37254B13EC77}" type="presOf" srcId="{FBE7B9E0-1888-4515-A55D-85EDB2061B87}" destId="{2F785681-0FAF-45C2-B7AA-398BF89D9B8D}" srcOrd="0" destOrd="0" presId="urn:microsoft.com/office/officeart/2005/8/layout/vList6"/>
    <dgm:cxn modelId="{438E7ED2-8B6D-4ECF-AFCD-00FC56728936}" srcId="{20884D61-6B35-43C9-A7FE-6F0269905B5E}" destId="{F604F9E5-C172-4B84-8A0C-DBA6CF552EAE}" srcOrd="0" destOrd="0" parTransId="{73802F05-F2BA-4316-9AF7-EF8C1810F4C9}" sibTransId="{9CA9C8B3-D291-445C-87E6-FC0274603FD5}"/>
    <dgm:cxn modelId="{8D780A65-80E6-4EB0-B399-5AA2819880AF}" type="presOf" srcId="{6EE373B7-172B-4835-92AB-5B0B025EE31B}" destId="{0FA8019F-866C-490E-B4E6-655CAB246223}" srcOrd="0" destOrd="0" presId="urn:microsoft.com/office/officeart/2005/8/layout/vList6"/>
    <dgm:cxn modelId="{7F61A07B-A137-41D3-88D3-A96EBAACBCBD}" srcId="{EB94491D-26D5-4006-91C3-C414E04236FE}" destId="{6EE373B7-172B-4835-92AB-5B0B025EE31B}" srcOrd="2" destOrd="0" parTransId="{A71D2145-A8E4-44C5-A4F9-690C4F862C2F}" sibTransId="{02C29312-B54E-44A8-B91E-00B1204E0CE2}"/>
    <dgm:cxn modelId="{CB69F765-06D7-4E8F-B315-57A6ACCB92E2}" type="presOf" srcId="{DE2F9A83-979E-45C5-AC3B-C4F523CAF770}" destId="{E8ACEE6D-10B4-40B6-B2F2-EDECE962CEDA}" srcOrd="0" destOrd="0" presId="urn:microsoft.com/office/officeart/2005/8/layout/vList6"/>
    <dgm:cxn modelId="{B52CA385-824B-4843-93FE-768ED092B662}" type="presOf" srcId="{28232D1B-42B9-4B6E-ADBB-565146AAE424}" destId="{1FD287E6-DB7A-4CE1-BE61-89E2880FF059}" srcOrd="0" destOrd="0" presId="urn:microsoft.com/office/officeart/2005/8/layout/vList6"/>
    <dgm:cxn modelId="{74FFE391-B003-4B88-923F-0DC4A700C00A}" srcId="{EB94491D-26D5-4006-91C3-C414E04236FE}" destId="{DE2F9A83-979E-45C5-AC3B-C4F523CAF770}" srcOrd="4" destOrd="0" parTransId="{43906CDC-9F81-412C-A841-12022D57A231}" sibTransId="{F403B0BE-173F-4989-87DF-3BB281022298}"/>
    <dgm:cxn modelId="{216EDFAE-3218-4095-864E-5B9335630B0A}" type="presParOf" srcId="{E2542BFB-5F0F-4770-B1F6-19C51536BF07}" destId="{6FA310D9-A18E-439F-A489-77E9C4127BD4}" srcOrd="0" destOrd="0" presId="urn:microsoft.com/office/officeart/2005/8/layout/vList6"/>
    <dgm:cxn modelId="{F9F5ABDA-4071-45D9-A279-2AE2A2DD68C5}" type="presParOf" srcId="{6FA310D9-A18E-439F-A489-77E9C4127BD4}" destId="{19DB29D5-0AFF-4A02-9FE6-3BA7AED19734}" srcOrd="0" destOrd="0" presId="urn:microsoft.com/office/officeart/2005/8/layout/vList6"/>
    <dgm:cxn modelId="{F18202CC-80B4-4EBF-B72E-B56B9F1747E3}" type="presParOf" srcId="{6FA310D9-A18E-439F-A489-77E9C4127BD4}" destId="{1F0AE9D3-ED59-4836-8F26-5CA52FB9FDEC}" srcOrd="1" destOrd="0" presId="urn:microsoft.com/office/officeart/2005/8/layout/vList6"/>
    <dgm:cxn modelId="{BFA55E7C-D6BE-4876-BC62-CE7B81C5DDAD}" type="presParOf" srcId="{E2542BFB-5F0F-4770-B1F6-19C51536BF07}" destId="{57429F35-81AC-42FC-BDDD-7F387BD79676}" srcOrd="1" destOrd="0" presId="urn:microsoft.com/office/officeart/2005/8/layout/vList6"/>
    <dgm:cxn modelId="{5ED3886B-44CA-4278-893B-B02F4AE83DB4}" type="presParOf" srcId="{E2542BFB-5F0F-4770-B1F6-19C51536BF07}" destId="{59519843-3753-4CEA-9A3B-D90374FCD134}" srcOrd="2" destOrd="0" presId="urn:microsoft.com/office/officeart/2005/8/layout/vList6"/>
    <dgm:cxn modelId="{C39311A5-E37D-479E-9465-4C1F46252A03}" type="presParOf" srcId="{59519843-3753-4CEA-9A3B-D90374FCD134}" destId="{1FD287E6-DB7A-4CE1-BE61-89E2880FF059}" srcOrd="0" destOrd="0" presId="urn:microsoft.com/office/officeart/2005/8/layout/vList6"/>
    <dgm:cxn modelId="{67515F02-085F-40AC-A10D-1CE3468AAEE9}" type="presParOf" srcId="{59519843-3753-4CEA-9A3B-D90374FCD134}" destId="{2F785681-0FAF-45C2-B7AA-398BF89D9B8D}" srcOrd="1" destOrd="0" presId="urn:microsoft.com/office/officeart/2005/8/layout/vList6"/>
    <dgm:cxn modelId="{4A47D4EA-D712-435C-B2D8-653ECDDF30E7}" type="presParOf" srcId="{E2542BFB-5F0F-4770-B1F6-19C51536BF07}" destId="{6CB0E628-6593-4CEB-B57F-24427515A6B4}" srcOrd="3" destOrd="0" presId="urn:microsoft.com/office/officeart/2005/8/layout/vList6"/>
    <dgm:cxn modelId="{A9CA09F4-3A97-4141-A5D6-3ED9893C661B}" type="presParOf" srcId="{E2542BFB-5F0F-4770-B1F6-19C51536BF07}" destId="{7F05DB05-8CB4-4DA3-9AB7-6F4FB607263E}" srcOrd="4" destOrd="0" presId="urn:microsoft.com/office/officeart/2005/8/layout/vList6"/>
    <dgm:cxn modelId="{A9D9BB9E-AB10-42D1-8DE3-42BA09465801}" type="presParOf" srcId="{7F05DB05-8CB4-4DA3-9AB7-6F4FB607263E}" destId="{0FA8019F-866C-490E-B4E6-655CAB246223}" srcOrd="0" destOrd="0" presId="urn:microsoft.com/office/officeart/2005/8/layout/vList6"/>
    <dgm:cxn modelId="{61838C83-4D86-46A3-9B24-39D083DC3EA8}" type="presParOf" srcId="{7F05DB05-8CB4-4DA3-9AB7-6F4FB607263E}" destId="{7C94298A-5F73-4537-86A7-2D6701170EA2}" srcOrd="1" destOrd="0" presId="urn:microsoft.com/office/officeart/2005/8/layout/vList6"/>
    <dgm:cxn modelId="{18DF09CE-1F8B-4B98-8F48-C29A7AB62B2C}" type="presParOf" srcId="{E2542BFB-5F0F-4770-B1F6-19C51536BF07}" destId="{9AD83939-448A-4773-848B-6BF90995CC71}" srcOrd="5" destOrd="0" presId="urn:microsoft.com/office/officeart/2005/8/layout/vList6"/>
    <dgm:cxn modelId="{FF756EB5-457F-4CB5-AAA0-572A458D3157}" type="presParOf" srcId="{E2542BFB-5F0F-4770-B1F6-19C51536BF07}" destId="{551D5612-72D7-4D6E-A147-7927D9C7516E}" srcOrd="6" destOrd="0" presId="urn:microsoft.com/office/officeart/2005/8/layout/vList6"/>
    <dgm:cxn modelId="{D65199BA-B30B-42FB-9697-B0AF31F83CD5}" type="presParOf" srcId="{551D5612-72D7-4D6E-A147-7927D9C7516E}" destId="{F57A3FFE-DC12-4BC2-B0F1-603B520A90CF}" srcOrd="0" destOrd="0" presId="urn:microsoft.com/office/officeart/2005/8/layout/vList6"/>
    <dgm:cxn modelId="{54F2C6FA-6FFA-4E60-924E-BAA3A3EABA20}" type="presParOf" srcId="{551D5612-72D7-4D6E-A147-7927D9C7516E}" destId="{D2BD46F7-8470-4A1B-9065-E336B028B1D6}" srcOrd="1" destOrd="0" presId="urn:microsoft.com/office/officeart/2005/8/layout/vList6"/>
    <dgm:cxn modelId="{CA0554E8-FD8B-47F4-87C1-688B90207FF5}" type="presParOf" srcId="{E2542BFB-5F0F-4770-B1F6-19C51536BF07}" destId="{D794F87C-D588-49BC-A1A2-627E8B4AA623}" srcOrd="7" destOrd="0" presId="urn:microsoft.com/office/officeart/2005/8/layout/vList6"/>
    <dgm:cxn modelId="{B6B864CC-CA85-4996-8DC0-B44342460C1D}" type="presParOf" srcId="{E2542BFB-5F0F-4770-B1F6-19C51536BF07}" destId="{4D4227FC-0E28-4C8D-81D0-32BCB72320B3}" srcOrd="8" destOrd="0" presId="urn:microsoft.com/office/officeart/2005/8/layout/vList6"/>
    <dgm:cxn modelId="{2D82D07F-C3FD-43F9-89D3-55807A1A51F5}" type="presParOf" srcId="{4D4227FC-0E28-4C8D-81D0-32BCB72320B3}" destId="{E8ACEE6D-10B4-40B6-B2F2-EDECE962CEDA}" srcOrd="0" destOrd="0" presId="urn:microsoft.com/office/officeart/2005/8/layout/vList6"/>
    <dgm:cxn modelId="{BDFC4034-FB21-430B-9130-CB50A95D8B5E}" type="presParOf" srcId="{4D4227FC-0E28-4C8D-81D0-32BCB72320B3}" destId="{F4BCE04D-5806-4431-A165-15CBA4A6A662}"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94491D-26D5-4006-91C3-C414E04236F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20884D61-6B35-43C9-A7FE-6F0269905B5E}">
      <dgm:prSet custT="1"/>
      <dgm:spPr>
        <a:xfrm>
          <a:off x="5841076" y="1744134"/>
          <a:ext cx="3894050" cy="1585577"/>
        </a:xfrm>
        <a:prstGeom prst="roundRect">
          <a:avLst/>
        </a:prstGeom>
        <a:solidFill>
          <a:srgbClr val="648E85"/>
        </a:solidFill>
        <a:ln w="12700" cap="flat" cmpd="sng" algn="ctr">
          <a:solidFill>
            <a:sysClr val="window" lastClr="FFFFFF">
              <a:hueOff val="0"/>
              <a:satOff val="0"/>
              <a:lumOff val="0"/>
              <a:alphaOff val="0"/>
            </a:sysClr>
          </a:solidFill>
          <a:prstDash val="solid"/>
          <a:miter lim="800000"/>
        </a:ln>
        <a:effectLst/>
      </dgm:spPr>
      <dgm:t>
        <a:bodyPr/>
        <a:lstStyle/>
        <a:p>
          <a:r>
            <a:rPr lang="ru-RU" sz="3200" dirty="0">
              <a:solidFill>
                <a:sysClr val="window" lastClr="FFFFFF"/>
              </a:solidFill>
              <a:latin typeface="Arial" panose="020B0604020202020204" pitchFamily="34" charset="0"/>
              <a:ea typeface="+mn-ea"/>
              <a:cs typeface="Arial" panose="020B0604020202020204" pitchFamily="34" charset="0"/>
            </a:rPr>
            <a:t>Не включаются</a:t>
          </a:r>
        </a:p>
      </dgm:t>
    </dgm:pt>
    <dgm:pt modelId="{35847AE7-669B-4425-806E-FB2DE896EA70}" type="parTrans" cxnId="{7E6CB001-62AA-4E20-8D77-1465A8493421}">
      <dgm:prSet/>
      <dgm:spPr/>
      <dgm:t>
        <a:bodyPr/>
        <a:lstStyle/>
        <a:p>
          <a:endParaRPr lang="ru-RU"/>
        </a:p>
      </dgm:t>
    </dgm:pt>
    <dgm:pt modelId="{D5FF1AE3-F11F-4FEB-8EEE-D9DFDD9D56CE}" type="sibTrans" cxnId="{7E6CB001-62AA-4E20-8D77-1465A8493421}">
      <dgm:prSet/>
      <dgm:spPr/>
      <dgm:t>
        <a:bodyPr/>
        <a:lstStyle/>
        <a:p>
          <a:endParaRPr lang="ru-RU"/>
        </a:p>
      </dgm:t>
    </dgm:pt>
    <dgm:pt modelId="{F604F9E5-C172-4B84-8A0C-DBA6CF552EAE}">
      <dgm:prSet custT="1"/>
      <dgm:spPr>
        <a:xfrm>
          <a:off x="4439" y="1526181"/>
          <a:ext cx="5841076" cy="1585577"/>
        </a:xfrm>
        <a:prstGeom prst="rightArrow">
          <a:avLst>
            <a:gd name="adj1" fmla="val 75000"/>
            <a:gd name="adj2" fmla="val 50000"/>
          </a:avLst>
        </a:prstGeom>
        <a:solidFill>
          <a:srgbClr val="D8E4E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nchor="ctr"/>
        <a:lstStyle/>
        <a:p>
          <a:r>
            <a:rPr lang="ru-RU" sz="15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Работники, направленные организацией для получения образования в учреждения образования </a:t>
          </a:r>
          <a:br>
            <a:rPr lang="ru-RU" sz="15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br>
          <a:r>
            <a:rPr lang="ru-RU" sz="15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с отрывом от производства, получающие стипендию за счет средств организации </a:t>
          </a:r>
        </a:p>
      </dgm:t>
    </dgm:pt>
    <dgm:pt modelId="{73802F05-F2BA-4316-9AF7-EF8C1810F4C9}" type="parTrans" cxnId="{438E7ED2-8B6D-4ECF-AFCD-00FC56728936}">
      <dgm:prSet/>
      <dgm:spPr/>
      <dgm:t>
        <a:bodyPr/>
        <a:lstStyle/>
        <a:p>
          <a:endParaRPr lang="ru-RU"/>
        </a:p>
      </dgm:t>
    </dgm:pt>
    <dgm:pt modelId="{9CA9C8B3-D291-445C-87E6-FC0274603FD5}" type="sibTrans" cxnId="{438E7ED2-8B6D-4ECF-AFCD-00FC56728936}">
      <dgm:prSet/>
      <dgm:spPr/>
      <dgm:t>
        <a:bodyPr/>
        <a:lstStyle/>
        <a:p>
          <a:endParaRPr lang="ru-RU"/>
        </a:p>
      </dgm:t>
    </dgm:pt>
    <dgm:pt modelId="{DE2F9A83-979E-45C5-AC3B-C4F523CAF770}">
      <dgm:prSet custT="1"/>
      <dgm:spPr>
        <a:xfrm>
          <a:off x="5841076" y="3488269"/>
          <a:ext cx="3894050" cy="1585577"/>
        </a:xfrm>
        <a:prstGeom prst="roundRect">
          <a:avLst/>
        </a:prstGeom>
        <a:solidFill>
          <a:srgbClr val="648E85"/>
        </a:solidFill>
        <a:ln w="12700" cap="flat" cmpd="sng" algn="ctr">
          <a:solidFill>
            <a:sysClr val="window" lastClr="FFFFFF">
              <a:hueOff val="0"/>
              <a:satOff val="0"/>
              <a:lumOff val="0"/>
              <a:alphaOff val="0"/>
            </a:sysClr>
          </a:solidFill>
          <a:prstDash val="solid"/>
          <a:miter lim="800000"/>
        </a:ln>
        <a:effectLst/>
      </dgm:spPr>
      <dgm:t>
        <a:bodyPr/>
        <a:lstStyle/>
        <a:p>
          <a:r>
            <a:rPr lang="ru-RU" sz="3200" dirty="0">
              <a:solidFill>
                <a:sysClr val="window" lastClr="FFFFFF"/>
              </a:solidFill>
              <a:latin typeface="Arial" panose="020B0604020202020204" pitchFamily="34" charset="0"/>
              <a:ea typeface="+mn-ea"/>
              <a:cs typeface="Arial" panose="020B0604020202020204" pitchFamily="34" charset="0"/>
            </a:rPr>
            <a:t>Не включаются</a:t>
          </a:r>
        </a:p>
      </dgm:t>
    </dgm:pt>
    <dgm:pt modelId="{43906CDC-9F81-412C-A841-12022D57A231}" type="parTrans" cxnId="{74FFE391-B003-4B88-923F-0DC4A700C00A}">
      <dgm:prSet/>
      <dgm:spPr/>
      <dgm:t>
        <a:bodyPr/>
        <a:lstStyle/>
        <a:p>
          <a:endParaRPr lang="ru-RU"/>
        </a:p>
      </dgm:t>
    </dgm:pt>
    <dgm:pt modelId="{F403B0BE-173F-4989-87DF-3BB281022298}" type="sibTrans" cxnId="{74FFE391-B003-4B88-923F-0DC4A700C00A}">
      <dgm:prSet/>
      <dgm:spPr/>
      <dgm:t>
        <a:bodyPr/>
        <a:lstStyle/>
        <a:p>
          <a:endParaRPr lang="ru-RU"/>
        </a:p>
      </dgm:t>
    </dgm:pt>
    <dgm:pt modelId="{D1BF7934-72A1-4F3F-8358-E1ED09695FCF}">
      <dgm:prSet custT="1"/>
      <dgm:spPr>
        <a:xfrm>
          <a:off x="13901" y="3422484"/>
          <a:ext cx="5841076" cy="1585577"/>
        </a:xfrm>
        <a:prstGeom prst="rightArrow">
          <a:avLst>
            <a:gd name="adj1" fmla="val 75000"/>
            <a:gd name="adj2" fmla="val 50000"/>
          </a:avLst>
        </a:prstGeom>
        <a:solidFill>
          <a:srgbClr val="D8E4E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nchor="ctr"/>
        <a:lstStyle/>
        <a:p>
          <a:r>
            <a:rPr lang="ru-RU"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Граждане, зарегистрированные в органах </a:t>
          </a:r>
          <a:br>
            <a:rPr lang="ru-RU"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br>
          <a:r>
            <a:rPr lang="ru-RU"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по труду, занятости и социальной защите </a:t>
          </a:r>
          <a:br>
            <a:rPr lang="ru-RU"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br>
          <a:r>
            <a:rPr lang="ru-RU"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в качестве безработных направленные </a:t>
          </a:r>
          <a:br>
            <a:rPr lang="ru-RU"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br>
          <a:r>
            <a:rPr lang="ru-RU"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на оплачиваемые работы</a:t>
          </a:r>
        </a:p>
      </dgm:t>
    </dgm:pt>
    <dgm:pt modelId="{484A7A12-C963-4807-88E4-4D715436AF38}" type="parTrans" cxnId="{DAB571EC-EC85-4836-88DC-C11129486EB6}">
      <dgm:prSet/>
      <dgm:spPr/>
      <dgm:t>
        <a:bodyPr/>
        <a:lstStyle/>
        <a:p>
          <a:endParaRPr lang="ru-RU"/>
        </a:p>
      </dgm:t>
    </dgm:pt>
    <dgm:pt modelId="{098CBC35-0084-4654-88A1-2547B636BFF2}" type="sibTrans" cxnId="{DAB571EC-EC85-4836-88DC-C11129486EB6}">
      <dgm:prSet/>
      <dgm:spPr/>
      <dgm:t>
        <a:bodyPr/>
        <a:lstStyle/>
        <a:p>
          <a:endParaRPr lang="ru-RU"/>
        </a:p>
      </dgm:t>
    </dgm:pt>
    <dgm:pt modelId="{6EE373B7-172B-4835-92AB-5B0B025EE31B}">
      <dgm:prSet custT="1"/>
      <dgm:spPr>
        <a:xfrm>
          <a:off x="5841076" y="0"/>
          <a:ext cx="3894050" cy="1585577"/>
        </a:xfrm>
        <a:prstGeom prst="roundRect">
          <a:avLst/>
        </a:prstGeom>
        <a:solidFill>
          <a:srgbClr val="648E85"/>
        </a:solidFill>
        <a:ln w="12700" cap="flat" cmpd="sng" algn="ctr">
          <a:solidFill>
            <a:sysClr val="window" lastClr="FFFFFF">
              <a:hueOff val="0"/>
              <a:satOff val="0"/>
              <a:lumOff val="0"/>
              <a:alphaOff val="0"/>
            </a:sysClr>
          </a:solidFill>
          <a:prstDash val="solid"/>
          <a:miter lim="800000"/>
        </a:ln>
        <a:effectLst/>
      </dgm:spPr>
      <dgm:t>
        <a:bodyPr/>
        <a:lstStyle/>
        <a:p>
          <a:r>
            <a:rPr lang="ru-RU" sz="3200" dirty="0">
              <a:solidFill>
                <a:sysClr val="window" lastClr="FFFFFF"/>
              </a:solidFill>
              <a:latin typeface="Arial" panose="020B0604020202020204" pitchFamily="34" charset="0"/>
              <a:ea typeface="+mn-ea"/>
              <a:cs typeface="Arial" panose="020B0604020202020204" pitchFamily="34" charset="0"/>
            </a:rPr>
            <a:t>Не включаются</a:t>
          </a:r>
        </a:p>
      </dgm:t>
    </dgm:pt>
    <dgm:pt modelId="{A71D2145-A8E4-44C5-A4F9-690C4F862C2F}" type="parTrans" cxnId="{7F61A07B-A137-41D3-88D3-A96EBAACBCBD}">
      <dgm:prSet/>
      <dgm:spPr/>
      <dgm:t>
        <a:bodyPr/>
        <a:lstStyle/>
        <a:p>
          <a:endParaRPr lang="ru-RU"/>
        </a:p>
      </dgm:t>
    </dgm:pt>
    <dgm:pt modelId="{02C29312-B54E-44A8-B91E-00B1204E0CE2}" type="sibTrans" cxnId="{7F61A07B-A137-41D3-88D3-A96EBAACBCBD}">
      <dgm:prSet/>
      <dgm:spPr/>
      <dgm:t>
        <a:bodyPr/>
        <a:lstStyle/>
        <a:p>
          <a:endParaRPr lang="ru-RU"/>
        </a:p>
      </dgm:t>
    </dgm:pt>
    <dgm:pt modelId="{2D6CE901-33D0-4B48-949A-B6A616BA9A2D}">
      <dgm:prSet custT="1"/>
      <dgm:spPr>
        <a:xfrm>
          <a:off x="0" y="0"/>
          <a:ext cx="5841076" cy="1585577"/>
        </a:xfrm>
        <a:prstGeom prst="rightArrow">
          <a:avLst>
            <a:gd name="adj1" fmla="val 75000"/>
            <a:gd name="adj2" fmla="val 50000"/>
          </a:avLst>
        </a:prstGeom>
        <a:solidFill>
          <a:srgbClr val="D8E4E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nchor="ctr"/>
        <a:lstStyle/>
        <a:p>
          <a:r>
            <a:rPr lang="ru-RU"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Работники, временно направленные на работу </a:t>
          </a:r>
          <a:br>
            <a:rPr lang="ru-RU"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br>
          <a:r>
            <a:rPr lang="ru-RU"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в другую организацию, если за ними </a:t>
          </a:r>
          <a:br>
            <a:rPr lang="ru-RU"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br>
          <a:r>
            <a:rPr lang="ru-RU"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не сохраняется заработная плата по месту основной работы</a:t>
          </a:r>
        </a:p>
      </dgm:t>
    </dgm:pt>
    <dgm:pt modelId="{EC78C9FE-470B-40AC-A3A2-0AB5FD18DE8B}" type="parTrans" cxnId="{8C659836-96B8-4574-87AD-3140DF06EFAC}">
      <dgm:prSet/>
      <dgm:spPr/>
      <dgm:t>
        <a:bodyPr/>
        <a:lstStyle/>
        <a:p>
          <a:endParaRPr lang="ru-RU"/>
        </a:p>
      </dgm:t>
    </dgm:pt>
    <dgm:pt modelId="{56B2BEC9-2BAD-4DB9-9171-C090CD85170E}" type="sibTrans" cxnId="{8C659836-96B8-4574-87AD-3140DF06EFAC}">
      <dgm:prSet/>
      <dgm:spPr/>
      <dgm:t>
        <a:bodyPr/>
        <a:lstStyle/>
        <a:p>
          <a:endParaRPr lang="ru-RU"/>
        </a:p>
      </dgm:t>
    </dgm:pt>
    <dgm:pt modelId="{E2542BFB-5F0F-4770-B1F6-19C51536BF07}" type="pres">
      <dgm:prSet presAssocID="{EB94491D-26D5-4006-91C3-C414E04236FE}" presName="Name0" presStyleCnt="0">
        <dgm:presLayoutVars>
          <dgm:dir/>
          <dgm:animLvl val="lvl"/>
          <dgm:resizeHandles/>
        </dgm:presLayoutVars>
      </dgm:prSet>
      <dgm:spPr/>
      <dgm:t>
        <a:bodyPr/>
        <a:lstStyle/>
        <a:p>
          <a:endParaRPr lang="ru-RU"/>
        </a:p>
      </dgm:t>
    </dgm:pt>
    <dgm:pt modelId="{7F05DB05-8CB4-4DA3-9AB7-6F4FB607263E}" type="pres">
      <dgm:prSet presAssocID="{6EE373B7-172B-4835-92AB-5B0B025EE31B}" presName="linNode" presStyleCnt="0"/>
      <dgm:spPr/>
    </dgm:pt>
    <dgm:pt modelId="{0FA8019F-866C-490E-B4E6-655CAB246223}" type="pres">
      <dgm:prSet presAssocID="{6EE373B7-172B-4835-92AB-5B0B025EE31B}" presName="parentShp" presStyleLbl="node1" presStyleIdx="0" presStyleCnt="3" custLinFactX="9204" custLinFactNeighborX="100000" custLinFactNeighborY="-5342">
        <dgm:presLayoutVars>
          <dgm:bulletEnabled val="1"/>
        </dgm:presLayoutVars>
      </dgm:prSet>
      <dgm:spPr/>
      <dgm:t>
        <a:bodyPr/>
        <a:lstStyle/>
        <a:p>
          <a:endParaRPr lang="ru-RU"/>
        </a:p>
      </dgm:t>
    </dgm:pt>
    <dgm:pt modelId="{7C94298A-5F73-4537-86A7-2D6701170EA2}" type="pres">
      <dgm:prSet presAssocID="{6EE373B7-172B-4835-92AB-5B0B025EE31B}" presName="childShp" presStyleLbl="bgAccFollowNode1" presStyleIdx="0" presStyleCnt="3" custLinFactX="-152" custLinFactNeighborX="-100000" custLinFactNeighborY="-5319">
        <dgm:presLayoutVars>
          <dgm:bulletEnabled val="1"/>
        </dgm:presLayoutVars>
      </dgm:prSet>
      <dgm:spPr/>
      <dgm:t>
        <a:bodyPr/>
        <a:lstStyle/>
        <a:p>
          <a:endParaRPr lang="ru-RU"/>
        </a:p>
      </dgm:t>
    </dgm:pt>
    <dgm:pt modelId="{9AD83939-448A-4773-848B-6BF90995CC71}" type="pres">
      <dgm:prSet presAssocID="{02C29312-B54E-44A8-B91E-00B1204E0CE2}" presName="spacing" presStyleCnt="0"/>
      <dgm:spPr/>
    </dgm:pt>
    <dgm:pt modelId="{551D5612-72D7-4D6E-A147-7927D9C7516E}" type="pres">
      <dgm:prSet presAssocID="{20884D61-6B35-43C9-A7FE-6F0269905B5E}" presName="linNode" presStyleCnt="0"/>
      <dgm:spPr/>
    </dgm:pt>
    <dgm:pt modelId="{F57A3FFE-DC12-4BC2-B0F1-603B520A90CF}" type="pres">
      <dgm:prSet presAssocID="{20884D61-6B35-43C9-A7FE-6F0269905B5E}" presName="parentShp" presStyleLbl="node1" presStyleIdx="1" presStyleCnt="3" custLinFactX="47734" custLinFactNeighborX="100000">
        <dgm:presLayoutVars>
          <dgm:bulletEnabled val="1"/>
        </dgm:presLayoutVars>
      </dgm:prSet>
      <dgm:spPr/>
      <dgm:t>
        <a:bodyPr/>
        <a:lstStyle/>
        <a:p>
          <a:endParaRPr lang="ru-RU"/>
        </a:p>
      </dgm:t>
    </dgm:pt>
    <dgm:pt modelId="{D2BD46F7-8470-4A1B-9065-E336B028B1D6}" type="pres">
      <dgm:prSet presAssocID="{20884D61-6B35-43C9-A7FE-6F0269905B5E}" presName="childShp" presStyleLbl="bgAccFollowNode1" presStyleIdx="1" presStyleCnt="3" custLinFactNeighborX="-99886" custLinFactNeighborY="-13746">
        <dgm:presLayoutVars>
          <dgm:bulletEnabled val="1"/>
        </dgm:presLayoutVars>
      </dgm:prSet>
      <dgm:spPr/>
      <dgm:t>
        <a:bodyPr/>
        <a:lstStyle/>
        <a:p>
          <a:endParaRPr lang="ru-RU"/>
        </a:p>
      </dgm:t>
    </dgm:pt>
    <dgm:pt modelId="{D794F87C-D588-49BC-A1A2-627E8B4AA623}" type="pres">
      <dgm:prSet presAssocID="{D5FF1AE3-F11F-4FEB-8EEE-D9DFDD9D56CE}" presName="spacing" presStyleCnt="0"/>
      <dgm:spPr/>
    </dgm:pt>
    <dgm:pt modelId="{4D4227FC-0E28-4C8D-81D0-32BCB72320B3}" type="pres">
      <dgm:prSet presAssocID="{DE2F9A83-979E-45C5-AC3B-C4F523CAF770}" presName="linNode" presStyleCnt="0"/>
      <dgm:spPr/>
    </dgm:pt>
    <dgm:pt modelId="{E8ACEE6D-10B4-40B6-B2F2-EDECE962CEDA}" type="pres">
      <dgm:prSet presAssocID="{DE2F9A83-979E-45C5-AC3B-C4F523CAF770}" presName="parentShp" presStyleLbl="node1" presStyleIdx="2" presStyleCnt="3" custLinFactX="2143" custLinFactNeighborX="100000" custLinFactNeighborY="5532">
        <dgm:presLayoutVars>
          <dgm:bulletEnabled val="1"/>
        </dgm:presLayoutVars>
      </dgm:prSet>
      <dgm:spPr/>
      <dgm:t>
        <a:bodyPr/>
        <a:lstStyle/>
        <a:p>
          <a:endParaRPr lang="ru-RU"/>
        </a:p>
      </dgm:t>
    </dgm:pt>
    <dgm:pt modelId="{F4BCE04D-5806-4431-A165-15CBA4A6A662}" type="pres">
      <dgm:prSet presAssocID="{DE2F9A83-979E-45C5-AC3B-C4F523CAF770}" presName="childShp" presStyleLbl="bgAccFollowNode1" presStyleIdx="2" presStyleCnt="3" custLinFactNeighborX="-99643" custLinFactNeighborY="-4149">
        <dgm:presLayoutVars>
          <dgm:bulletEnabled val="1"/>
        </dgm:presLayoutVars>
      </dgm:prSet>
      <dgm:spPr/>
      <dgm:t>
        <a:bodyPr/>
        <a:lstStyle/>
        <a:p>
          <a:endParaRPr lang="ru-RU"/>
        </a:p>
      </dgm:t>
    </dgm:pt>
  </dgm:ptLst>
  <dgm:cxnLst>
    <dgm:cxn modelId="{FDAA36A3-B951-456A-9E44-EDDA175FD0F7}" type="presOf" srcId="{DE2F9A83-979E-45C5-AC3B-C4F523CAF770}" destId="{E8ACEE6D-10B4-40B6-B2F2-EDECE962CEDA}" srcOrd="0" destOrd="0" presId="urn:microsoft.com/office/officeart/2005/8/layout/vList6"/>
    <dgm:cxn modelId="{03861D21-95FA-472D-903C-F3F083F1C6EC}" type="presOf" srcId="{EB94491D-26D5-4006-91C3-C414E04236FE}" destId="{E2542BFB-5F0F-4770-B1F6-19C51536BF07}" srcOrd="0" destOrd="0" presId="urn:microsoft.com/office/officeart/2005/8/layout/vList6"/>
    <dgm:cxn modelId="{7E6CB001-62AA-4E20-8D77-1465A8493421}" srcId="{EB94491D-26D5-4006-91C3-C414E04236FE}" destId="{20884D61-6B35-43C9-A7FE-6F0269905B5E}" srcOrd="1" destOrd="0" parTransId="{35847AE7-669B-4425-806E-FB2DE896EA70}" sibTransId="{D5FF1AE3-F11F-4FEB-8EEE-D9DFDD9D56CE}"/>
    <dgm:cxn modelId="{405635FA-B57A-414D-8603-898BBBD70F6C}" type="presOf" srcId="{6EE373B7-172B-4835-92AB-5B0B025EE31B}" destId="{0FA8019F-866C-490E-B4E6-655CAB246223}" srcOrd="0" destOrd="0" presId="urn:microsoft.com/office/officeart/2005/8/layout/vList6"/>
    <dgm:cxn modelId="{DAB571EC-EC85-4836-88DC-C11129486EB6}" srcId="{DE2F9A83-979E-45C5-AC3B-C4F523CAF770}" destId="{D1BF7934-72A1-4F3F-8358-E1ED09695FCF}" srcOrd="0" destOrd="0" parTransId="{484A7A12-C963-4807-88E4-4D715436AF38}" sibTransId="{098CBC35-0084-4654-88A1-2547B636BFF2}"/>
    <dgm:cxn modelId="{E815EDA1-FFA6-4F97-993D-28427495023B}" type="presOf" srcId="{2D6CE901-33D0-4B48-949A-B6A616BA9A2D}" destId="{7C94298A-5F73-4537-86A7-2D6701170EA2}" srcOrd="0" destOrd="0" presId="urn:microsoft.com/office/officeart/2005/8/layout/vList6"/>
    <dgm:cxn modelId="{8C659836-96B8-4574-87AD-3140DF06EFAC}" srcId="{6EE373B7-172B-4835-92AB-5B0B025EE31B}" destId="{2D6CE901-33D0-4B48-949A-B6A616BA9A2D}" srcOrd="0" destOrd="0" parTransId="{EC78C9FE-470B-40AC-A3A2-0AB5FD18DE8B}" sibTransId="{56B2BEC9-2BAD-4DB9-9171-C090CD85170E}"/>
    <dgm:cxn modelId="{8CBBBB80-8785-4D1C-89A9-5386B6FA6CE3}" type="presOf" srcId="{F604F9E5-C172-4B84-8A0C-DBA6CF552EAE}" destId="{D2BD46F7-8470-4A1B-9065-E336B028B1D6}" srcOrd="0" destOrd="0" presId="urn:microsoft.com/office/officeart/2005/8/layout/vList6"/>
    <dgm:cxn modelId="{62BD33F7-2E6B-4F65-8F6F-CDB65559CB5A}" type="presOf" srcId="{D1BF7934-72A1-4F3F-8358-E1ED09695FCF}" destId="{F4BCE04D-5806-4431-A165-15CBA4A6A662}" srcOrd="0" destOrd="0" presId="urn:microsoft.com/office/officeart/2005/8/layout/vList6"/>
    <dgm:cxn modelId="{438E7ED2-8B6D-4ECF-AFCD-00FC56728936}" srcId="{20884D61-6B35-43C9-A7FE-6F0269905B5E}" destId="{F604F9E5-C172-4B84-8A0C-DBA6CF552EAE}" srcOrd="0" destOrd="0" parTransId="{73802F05-F2BA-4316-9AF7-EF8C1810F4C9}" sibTransId="{9CA9C8B3-D291-445C-87E6-FC0274603FD5}"/>
    <dgm:cxn modelId="{7F61A07B-A137-41D3-88D3-A96EBAACBCBD}" srcId="{EB94491D-26D5-4006-91C3-C414E04236FE}" destId="{6EE373B7-172B-4835-92AB-5B0B025EE31B}" srcOrd="0" destOrd="0" parTransId="{A71D2145-A8E4-44C5-A4F9-690C4F862C2F}" sibTransId="{02C29312-B54E-44A8-B91E-00B1204E0CE2}"/>
    <dgm:cxn modelId="{47631173-ECE7-4268-9C1F-482449149EE2}" type="presOf" srcId="{20884D61-6B35-43C9-A7FE-6F0269905B5E}" destId="{F57A3FFE-DC12-4BC2-B0F1-603B520A90CF}" srcOrd="0" destOrd="0" presId="urn:microsoft.com/office/officeart/2005/8/layout/vList6"/>
    <dgm:cxn modelId="{74FFE391-B003-4B88-923F-0DC4A700C00A}" srcId="{EB94491D-26D5-4006-91C3-C414E04236FE}" destId="{DE2F9A83-979E-45C5-AC3B-C4F523CAF770}" srcOrd="2" destOrd="0" parTransId="{43906CDC-9F81-412C-A841-12022D57A231}" sibTransId="{F403B0BE-173F-4989-87DF-3BB281022298}"/>
    <dgm:cxn modelId="{0A25464C-92B6-4FDA-912D-A77FAE2FE3A1}" type="presParOf" srcId="{E2542BFB-5F0F-4770-B1F6-19C51536BF07}" destId="{7F05DB05-8CB4-4DA3-9AB7-6F4FB607263E}" srcOrd="0" destOrd="0" presId="urn:microsoft.com/office/officeart/2005/8/layout/vList6"/>
    <dgm:cxn modelId="{98B09C1D-E9F4-46BD-92B1-B59D62BF586D}" type="presParOf" srcId="{7F05DB05-8CB4-4DA3-9AB7-6F4FB607263E}" destId="{0FA8019F-866C-490E-B4E6-655CAB246223}" srcOrd="0" destOrd="0" presId="urn:microsoft.com/office/officeart/2005/8/layout/vList6"/>
    <dgm:cxn modelId="{962D2C15-9071-4EFE-AFB5-523D3CE4F6A1}" type="presParOf" srcId="{7F05DB05-8CB4-4DA3-9AB7-6F4FB607263E}" destId="{7C94298A-5F73-4537-86A7-2D6701170EA2}" srcOrd="1" destOrd="0" presId="urn:microsoft.com/office/officeart/2005/8/layout/vList6"/>
    <dgm:cxn modelId="{96CDBD1E-C56A-4EA6-80AB-963D2A5CA66E}" type="presParOf" srcId="{E2542BFB-5F0F-4770-B1F6-19C51536BF07}" destId="{9AD83939-448A-4773-848B-6BF90995CC71}" srcOrd="1" destOrd="0" presId="urn:microsoft.com/office/officeart/2005/8/layout/vList6"/>
    <dgm:cxn modelId="{294AE922-2C46-4EFF-AEA0-D1940F951704}" type="presParOf" srcId="{E2542BFB-5F0F-4770-B1F6-19C51536BF07}" destId="{551D5612-72D7-4D6E-A147-7927D9C7516E}" srcOrd="2" destOrd="0" presId="urn:microsoft.com/office/officeart/2005/8/layout/vList6"/>
    <dgm:cxn modelId="{B1D4ED6C-7D6A-491A-B6B0-000C8EF1E59C}" type="presParOf" srcId="{551D5612-72D7-4D6E-A147-7927D9C7516E}" destId="{F57A3FFE-DC12-4BC2-B0F1-603B520A90CF}" srcOrd="0" destOrd="0" presId="urn:microsoft.com/office/officeart/2005/8/layout/vList6"/>
    <dgm:cxn modelId="{F61C433D-5020-4DBB-97F3-D45F970C86D1}" type="presParOf" srcId="{551D5612-72D7-4D6E-A147-7927D9C7516E}" destId="{D2BD46F7-8470-4A1B-9065-E336B028B1D6}" srcOrd="1" destOrd="0" presId="urn:microsoft.com/office/officeart/2005/8/layout/vList6"/>
    <dgm:cxn modelId="{8E84B586-51B2-4A2F-9C31-6C7135054600}" type="presParOf" srcId="{E2542BFB-5F0F-4770-B1F6-19C51536BF07}" destId="{D794F87C-D588-49BC-A1A2-627E8B4AA623}" srcOrd="3" destOrd="0" presId="urn:microsoft.com/office/officeart/2005/8/layout/vList6"/>
    <dgm:cxn modelId="{293E6112-C02B-49CB-B88D-F621F8DD52F3}" type="presParOf" srcId="{E2542BFB-5F0F-4770-B1F6-19C51536BF07}" destId="{4D4227FC-0E28-4C8D-81D0-32BCB72320B3}" srcOrd="4" destOrd="0" presId="urn:microsoft.com/office/officeart/2005/8/layout/vList6"/>
    <dgm:cxn modelId="{481E7745-1BB2-433A-AA92-43AC127C3CE7}" type="presParOf" srcId="{4D4227FC-0E28-4C8D-81D0-32BCB72320B3}" destId="{E8ACEE6D-10B4-40B6-B2F2-EDECE962CEDA}" srcOrd="0" destOrd="0" presId="urn:microsoft.com/office/officeart/2005/8/layout/vList6"/>
    <dgm:cxn modelId="{CCE71CF6-1F89-44FA-934E-42C87A941887}" type="presParOf" srcId="{4D4227FC-0E28-4C8D-81D0-32BCB72320B3}" destId="{F4BCE04D-5806-4431-A165-15CBA4A6A662}"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94491D-26D5-4006-91C3-C414E04236FE}"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ru-RU"/>
        </a:p>
      </dgm:t>
    </dgm:pt>
    <dgm:pt modelId="{454220F4-0C97-4BBE-9A88-039B9295BFB0}">
      <dgm:prSet phldrT="[Текст]" custT="1"/>
      <dgm:spPr>
        <a:xfrm>
          <a:off x="33400" y="135731"/>
          <a:ext cx="3575719" cy="1967724"/>
        </a:xfrm>
        <a:prstGeom prst="roundRect">
          <a:avLst>
            <a:gd name="adj" fmla="val 10000"/>
          </a:avLst>
        </a:prstGeom>
        <a:solidFill>
          <a:srgbClr val="648E85"/>
        </a:solidFill>
        <a:ln w="12700" cap="flat" cmpd="sng" algn="ctr">
          <a:solidFill>
            <a:sysClr val="window" lastClr="FFFFFF">
              <a:hueOff val="0"/>
              <a:satOff val="0"/>
              <a:lumOff val="0"/>
              <a:alphaOff val="0"/>
            </a:sysClr>
          </a:solidFill>
          <a:prstDash val="solid"/>
          <a:miter lim="800000"/>
        </a:ln>
        <a:effectLst/>
      </dgm:spPr>
      <dgm:t>
        <a:bodyPr/>
        <a:lstStyle/>
        <a:p>
          <a:r>
            <a:rPr lang="ru-RU" sz="2000" b="1" dirty="0">
              <a:solidFill>
                <a:sysClr val="window" lastClr="FFFFFF"/>
              </a:solidFill>
              <a:latin typeface="Arial" panose="020B0604020202020204" pitchFamily="34" charset="0"/>
              <a:ea typeface="+mn-ea"/>
              <a:cs typeface="Arial" panose="020B0604020202020204" pitchFamily="34" charset="0"/>
            </a:rPr>
            <a:t>Средняя численность внешних совместителей </a:t>
          </a:r>
          <a:br>
            <a:rPr lang="ru-RU" sz="2000" b="1" dirty="0">
              <a:solidFill>
                <a:sysClr val="window" lastClr="FFFFFF"/>
              </a:solidFill>
              <a:latin typeface="Arial" panose="020B0604020202020204" pitchFamily="34" charset="0"/>
              <a:ea typeface="+mn-ea"/>
              <a:cs typeface="Arial" panose="020B0604020202020204" pitchFamily="34" charset="0"/>
            </a:rPr>
          </a:br>
          <a:r>
            <a:rPr lang="ru-RU" sz="2000" b="1" i="1" dirty="0">
              <a:solidFill>
                <a:sysClr val="window" lastClr="FFFFFF"/>
              </a:solidFill>
              <a:latin typeface="Arial" panose="020B0604020202020204" pitchFamily="34" charset="0"/>
              <a:ea typeface="+mn-ea"/>
              <a:cs typeface="Arial" panose="020B0604020202020204" pitchFamily="34" charset="0"/>
            </a:rPr>
            <a:t>(строка 3)</a:t>
          </a:r>
        </a:p>
      </dgm:t>
    </dgm:pt>
    <dgm:pt modelId="{77D4A748-5B97-4503-A91F-C73A4C199B8C}" type="parTrans" cxnId="{22344EA1-01A1-4B9E-9E72-205ECDDD383B}">
      <dgm:prSet/>
      <dgm:spPr/>
      <dgm:t>
        <a:bodyPr/>
        <a:lstStyle/>
        <a:p>
          <a:endParaRPr lang="ru-RU"/>
        </a:p>
      </dgm:t>
    </dgm:pt>
    <dgm:pt modelId="{78AA948C-6729-44F4-B840-C70E8ADC7AB4}" type="sibTrans" cxnId="{22344EA1-01A1-4B9E-9E72-205ECDDD383B}">
      <dgm:prSet/>
      <dgm:spPr/>
      <dgm:t>
        <a:bodyPr/>
        <a:lstStyle/>
        <a:p>
          <a:endParaRPr lang="ru-RU"/>
        </a:p>
      </dgm:t>
    </dgm:pt>
    <dgm:pt modelId="{2C240EE5-35EB-4DAF-A268-67F6C8F448D7}">
      <dgm:prSet phldrT="[Текст]" custT="1"/>
      <dgm:spPr>
        <a:xfrm>
          <a:off x="550964" y="2911032"/>
          <a:ext cx="2713915" cy="1696197"/>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ru-RU"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Пропорционально фактически отработанному времени</a:t>
          </a:r>
          <a:br>
            <a:rPr lang="ru-RU"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br>
          <a:r>
            <a:rPr lang="ru-RU"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(аналогично строке 1)</a:t>
          </a:r>
        </a:p>
      </dgm:t>
    </dgm:pt>
    <dgm:pt modelId="{C41E5A4D-CE9A-44E6-9134-DC90548AB850}" type="parTrans" cxnId="{7777E523-A6EF-478C-8258-FB8F3B177EAC}">
      <dgm:prSet/>
      <dgm:spPr>
        <a:xfrm>
          <a:off x="390972" y="2103455"/>
          <a:ext cx="159992" cy="1655675"/>
        </a:xfrm>
        <a:custGeom>
          <a:avLst/>
          <a:gdLst/>
          <a:ahLst/>
          <a:cxnLst/>
          <a:rect l="0" t="0" r="0" b="0"/>
          <a:pathLst>
            <a:path>
              <a:moveTo>
                <a:pt x="0" y="0"/>
              </a:moveTo>
              <a:lnTo>
                <a:pt x="0" y="1655675"/>
              </a:lnTo>
              <a:lnTo>
                <a:pt x="159992" y="1655675"/>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ru-RU"/>
        </a:p>
      </dgm:t>
    </dgm:pt>
    <dgm:pt modelId="{C8C1B778-9090-4D0C-943A-0563402B73C7}" type="sibTrans" cxnId="{7777E523-A6EF-478C-8258-FB8F3B177EAC}">
      <dgm:prSet/>
      <dgm:spPr/>
      <dgm:t>
        <a:bodyPr/>
        <a:lstStyle/>
        <a:p>
          <a:endParaRPr lang="ru-RU"/>
        </a:p>
      </dgm:t>
    </dgm:pt>
    <dgm:pt modelId="{28232D1B-42B9-4B6E-ADBB-565146AAE424}">
      <dgm:prSet phldrT="[Текст]" custT="1"/>
      <dgm:spPr>
        <a:xfrm>
          <a:off x="4214424" y="182088"/>
          <a:ext cx="3889312" cy="1963993"/>
        </a:xfrm>
        <a:prstGeom prst="roundRect">
          <a:avLst>
            <a:gd name="adj" fmla="val 10000"/>
          </a:avLst>
        </a:prstGeom>
        <a:solidFill>
          <a:srgbClr val="648E85"/>
        </a:solidFill>
        <a:ln w="12700" cap="flat" cmpd="sng" algn="ctr">
          <a:solidFill>
            <a:sysClr val="window" lastClr="FFFFFF">
              <a:hueOff val="0"/>
              <a:satOff val="0"/>
              <a:lumOff val="0"/>
              <a:alphaOff val="0"/>
            </a:sysClr>
          </a:solidFill>
          <a:prstDash val="solid"/>
          <a:miter lim="800000"/>
        </a:ln>
        <a:effectLst/>
      </dgm:spPr>
      <dgm:t>
        <a:bodyPr/>
        <a:lstStyle/>
        <a:p>
          <a:r>
            <a:rPr lang="ru-RU" sz="2000" dirty="0">
              <a:solidFill>
                <a:sysClr val="window" lastClr="FFFFFF"/>
              </a:solidFill>
              <a:latin typeface="Arial" panose="020B0604020202020204" pitchFamily="34" charset="0"/>
              <a:ea typeface="+mn-ea"/>
              <a:cs typeface="Arial" panose="020B0604020202020204" pitchFamily="34" charset="0"/>
            </a:rPr>
            <a:t> </a:t>
          </a:r>
          <a:r>
            <a:rPr lang="ru-RU" sz="2000" b="1" dirty="0">
              <a:solidFill>
                <a:sysClr val="window" lastClr="FFFFFF"/>
              </a:solidFill>
              <a:latin typeface="Arial" panose="020B0604020202020204" pitchFamily="34" charset="0"/>
              <a:ea typeface="+mn-ea"/>
              <a:cs typeface="Arial" panose="020B0604020202020204" pitchFamily="34" charset="0"/>
            </a:rPr>
            <a:t>Средняя численность граждан, выполнявших работу по гражданско-правовым договорам</a:t>
          </a:r>
          <a:br>
            <a:rPr lang="ru-RU" sz="2000" b="1" dirty="0">
              <a:solidFill>
                <a:sysClr val="window" lastClr="FFFFFF"/>
              </a:solidFill>
              <a:latin typeface="Arial" panose="020B0604020202020204" pitchFamily="34" charset="0"/>
              <a:ea typeface="+mn-ea"/>
              <a:cs typeface="Arial" panose="020B0604020202020204" pitchFamily="34" charset="0"/>
            </a:rPr>
          </a:br>
          <a:r>
            <a:rPr lang="ru-RU" sz="2000" b="1" i="1" dirty="0">
              <a:solidFill>
                <a:sysClr val="window" lastClr="FFFFFF"/>
              </a:solidFill>
              <a:latin typeface="Arial" panose="020B0604020202020204" pitchFamily="34" charset="0"/>
              <a:ea typeface="+mn-ea"/>
              <a:cs typeface="Arial" panose="020B0604020202020204" pitchFamily="34" charset="0"/>
            </a:rPr>
            <a:t>(строка 4)</a:t>
          </a:r>
        </a:p>
      </dgm:t>
    </dgm:pt>
    <dgm:pt modelId="{017DC64D-A403-4B22-B836-AB0375D26C86}" type="sibTrans" cxnId="{F862B5EC-C69F-4938-8292-369710971750}">
      <dgm:prSet/>
      <dgm:spPr/>
      <dgm:t>
        <a:bodyPr/>
        <a:lstStyle/>
        <a:p>
          <a:endParaRPr lang="ru-RU"/>
        </a:p>
      </dgm:t>
    </dgm:pt>
    <dgm:pt modelId="{600FA4DB-22CD-4E54-8477-B5D93686DD37}" type="parTrans" cxnId="{F862B5EC-C69F-4938-8292-369710971750}">
      <dgm:prSet/>
      <dgm:spPr/>
      <dgm:t>
        <a:bodyPr/>
        <a:lstStyle/>
        <a:p>
          <a:endParaRPr lang="ru-RU"/>
        </a:p>
      </dgm:t>
    </dgm:pt>
    <mc:AlternateContent xmlns:mc="http://schemas.openxmlformats.org/markup-compatibility/2006" xmlns:a14="http://schemas.microsoft.com/office/drawing/2010/main">
      <mc:Choice Requires="a14">
        <dgm:pt modelId="{FBE7B9E0-1888-4515-A55D-85EDB2061B87}">
          <dgm:prSet phldrT="[Текст]" custT="1"/>
          <dgm:spPr>
            <a:xfrm>
              <a:off x="4767900" y="2449632"/>
              <a:ext cx="3683570" cy="1696197"/>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algn="ctr"/>
              <a14:m>
                <m:oMathPara xmlns:m="http://schemas.openxmlformats.org/officeDocument/2006/math">
                  <m:oMathParaPr>
                    <m:jc m:val="centerGroup"/>
                  </m:oMathParaPr>
                  <m:oMath xmlns:m="http://schemas.openxmlformats.org/officeDocument/2006/math">
                    <m:f>
                      <m:fPr>
                        <m:ctrlPr>
                          <a:rPr lang="ru-RU" sz="1500" b="0" i="1" smtClean="0">
                            <a:solidFill>
                              <a:sysClr val="windowText" lastClr="000000">
                                <a:hueOff val="0"/>
                                <a:satOff val="0"/>
                                <a:lumOff val="0"/>
                                <a:alphaOff val="0"/>
                              </a:sysClr>
                            </a:solidFill>
                            <a:latin typeface="Cambria Math" panose="02040503050406030204" pitchFamily="18" charset="0"/>
                            <a:ea typeface="+mn-ea"/>
                            <a:cs typeface="+mn-cs"/>
                          </a:rPr>
                        </m:ctrlPr>
                      </m:fPr>
                      <m:num>
                        <m:r>
                          <a:rPr lang="ru-RU" sz="1500" b="0" i="1" smtClean="0">
                            <a:solidFill>
                              <a:sysClr val="windowText" lastClr="000000">
                                <a:hueOff val="0"/>
                                <a:satOff val="0"/>
                                <a:lumOff val="0"/>
                                <a:alphaOff val="0"/>
                              </a:sysClr>
                            </a:solidFill>
                            <a:latin typeface="Cambria Math" panose="02040503050406030204" pitchFamily="18" charset="0"/>
                            <a:ea typeface="+mn-ea"/>
                            <a:cs typeface="+mn-cs"/>
                          </a:rPr>
                          <m:t>Количество дней действия договоров</m:t>
                        </m:r>
                      </m:num>
                      <m:den>
                        <m:r>
                          <a:rPr lang="ru-RU" sz="1500" b="0" i="1" smtClean="0">
                            <a:solidFill>
                              <a:sysClr val="windowText" lastClr="000000">
                                <a:hueOff val="0"/>
                                <a:satOff val="0"/>
                                <a:lumOff val="0"/>
                                <a:alphaOff val="0"/>
                              </a:sysClr>
                            </a:solidFill>
                            <a:latin typeface="Cambria Math" panose="02040503050406030204" pitchFamily="18" charset="0"/>
                            <a:ea typeface="+mn-ea"/>
                            <a:cs typeface="+mn-cs"/>
                          </a:rPr>
                          <m:t>число календарных дней в году ( 36</m:t>
                        </m:r>
                        <m:r>
                          <a:rPr lang="en-US" sz="1500" b="0" i="1" smtClean="0">
                            <a:solidFill>
                              <a:sysClr val="windowText" lastClr="000000">
                                <a:hueOff val="0"/>
                                <a:satOff val="0"/>
                                <a:lumOff val="0"/>
                                <a:alphaOff val="0"/>
                              </a:sysClr>
                            </a:solidFill>
                            <a:latin typeface="Cambria Math" panose="02040503050406030204" pitchFamily="18" charset="0"/>
                            <a:ea typeface="+mn-ea"/>
                            <a:cs typeface="+mn-cs"/>
                          </a:rPr>
                          <m:t>5</m:t>
                        </m:r>
                        <m:r>
                          <a:rPr lang="ru-RU" sz="1500" b="0" i="1" smtClean="0">
                            <a:solidFill>
                              <a:sysClr val="windowText" lastClr="000000">
                                <a:hueOff val="0"/>
                                <a:satOff val="0"/>
                                <a:lumOff val="0"/>
                                <a:alphaOff val="0"/>
                              </a:sysClr>
                            </a:solidFill>
                            <a:latin typeface="Cambria Math" panose="02040503050406030204" pitchFamily="18" charset="0"/>
                            <a:ea typeface="+mn-ea"/>
                            <a:cs typeface="+mn-cs"/>
                          </a:rPr>
                          <m:t> или 366)</m:t>
                        </m:r>
                      </m:den>
                    </m:f>
                  </m:oMath>
                </m:oMathPara>
              </a14:m>
              <a:endParaRPr lang="ru-RU" sz="1500" b="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mc:Choice>
      <mc:Fallback xmlns="">
        <dgm:pt modelId="{FBE7B9E0-1888-4515-A55D-85EDB2061B87}">
          <dgm:prSet phldrT="[Текст]" custT="1"/>
          <dgm:spPr>
            <a:xfrm>
              <a:off x="4767900" y="2449632"/>
              <a:ext cx="3683570" cy="1696197"/>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algn="ctr"/>
              <a:r>
                <a:rPr lang="ru-RU" sz="1500" b="0" i="0" smtClean="0">
                  <a:solidFill>
                    <a:sysClr val="windowText" lastClr="000000">
                      <a:hueOff val="0"/>
                      <a:satOff val="0"/>
                      <a:lumOff val="0"/>
                      <a:alphaOff val="0"/>
                    </a:sysClr>
                  </a:solidFill>
                  <a:latin typeface="Cambria Math" panose="02040503050406030204" pitchFamily="18" charset="0"/>
                  <a:ea typeface="+mn-ea"/>
                  <a:cs typeface="+mn-cs"/>
                </a:rPr>
                <a:t>(</a:t>
              </a:r>
              <a:r>
                <a:rPr lang="ru-RU" sz="1500" b="0" i="0" smtClean="0">
                  <a:solidFill>
                    <a:sysClr val="windowText" lastClr="000000">
                      <a:hueOff val="0"/>
                      <a:satOff val="0"/>
                      <a:lumOff val="0"/>
                      <a:alphaOff val="0"/>
                    </a:sysClr>
                  </a:solidFill>
                  <a:latin typeface="Cambria Math" panose="02040503050406030204" pitchFamily="18" charset="0"/>
                  <a:ea typeface="+mn-ea"/>
                  <a:cs typeface="+mn-cs"/>
                </a:rPr>
                <a:t>Количество дней действия договоров</a:t>
              </a:r>
              <a:r>
                <a:rPr lang="ru-RU" sz="1500" b="0" i="0" smtClean="0">
                  <a:solidFill>
                    <a:sysClr val="windowText" lastClr="000000">
                      <a:hueOff val="0"/>
                      <a:satOff val="0"/>
                      <a:lumOff val="0"/>
                      <a:alphaOff val="0"/>
                    </a:sysClr>
                  </a:solidFill>
                  <a:latin typeface="Cambria Math" panose="02040503050406030204" pitchFamily="18" charset="0"/>
                  <a:ea typeface="+mn-ea"/>
                  <a:cs typeface="+mn-cs"/>
                </a:rPr>
                <a:t>)/(</a:t>
              </a:r>
              <a:r>
                <a:rPr lang="ru-RU" sz="1500" b="0" i="0" smtClean="0">
                  <a:solidFill>
                    <a:sysClr val="windowText" lastClr="000000">
                      <a:hueOff val="0"/>
                      <a:satOff val="0"/>
                      <a:lumOff val="0"/>
                      <a:alphaOff val="0"/>
                    </a:sysClr>
                  </a:solidFill>
                  <a:latin typeface="Cambria Math" panose="02040503050406030204" pitchFamily="18" charset="0"/>
                  <a:ea typeface="+mn-ea"/>
                  <a:cs typeface="+mn-cs"/>
                </a:rPr>
                <a:t>число календарны</a:t>
              </a:r>
              <a:r>
                <a:rPr lang="ru-RU" sz="1500" b="0" i="0" smtClean="0">
                  <a:solidFill>
                    <a:sysClr val="windowText" lastClr="000000">
                      <a:hueOff val="0"/>
                      <a:satOff val="0"/>
                      <a:lumOff val="0"/>
                      <a:alphaOff val="0"/>
                    </a:sysClr>
                  </a:solidFill>
                  <a:latin typeface="Cambria Math" panose="02040503050406030204" pitchFamily="18" charset="0"/>
                  <a:ea typeface="+mn-ea"/>
                  <a:cs typeface="+mn-cs"/>
                </a:rPr>
                <a:t>х</a:t>
              </a:r>
              <a:r>
                <a:rPr lang="ru-RU" sz="1500" b="0" i="0" smtClean="0">
                  <a:solidFill>
                    <a:sysClr val="windowText" lastClr="000000">
                      <a:hueOff val="0"/>
                      <a:satOff val="0"/>
                      <a:lumOff val="0"/>
                      <a:alphaOff val="0"/>
                    </a:sysClr>
                  </a:solidFill>
                  <a:latin typeface="Cambria Math" panose="02040503050406030204" pitchFamily="18" charset="0"/>
                  <a:ea typeface="+mn-ea"/>
                  <a:cs typeface="+mn-cs"/>
                </a:rPr>
                <a:t> дней в году ( 36</a:t>
              </a:r>
              <a:r>
                <a:rPr lang="en-US" sz="1500" b="0" i="0" smtClean="0">
                  <a:solidFill>
                    <a:sysClr val="windowText" lastClr="000000">
                      <a:hueOff val="0"/>
                      <a:satOff val="0"/>
                      <a:lumOff val="0"/>
                      <a:alphaOff val="0"/>
                    </a:sysClr>
                  </a:solidFill>
                  <a:latin typeface="Cambria Math" panose="02040503050406030204" pitchFamily="18" charset="0"/>
                  <a:ea typeface="+mn-ea"/>
                  <a:cs typeface="+mn-cs"/>
                </a:rPr>
                <a:t>5</a:t>
              </a:r>
              <a:r>
                <a:rPr lang="ru-RU" sz="1500" b="0" i="0" smtClean="0">
                  <a:solidFill>
                    <a:sysClr val="windowText" lastClr="000000">
                      <a:hueOff val="0"/>
                      <a:satOff val="0"/>
                      <a:lumOff val="0"/>
                      <a:alphaOff val="0"/>
                    </a:sysClr>
                  </a:solidFill>
                  <a:latin typeface="Cambria Math" panose="02040503050406030204" pitchFamily="18" charset="0"/>
                  <a:ea typeface="+mn-ea"/>
                  <a:cs typeface="+mn-cs"/>
                </a:rPr>
                <a:t> или 366)</a:t>
              </a:r>
              <a:r>
                <a:rPr lang="ru-RU" sz="1500" b="0" i="0" smtClean="0">
                  <a:solidFill>
                    <a:sysClr val="windowText" lastClr="000000">
                      <a:hueOff val="0"/>
                      <a:satOff val="0"/>
                      <a:lumOff val="0"/>
                      <a:alphaOff val="0"/>
                    </a:sysClr>
                  </a:solidFill>
                  <a:latin typeface="Cambria Math" panose="02040503050406030204" pitchFamily="18" charset="0"/>
                  <a:ea typeface="+mn-ea"/>
                  <a:cs typeface="+mn-cs"/>
                </a:rPr>
                <a:t>)</a:t>
              </a:r>
              <a:endParaRPr lang="ru-RU" sz="1500" b="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mc:Fallback>
    </mc:AlternateContent>
    <dgm:pt modelId="{DCBDE3C1-0CFB-4F4C-BF70-A698B8994F9D}" type="sibTrans" cxnId="{1EDA8B5A-5C63-4014-A24F-E82BD01396B5}">
      <dgm:prSet/>
      <dgm:spPr/>
      <dgm:t>
        <a:bodyPr/>
        <a:lstStyle/>
        <a:p>
          <a:endParaRPr lang="ru-RU"/>
        </a:p>
      </dgm:t>
    </dgm:pt>
    <dgm:pt modelId="{F4FE113B-9257-4A0F-97BA-59656D8ED9CA}" type="parTrans" cxnId="{1EDA8B5A-5C63-4014-A24F-E82BD01396B5}">
      <dgm:prSet/>
      <dgm:spPr>
        <a:xfrm>
          <a:off x="4603356" y="2146081"/>
          <a:ext cx="164544" cy="1151650"/>
        </a:xfrm>
        <a:custGeom>
          <a:avLst/>
          <a:gdLst/>
          <a:ahLst/>
          <a:cxnLst/>
          <a:rect l="0" t="0" r="0" b="0"/>
          <a:pathLst>
            <a:path>
              <a:moveTo>
                <a:pt x="0" y="0"/>
              </a:moveTo>
              <a:lnTo>
                <a:pt x="0" y="1151650"/>
              </a:lnTo>
              <a:lnTo>
                <a:pt x="164544" y="1151650"/>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ru-RU"/>
        </a:p>
      </dgm:t>
    </dgm:pt>
    <dgm:pt modelId="{026ADF87-E0F5-4721-9D80-465860FE57F5}">
      <dgm:prSet phldrT="[Текст]" custT="1"/>
      <dgm:spPr>
        <a:xfrm>
          <a:off x="4834391" y="4611436"/>
          <a:ext cx="3682023" cy="1707086"/>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marL="0" algn="ctr">
            <a:lnSpc>
              <a:spcPct val="100000"/>
            </a:lnSpc>
            <a:spcAft>
              <a:spcPts val="600"/>
            </a:spcAft>
          </a:pPr>
          <a:r>
            <a:rPr lang="ru-RU" sz="1600" dirty="0">
              <a:solidFill>
                <a:srgbClr val="FF0000"/>
              </a:solidFill>
              <a:latin typeface="Arial" panose="020B0604020202020204" pitchFamily="34" charset="0"/>
              <a:ea typeface="+mn-ea"/>
              <a:cs typeface="Arial" panose="020B0604020202020204" pitchFamily="34" charset="0"/>
            </a:rPr>
            <a:t>Не включаются:</a:t>
          </a:r>
        </a:p>
        <a:p>
          <a:pPr marL="144000" algn="l">
            <a:lnSpc>
              <a:spcPct val="100000"/>
            </a:lnSpc>
            <a:spcAft>
              <a:spcPts val="0"/>
            </a:spcAft>
          </a:pPr>
          <a:r>
            <a:rPr lang="ru-RU"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индивидуальные предприниматели;</a:t>
          </a:r>
        </a:p>
        <a:p>
          <a:pPr marL="144000" algn="l">
            <a:lnSpc>
              <a:spcPts val="100"/>
            </a:lnSpc>
            <a:spcAft>
              <a:spcPts val="0"/>
            </a:spcAft>
          </a:pPr>
          <a:endParaRPr lang="ru-RU"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44000" algn="l">
            <a:lnSpc>
              <a:spcPct val="100000"/>
            </a:lnSpc>
            <a:spcAft>
              <a:spcPts val="0"/>
            </a:spcAft>
          </a:pPr>
          <a:r>
            <a:rPr lang="ru-RU"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граждане, заключившие гражданско-правовой договор на создание объектов интеллектуальной собственности;</a:t>
          </a:r>
        </a:p>
        <a:p>
          <a:pPr marL="144000" algn="l">
            <a:lnSpc>
              <a:spcPts val="100"/>
            </a:lnSpc>
            <a:spcAft>
              <a:spcPts val="0"/>
            </a:spcAft>
          </a:pPr>
          <a:endParaRPr lang="ru-RU"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44000" algn="l">
            <a:lnSpc>
              <a:spcPct val="100000"/>
            </a:lnSpc>
            <a:spcAft>
              <a:spcPts val="0"/>
            </a:spcAft>
          </a:pPr>
          <a:r>
            <a:rPr lang="ru-RU"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плательщики налога </a:t>
          </a:r>
        </a:p>
        <a:p>
          <a:pPr marL="144000" algn="l">
            <a:lnSpc>
              <a:spcPct val="100000"/>
            </a:lnSpc>
            <a:spcAft>
              <a:spcPts val="0"/>
            </a:spcAft>
          </a:pPr>
          <a:r>
            <a:rPr lang="ru-RU"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на профессиональный доход</a:t>
          </a:r>
        </a:p>
      </dgm:t>
    </dgm:pt>
    <dgm:pt modelId="{E282BF3D-0C7E-47F0-872B-7A61BDB20323}" type="sibTrans" cxnId="{B9DAF5CE-16BB-4109-92BF-5054B5D7037B}">
      <dgm:prSet/>
      <dgm:spPr/>
      <dgm:t>
        <a:bodyPr/>
        <a:lstStyle/>
        <a:p>
          <a:endParaRPr lang="ru-RU"/>
        </a:p>
      </dgm:t>
    </dgm:pt>
    <dgm:pt modelId="{40C1D9B6-E509-4BD8-BFB6-5DF6CDBF4FE9}" type="parTrans" cxnId="{B9DAF5CE-16BB-4109-92BF-5054B5D7037B}">
      <dgm:prSet/>
      <dgm:spPr>
        <a:xfrm>
          <a:off x="4603356" y="2146081"/>
          <a:ext cx="231035" cy="3318898"/>
        </a:xfrm>
        <a:custGeom>
          <a:avLst/>
          <a:gdLst/>
          <a:ahLst/>
          <a:cxnLst/>
          <a:rect l="0" t="0" r="0" b="0"/>
          <a:pathLst>
            <a:path>
              <a:moveTo>
                <a:pt x="0" y="0"/>
              </a:moveTo>
              <a:lnTo>
                <a:pt x="0" y="3318898"/>
              </a:lnTo>
              <a:lnTo>
                <a:pt x="231035" y="3318898"/>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ru-RU"/>
        </a:p>
      </dgm:t>
    </dgm:pt>
    <dgm:pt modelId="{47F2B38B-5B2A-4BB4-9481-34C606BE1206}" type="pres">
      <dgm:prSet presAssocID="{EB94491D-26D5-4006-91C3-C414E04236FE}" presName="diagram" presStyleCnt="0">
        <dgm:presLayoutVars>
          <dgm:chPref val="1"/>
          <dgm:dir/>
          <dgm:animOne val="branch"/>
          <dgm:animLvl val="lvl"/>
          <dgm:resizeHandles/>
        </dgm:presLayoutVars>
      </dgm:prSet>
      <dgm:spPr/>
      <dgm:t>
        <a:bodyPr/>
        <a:lstStyle/>
        <a:p>
          <a:endParaRPr lang="ru-RU"/>
        </a:p>
      </dgm:t>
    </dgm:pt>
    <dgm:pt modelId="{A217EF8D-420F-446A-8B49-C9143D4272DE}" type="pres">
      <dgm:prSet presAssocID="{454220F4-0C97-4BBE-9A88-039B9295BFB0}" presName="root" presStyleCnt="0"/>
      <dgm:spPr/>
    </dgm:pt>
    <dgm:pt modelId="{5FAB84B0-85D4-4A27-AEF3-1258696EA144}" type="pres">
      <dgm:prSet presAssocID="{454220F4-0C97-4BBE-9A88-039B9295BFB0}" presName="rootComposite" presStyleCnt="0"/>
      <dgm:spPr/>
    </dgm:pt>
    <dgm:pt modelId="{3B7197DB-4CC7-469D-BB40-BDD9CC60293C}" type="pres">
      <dgm:prSet presAssocID="{454220F4-0C97-4BBE-9A88-039B9295BFB0}" presName="rootText" presStyleLbl="node1" presStyleIdx="0" presStyleCnt="2" custScaleX="179105" custScaleY="212283" custLinFactNeighborX="829" custLinFactNeighborY="-46377"/>
      <dgm:spPr/>
      <dgm:t>
        <a:bodyPr/>
        <a:lstStyle/>
        <a:p>
          <a:endParaRPr lang="ru-RU"/>
        </a:p>
      </dgm:t>
    </dgm:pt>
    <dgm:pt modelId="{73FDF41C-252C-4813-8521-3007CB2F52A6}" type="pres">
      <dgm:prSet presAssocID="{454220F4-0C97-4BBE-9A88-039B9295BFB0}" presName="rootConnector" presStyleLbl="node1" presStyleIdx="0" presStyleCnt="2"/>
      <dgm:spPr/>
      <dgm:t>
        <a:bodyPr/>
        <a:lstStyle/>
        <a:p>
          <a:endParaRPr lang="ru-RU"/>
        </a:p>
      </dgm:t>
    </dgm:pt>
    <dgm:pt modelId="{D11DBBA9-94A1-4AC6-AC47-62BDC5DD0641}" type="pres">
      <dgm:prSet presAssocID="{454220F4-0C97-4BBE-9A88-039B9295BFB0}" presName="childShape" presStyleCnt="0"/>
      <dgm:spPr/>
    </dgm:pt>
    <dgm:pt modelId="{926681E4-C4ED-4BD0-B990-BDFCB28FEB5B}" type="pres">
      <dgm:prSet presAssocID="{C41E5A4D-CE9A-44E6-9134-DC90548AB850}" presName="Name13" presStyleLbl="parChTrans1D2" presStyleIdx="0" presStyleCnt="3"/>
      <dgm:spPr/>
      <dgm:t>
        <a:bodyPr/>
        <a:lstStyle/>
        <a:p>
          <a:endParaRPr lang="ru-RU"/>
        </a:p>
      </dgm:t>
    </dgm:pt>
    <dgm:pt modelId="{2C786365-DFC7-41E4-B661-C70402059DFE}" type="pres">
      <dgm:prSet presAssocID="{2C240EE5-35EB-4DAF-A268-67F6C8F448D7}" presName="childText" presStyleLbl="bgAcc1" presStyleIdx="0" presStyleCnt="3" custScaleX="173860" custScaleY="164555" custLinFactNeighborX="-6244" custLinFactNeighborY="11670">
        <dgm:presLayoutVars>
          <dgm:bulletEnabled val="1"/>
        </dgm:presLayoutVars>
      </dgm:prSet>
      <dgm:spPr/>
      <dgm:t>
        <a:bodyPr/>
        <a:lstStyle/>
        <a:p>
          <a:endParaRPr lang="ru-RU"/>
        </a:p>
      </dgm:t>
    </dgm:pt>
    <dgm:pt modelId="{C7E2BB82-9470-4E0F-A263-0BAFEC6A3BAE}" type="pres">
      <dgm:prSet presAssocID="{28232D1B-42B9-4B6E-ADBB-565146AAE424}" presName="root" presStyleCnt="0"/>
      <dgm:spPr/>
    </dgm:pt>
    <dgm:pt modelId="{8A70EB3C-BD0B-41B3-9043-EA9725B8C589}" type="pres">
      <dgm:prSet presAssocID="{28232D1B-42B9-4B6E-ADBB-565146AAE424}" presName="rootComposite" presStyleCnt="0"/>
      <dgm:spPr/>
    </dgm:pt>
    <dgm:pt modelId="{596479FC-EEB1-4AEA-BE7A-32DF76351873}" type="pres">
      <dgm:prSet presAssocID="{28232D1B-42B9-4B6E-ADBB-565146AAE424}" presName="rootText" presStyleLbl="node1" presStyleIdx="1" presStyleCnt="2" custScaleX="180424" custScaleY="203735" custLinFactNeighborX="-6328" custLinFactNeighborY="-8208"/>
      <dgm:spPr/>
      <dgm:t>
        <a:bodyPr/>
        <a:lstStyle/>
        <a:p>
          <a:endParaRPr lang="ru-RU"/>
        </a:p>
      </dgm:t>
    </dgm:pt>
    <dgm:pt modelId="{741F8C38-0E0D-465A-81A5-7385C3F7B1EA}" type="pres">
      <dgm:prSet presAssocID="{28232D1B-42B9-4B6E-ADBB-565146AAE424}" presName="rootConnector" presStyleLbl="node1" presStyleIdx="1" presStyleCnt="2"/>
      <dgm:spPr/>
      <dgm:t>
        <a:bodyPr/>
        <a:lstStyle/>
        <a:p>
          <a:endParaRPr lang="ru-RU"/>
        </a:p>
      </dgm:t>
    </dgm:pt>
    <dgm:pt modelId="{8F34E290-D410-4536-BF33-0F5F864E7C31}" type="pres">
      <dgm:prSet presAssocID="{28232D1B-42B9-4B6E-ADBB-565146AAE424}" presName="childShape" presStyleCnt="0"/>
      <dgm:spPr/>
    </dgm:pt>
    <dgm:pt modelId="{9DE967A0-B44E-46CA-9D54-6542F0F58D6A}" type="pres">
      <dgm:prSet presAssocID="{F4FE113B-9257-4A0F-97BA-59656D8ED9CA}" presName="Name13" presStyleLbl="parChTrans1D2" presStyleIdx="1" presStyleCnt="3"/>
      <dgm:spPr/>
      <dgm:t>
        <a:bodyPr/>
        <a:lstStyle/>
        <a:p>
          <a:endParaRPr lang="ru-RU"/>
        </a:p>
      </dgm:t>
    </dgm:pt>
    <dgm:pt modelId="{1FB9837B-C202-4159-8370-16EF35BA86DD}" type="pres">
      <dgm:prSet presAssocID="{FBE7B9E0-1888-4515-A55D-85EDB2061B87}" presName="childText" presStyleLbl="bgAcc1" presStyleIdx="1" presStyleCnt="3" custScaleX="271361" custScaleY="113146" custLinFactNeighborX="-16178" custLinFactNeighborY="-12265">
        <dgm:presLayoutVars>
          <dgm:bulletEnabled val="1"/>
        </dgm:presLayoutVars>
      </dgm:prSet>
      <dgm:spPr/>
      <dgm:t>
        <a:bodyPr/>
        <a:lstStyle/>
        <a:p>
          <a:endParaRPr lang="ru-RU"/>
        </a:p>
      </dgm:t>
    </dgm:pt>
    <dgm:pt modelId="{43019040-0A3F-4F47-B92E-C9EA855FC0EA}" type="pres">
      <dgm:prSet presAssocID="{40C1D9B6-E509-4BD8-BFB6-5DF6CDBF4FE9}" presName="Name13" presStyleLbl="parChTrans1D2" presStyleIdx="2" presStyleCnt="3"/>
      <dgm:spPr/>
      <dgm:t>
        <a:bodyPr/>
        <a:lstStyle/>
        <a:p>
          <a:endParaRPr lang="ru-RU"/>
        </a:p>
      </dgm:t>
    </dgm:pt>
    <dgm:pt modelId="{310358E8-977E-41C8-A7B8-3B75C4CEFE40}" type="pres">
      <dgm:prSet presAssocID="{026ADF87-E0F5-4721-9D80-465860FE57F5}" presName="childText" presStyleLbl="bgAcc1" presStyleIdx="2" presStyleCnt="3" custScaleX="267870" custScaleY="221542" custLinFactNeighborX="-12342" custLinFactNeighborY="-5680">
        <dgm:presLayoutVars>
          <dgm:bulletEnabled val="1"/>
        </dgm:presLayoutVars>
      </dgm:prSet>
      <dgm:spPr/>
      <dgm:t>
        <a:bodyPr/>
        <a:lstStyle/>
        <a:p>
          <a:endParaRPr lang="ru-RU"/>
        </a:p>
      </dgm:t>
    </dgm:pt>
  </dgm:ptLst>
  <dgm:cxnLst>
    <dgm:cxn modelId="{F862B5EC-C69F-4938-8292-369710971750}" srcId="{EB94491D-26D5-4006-91C3-C414E04236FE}" destId="{28232D1B-42B9-4B6E-ADBB-565146AAE424}" srcOrd="1" destOrd="0" parTransId="{600FA4DB-22CD-4E54-8477-B5D93686DD37}" sibTransId="{017DC64D-A403-4B22-B836-AB0375D26C86}"/>
    <dgm:cxn modelId="{4B82E0BB-3290-4D83-B61F-B594CD17CB20}" type="presOf" srcId="{EB94491D-26D5-4006-91C3-C414E04236FE}" destId="{47F2B38B-5B2A-4BB4-9481-34C606BE1206}" srcOrd="0" destOrd="0" presId="urn:microsoft.com/office/officeart/2005/8/layout/hierarchy3"/>
    <dgm:cxn modelId="{7777E523-A6EF-478C-8258-FB8F3B177EAC}" srcId="{454220F4-0C97-4BBE-9A88-039B9295BFB0}" destId="{2C240EE5-35EB-4DAF-A268-67F6C8F448D7}" srcOrd="0" destOrd="0" parTransId="{C41E5A4D-CE9A-44E6-9134-DC90548AB850}" sibTransId="{C8C1B778-9090-4D0C-943A-0563402B73C7}"/>
    <dgm:cxn modelId="{60F09A78-E682-491C-A217-68880730EC8D}" type="presOf" srcId="{28232D1B-42B9-4B6E-ADBB-565146AAE424}" destId="{741F8C38-0E0D-465A-81A5-7385C3F7B1EA}" srcOrd="1" destOrd="0" presId="urn:microsoft.com/office/officeart/2005/8/layout/hierarchy3"/>
    <dgm:cxn modelId="{E4649BC3-0A65-468C-86A7-6F5CC9CD1207}" type="presOf" srcId="{F4FE113B-9257-4A0F-97BA-59656D8ED9CA}" destId="{9DE967A0-B44E-46CA-9D54-6542F0F58D6A}" srcOrd="0" destOrd="0" presId="urn:microsoft.com/office/officeart/2005/8/layout/hierarchy3"/>
    <dgm:cxn modelId="{9B4FECCA-3727-43D5-A8F8-6854572B3E0C}" type="presOf" srcId="{026ADF87-E0F5-4721-9D80-465860FE57F5}" destId="{310358E8-977E-41C8-A7B8-3B75C4CEFE40}" srcOrd="0" destOrd="0" presId="urn:microsoft.com/office/officeart/2005/8/layout/hierarchy3"/>
    <dgm:cxn modelId="{99B25F43-CF8F-4C75-9466-43BE56443676}" type="presOf" srcId="{454220F4-0C97-4BBE-9A88-039B9295BFB0}" destId="{3B7197DB-4CC7-469D-BB40-BDD9CC60293C}" srcOrd="0" destOrd="0" presId="urn:microsoft.com/office/officeart/2005/8/layout/hierarchy3"/>
    <dgm:cxn modelId="{B9DAF5CE-16BB-4109-92BF-5054B5D7037B}" srcId="{28232D1B-42B9-4B6E-ADBB-565146AAE424}" destId="{026ADF87-E0F5-4721-9D80-465860FE57F5}" srcOrd="1" destOrd="0" parTransId="{40C1D9B6-E509-4BD8-BFB6-5DF6CDBF4FE9}" sibTransId="{E282BF3D-0C7E-47F0-872B-7A61BDB20323}"/>
    <dgm:cxn modelId="{6D535A03-699F-45B4-B47D-B247FF4C5115}" type="presOf" srcId="{28232D1B-42B9-4B6E-ADBB-565146AAE424}" destId="{596479FC-EEB1-4AEA-BE7A-32DF76351873}" srcOrd="0" destOrd="0" presId="urn:microsoft.com/office/officeart/2005/8/layout/hierarchy3"/>
    <dgm:cxn modelId="{1EDA8B5A-5C63-4014-A24F-E82BD01396B5}" srcId="{28232D1B-42B9-4B6E-ADBB-565146AAE424}" destId="{FBE7B9E0-1888-4515-A55D-85EDB2061B87}" srcOrd="0" destOrd="0" parTransId="{F4FE113B-9257-4A0F-97BA-59656D8ED9CA}" sibTransId="{DCBDE3C1-0CFB-4F4C-BF70-A698B8994F9D}"/>
    <dgm:cxn modelId="{AC74EAC2-0CAD-443D-834D-DD72E13BE9C3}" type="presOf" srcId="{2C240EE5-35EB-4DAF-A268-67F6C8F448D7}" destId="{2C786365-DFC7-41E4-B661-C70402059DFE}" srcOrd="0" destOrd="0" presId="urn:microsoft.com/office/officeart/2005/8/layout/hierarchy3"/>
    <dgm:cxn modelId="{D870A932-8780-4D4D-ACFF-4CD00CF9D57A}" type="presOf" srcId="{FBE7B9E0-1888-4515-A55D-85EDB2061B87}" destId="{1FB9837B-C202-4159-8370-16EF35BA86DD}" srcOrd="0" destOrd="0" presId="urn:microsoft.com/office/officeart/2005/8/layout/hierarchy3"/>
    <dgm:cxn modelId="{8713EBFC-E06D-47AC-BF11-FCD5F06F61F2}" type="presOf" srcId="{C41E5A4D-CE9A-44E6-9134-DC90548AB850}" destId="{926681E4-C4ED-4BD0-B990-BDFCB28FEB5B}" srcOrd="0" destOrd="0" presId="urn:microsoft.com/office/officeart/2005/8/layout/hierarchy3"/>
    <dgm:cxn modelId="{22344EA1-01A1-4B9E-9E72-205ECDDD383B}" srcId="{EB94491D-26D5-4006-91C3-C414E04236FE}" destId="{454220F4-0C97-4BBE-9A88-039B9295BFB0}" srcOrd="0" destOrd="0" parTransId="{77D4A748-5B97-4503-A91F-C73A4C199B8C}" sibTransId="{78AA948C-6729-44F4-B840-C70E8ADC7AB4}"/>
    <dgm:cxn modelId="{B8A9BE89-DD15-4282-B3BD-13C437739141}" type="presOf" srcId="{40C1D9B6-E509-4BD8-BFB6-5DF6CDBF4FE9}" destId="{43019040-0A3F-4F47-B92E-C9EA855FC0EA}" srcOrd="0" destOrd="0" presId="urn:microsoft.com/office/officeart/2005/8/layout/hierarchy3"/>
    <dgm:cxn modelId="{EDDFBD2E-F8F1-4040-A2DD-9A4AF08ED85D}" type="presOf" srcId="{454220F4-0C97-4BBE-9A88-039B9295BFB0}" destId="{73FDF41C-252C-4813-8521-3007CB2F52A6}" srcOrd="1" destOrd="0" presId="urn:microsoft.com/office/officeart/2005/8/layout/hierarchy3"/>
    <dgm:cxn modelId="{F7749508-DAF0-4510-B622-E3B38C003EC6}" type="presParOf" srcId="{47F2B38B-5B2A-4BB4-9481-34C606BE1206}" destId="{A217EF8D-420F-446A-8B49-C9143D4272DE}" srcOrd="0" destOrd="0" presId="urn:microsoft.com/office/officeart/2005/8/layout/hierarchy3"/>
    <dgm:cxn modelId="{79FF8B20-5124-4C2D-A4A2-2FDC0B3304B4}" type="presParOf" srcId="{A217EF8D-420F-446A-8B49-C9143D4272DE}" destId="{5FAB84B0-85D4-4A27-AEF3-1258696EA144}" srcOrd="0" destOrd="0" presId="urn:microsoft.com/office/officeart/2005/8/layout/hierarchy3"/>
    <dgm:cxn modelId="{284D7790-05FE-4B8A-A1E4-08463D7D04A8}" type="presParOf" srcId="{5FAB84B0-85D4-4A27-AEF3-1258696EA144}" destId="{3B7197DB-4CC7-469D-BB40-BDD9CC60293C}" srcOrd="0" destOrd="0" presId="urn:microsoft.com/office/officeart/2005/8/layout/hierarchy3"/>
    <dgm:cxn modelId="{1E96A96B-A433-4EF0-82C8-3330739937E8}" type="presParOf" srcId="{5FAB84B0-85D4-4A27-AEF3-1258696EA144}" destId="{73FDF41C-252C-4813-8521-3007CB2F52A6}" srcOrd="1" destOrd="0" presId="urn:microsoft.com/office/officeart/2005/8/layout/hierarchy3"/>
    <dgm:cxn modelId="{E49D9422-95A4-49E1-AD86-71FD5CBBCA92}" type="presParOf" srcId="{A217EF8D-420F-446A-8B49-C9143D4272DE}" destId="{D11DBBA9-94A1-4AC6-AC47-62BDC5DD0641}" srcOrd="1" destOrd="0" presId="urn:microsoft.com/office/officeart/2005/8/layout/hierarchy3"/>
    <dgm:cxn modelId="{7CEEBAEF-6C1E-4B6D-9FED-65FD5B8F614B}" type="presParOf" srcId="{D11DBBA9-94A1-4AC6-AC47-62BDC5DD0641}" destId="{926681E4-C4ED-4BD0-B990-BDFCB28FEB5B}" srcOrd="0" destOrd="0" presId="urn:microsoft.com/office/officeart/2005/8/layout/hierarchy3"/>
    <dgm:cxn modelId="{83B33EF7-0AD4-4832-861F-AACE59741F90}" type="presParOf" srcId="{D11DBBA9-94A1-4AC6-AC47-62BDC5DD0641}" destId="{2C786365-DFC7-41E4-B661-C70402059DFE}" srcOrd="1" destOrd="0" presId="urn:microsoft.com/office/officeart/2005/8/layout/hierarchy3"/>
    <dgm:cxn modelId="{826A7961-EB32-4A5C-9A4B-F39E321747CB}" type="presParOf" srcId="{47F2B38B-5B2A-4BB4-9481-34C606BE1206}" destId="{C7E2BB82-9470-4E0F-A263-0BAFEC6A3BAE}" srcOrd="1" destOrd="0" presId="urn:microsoft.com/office/officeart/2005/8/layout/hierarchy3"/>
    <dgm:cxn modelId="{8B74A67D-7848-4EF5-A539-F8668B264828}" type="presParOf" srcId="{C7E2BB82-9470-4E0F-A263-0BAFEC6A3BAE}" destId="{8A70EB3C-BD0B-41B3-9043-EA9725B8C589}" srcOrd="0" destOrd="0" presId="urn:microsoft.com/office/officeart/2005/8/layout/hierarchy3"/>
    <dgm:cxn modelId="{9C1839F8-9F13-440C-81CB-A7610BB45E30}" type="presParOf" srcId="{8A70EB3C-BD0B-41B3-9043-EA9725B8C589}" destId="{596479FC-EEB1-4AEA-BE7A-32DF76351873}" srcOrd="0" destOrd="0" presId="urn:microsoft.com/office/officeart/2005/8/layout/hierarchy3"/>
    <dgm:cxn modelId="{2B276F69-C926-4F48-A472-6F51F273D2D5}" type="presParOf" srcId="{8A70EB3C-BD0B-41B3-9043-EA9725B8C589}" destId="{741F8C38-0E0D-465A-81A5-7385C3F7B1EA}" srcOrd="1" destOrd="0" presId="urn:microsoft.com/office/officeart/2005/8/layout/hierarchy3"/>
    <dgm:cxn modelId="{6E7FA4DD-AA03-4BA6-AD0D-3C5A9A0D1A90}" type="presParOf" srcId="{C7E2BB82-9470-4E0F-A263-0BAFEC6A3BAE}" destId="{8F34E290-D410-4536-BF33-0F5F864E7C31}" srcOrd="1" destOrd="0" presId="urn:microsoft.com/office/officeart/2005/8/layout/hierarchy3"/>
    <dgm:cxn modelId="{456AD958-0A1B-4893-A0AD-D8419E05AA4C}" type="presParOf" srcId="{8F34E290-D410-4536-BF33-0F5F864E7C31}" destId="{9DE967A0-B44E-46CA-9D54-6542F0F58D6A}" srcOrd="0" destOrd="0" presId="urn:microsoft.com/office/officeart/2005/8/layout/hierarchy3"/>
    <dgm:cxn modelId="{8792459D-0415-44EF-8484-1F1FC332D396}" type="presParOf" srcId="{8F34E290-D410-4536-BF33-0F5F864E7C31}" destId="{1FB9837B-C202-4159-8370-16EF35BA86DD}" srcOrd="1" destOrd="0" presId="urn:microsoft.com/office/officeart/2005/8/layout/hierarchy3"/>
    <dgm:cxn modelId="{769D4B83-76E8-49E2-AEE1-4C0B06A67E69}" type="presParOf" srcId="{8F34E290-D410-4536-BF33-0F5F864E7C31}" destId="{43019040-0A3F-4F47-B92E-C9EA855FC0EA}" srcOrd="2" destOrd="0" presId="urn:microsoft.com/office/officeart/2005/8/layout/hierarchy3"/>
    <dgm:cxn modelId="{CD69599C-B23F-4C02-A586-BE773C9AEC60}" type="presParOf" srcId="{8F34E290-D410-4536-BF33-0F5F864E7C31}" destId="{310358E8-977E-41C8-A7B8-3B75C4CEFE40}" srcOrd="3"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94491D-26D5-4006-91C3-C414E04236FE}"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ru-RU"/>
        </a:p>
      </dgm:t>
    </dgm:pt>
    <dgm:pt modelId="{454220F4-0C97-4BBE-9A88-039B9295BFB0}">
      <dgm:prSet phldrT="[Текст]" custT="1"/>
      <dgm:spPr>
        <a:xfrm>
          <a:off x="33400" y="135731"/>
          <a:ext cx="3575719" cy="1967724"/>
        </a:xfrm>
        <a:prstGeom prst="roundRect">
          <a:avLst>
            <a:gd name="adj" fmla="val 10000"/>
          </a:avLst>
        </a:prstGeom>
        <a:solidFill>
          <a:srgbClr val="648E85"/>
        </a:solidFill>
        <a:ln w="12700" cap="flat" cmpd="sng" algn="ctr">
          <a:solidFill>
            <a:sysClr val="window" lastClr="FFFFFF">
              <a:hueOff val="0"/>
              <a:satOff val="0"/>
              <a:lumOff val="0"/>
              <a:alphaOff val="0"/>
            </a:sysClr>
          </a:solidFill>
          <a:prstDash val="solid"/>
          <a:miter lim="800000"/>
        </a:ln>
        <a:effectLst/>
      </dgm:spPr>
      <dgm:t>
        <a:bodyPr/>
        <a:lstStyle/>
        <a:p>
          <a:r>
            <a:rPr lang="ru-RU" sz="2000" b="1" dirty="0" smtClean="0">
              <a:solidFill>
                <a:sysClr val="window" lastClr="FFFFFF"/>
              </a:solidFill>
              <a:latin typeface="Arial" panose="020B0604020202020204" pitchFamily="34" charset="0"/>
              <a:ea typeface="+mn-ea"/>
              <a:cs typeface="Arial" panose="020B0604020202020204" pitchFamily="34" charset="0"/>
            </a:rPr>
            <a:t>Средняя численность внешних совместителей </a:t>
          </a:r>
          <a:br>
            <a:rPr lang="ru-RU" sz="2000" b="1" dirty="0" smtClean="0">
              <a:solidFill>
                <a:sysClr val="window" lastClr="FFFFFF"/>
              </a:solidFill>
              <a:latin typeface="Arial" panose="020B0604020202020204" pitchFamily="34" charset="0"/>
              <a:ea typeface="+mn-ea"/>
              <a:cs typeface="Arial" panose="020B0604020202020204" pitchFamily="34" charset="0"/>
            </a:rPr>
          </a:br>
          <a:r>
            <a:rPr lang="ru-RU" sz="2000" b="1" i="1" dirty="0" smtClean="0">
              <a:solidFill>
                <a:sysClr val="window" lastClr="FFFFFF"/>
              </a:solidFill>
              <a:latin typeface="Arial" panose="020B0604020202020204" pitchFamily="34" charset="0"/>
              <a:ea typeface="+mn-ea"/>
              <a:cs typeface="Arial" panose="020B0604020202020204" pitchFamily="34" charset="0"/>
            </a:rPr>
            <a:t>(строка 3)</a:t>
          </a:r>
          <a:endParaRPr lang="ru-RU" sz="2000" b="1" i="1" dirty="0">
            <a:solidFill>
              <a:sysClr val="window" lastClr="FFFFFF"/>
            </a:solidFill>
            <a:latin typeface="Arial" panose="020B0604020202020204" pitchFamily="34" charset="0"/>
            <a:ea typeface="+mn-ea"/>
            <a:cs typeface="Arial" panose="020B0604020202020204" pitchFamily="34" charset="0"/>
          </a:endParaRPr>
        </a:p>
      </dgm:t>
    </dgm:pt>
    <dgm:pt modelId="{77D4A748-5B97-4503-A91F-C73A4C199B8C}" type="parTrans" cxnId="{22344EA1-01A1-4B9E-9E72-205ECDDD383B}">
      <dgm:prSet/>
      <dgm:spPr/>
      <dgm:t>
        <a:bodyPr/>
        <a:lstStyle/>
        <a:p>
          <a:endParaRPr lang="ru-RU"/>
        </a:p>
      </dgm:t>
    </dgm:pt>
    <dgm:pt modelId="{78AA948C-6729-44F4-B840-C70E8ADC7AB4}" type="sibTrans" cxnId="{22344EA1-01A1-4B9E-9E72-205ECDDD383B}">
      <dgm:prSet/>
      <dgm:spPr/>
      <dgm:t>
        <a:bodyPr/>
        <a:lstStyle/>
        <a:p>
          <a:endParaRPr lang="ru-RU"/>
        </a:p>
      </dgm:t>
    </dgm:pt>
    <dgm:pt modelId="{2C240EE5-35EB-4DAF-A268-67F6C8F448D7}">
      <dgm:prSet phldrT="[Текст]" custT="1"/>
      <dgm:spPr>
        <a:xfrm>
          <a:off x="550964" y="2911032"/>
          <a:ext cx="2713915" cy="1696197"/>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ru-RU" sz="16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Пропорционально фактически отработанному времени</a:t>
          </a:r>
          <a:br>
            <a:rPr lang="ru-RU" sz="16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br>
          <a:r>
            <a:rPr lang="ru-RU" sz="16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(аналогично строке 1)</a:t>
          </a:r>
          <a:endParaRPr lang="ru-RU"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C41E5A4D-CE9A-44E6-9134-DC90548AB850}" type="parTrans" cxnId="{7777E523-A6EF-478C-8258-FB8F3B177EAC}">
      <dgm:prSet/>
      <dgm:spPr>
        <a:xfrm>
          <a:off x="390972" y="2103455"/>
          <a:ext cx="159992" cy="1655675"/>
        </a:xfrm>
        <a:custGeom>
          <a:avLst/>
          <a:gdLst/>
          <a:ahLst/>
          <a:cxnLst/>
          <a:rect l="0" t="0" r="0" b="0"/>
          <a:pathLst>
            <a:path>
              <a:moveTo>
                <a:pt x="0" y="0"/>
              </a:moveTo>
              <a:lnTo>
                <a:pt x="0" y="1655675"/>
              </a:lnTo>
              <a:lnTo>
                <a:pt x="159992" y="1655675"/>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ru-RU"/>
        </a:p>
      </dgm:t>
    </dgm:pt>
    <dgm:pt modelId="{C8C1B778-9090-4D0C-943A-0563402B73C7}" type="sibTrans" cxnId="{7777E523-A6EF-478C-8258-FB8F3B177EAC}">
      <dgm:prSet/>
      <dgm:spPr/>
      <dgm:t>
        <a:bodyPr/>
        <a:lstStyle/>
        <a:p>
          <a:endParaRPr lang="ru-RU"/>
        </a:p>
      </dgm:t>
    </dgm:pt>
    <dgm:pt modelId="{28232D1B-42B9-4B6E-ADBB-565146AAE424}">
      <dgm:prSet phldrT="[Текст]" custT="1"/>
      <dgm:spPr>
        <a:xfrm>
          <a:off x="4214424" y="182088"/>
          <a:ext cx="3889312" cy="1963993"/>
        </a:xfrm>
        <a:prstGeom prst="roundRect">
          <a:avLst>
            <a:gd name="adj" fmla="val 10000"/>
          </a:avLst>
        </a:prstGeom>
        <a:solidFill>
          <a:srgbClr val="648E85"/>
        </a:solidFill>
        <a:ln w="12700" cap="flat" cmpd="sng" algn="ctr">
          <a:solidFill>
            <a:sysClr val="window" lastClr="FFFFFF">
              <a:hueOff val="0"/>
              <a:satOff val="0"/>
              <a:lumOff val="0"/>
              <a:alphaOff val="0"/>
            </a:sysClr>
          </a:solidFill>
          <a:prstDash val="solid"/>
          <a:miter lim="800000"/>
        </a:ln>
        <a:effectLst/>
      </dgm:spPr>
      <dgm:t>
        <a:bodyPr/>
        <a:lstStyle/>
        <a:p>
          <a:r>
            <a:rPr lang="ru-RU" sz="2000" dirty="0">
              <a:solidFill>
                <a:sysClr val="window" lastClr="FFFFFF"/>
              </a:solidFill>
              <a:latin typeface="Arial" panose="020B0604020202020204" pitchFamily="34" charset="0"/>
              <a:ea typeface="+mn-ea"/>
              <a:cs typeface="Arial" panose="020B0604020202020204" pitchFamily="34" charset="0"/>
            </a:rPr>
            <a:t> </a:t>
          </a:r>
          <a:r>
            <a:rPr lang="ru-RU" sz="2000" b="1" dirty="0" smtClean="0">
              <a:solidFill>
                <a:sysClr val="window" lastClr="FFFFFF"/>
              </a:solidFill>
              <a:latin typeface="Arial" panose="020B0604020202020204" pitchFamily="34" charset="0"/>
              <a:ea typeface="+mn-ea"/>
              <a:cs typeface="Arial" panose="020B0604020202020204" pitchFamily="34" charset="0"/>
            </a:rPr>
            <a:t>Средняя численность граждан, выполнявших работу по гражданско-правовым договорам</a:t>
          </a:r>
          <a:br>
            <a:rPr lang="ru-RU" sz="2000" b="1" dirty="0" smtClean="0">
              <a:solidFill>
                <a:sysClr val="window" lastClr="FFFFFF"/>
              </a:solidFill>
              <a:latin typeface="Arial" panose="020B0604020202020204" pitchFamily="34" charset="0"/>
              <a:ea typeface="+mn-ea"/>
              <a:cs typeface="Arial" panose="020B0604020202020204" pitchFamily="34" charset="0"/>
            </a:rPr>
          </a:br>
          <a:r>
            <a:rPr lang="ru-RU" sz="2000" b="1" i="1" dirty="0" smtClean="0">
              <a:solidFill>
                <a:sysClr val="window" lastClr="FFFFFF"/>
              </a:solidFill>
              <a:latin typeface="Arial" panose="020B0604020202020204" pitchFamily="34" charset="0"/>
              <a:ea typeface="+mn-ea"/>
              <a:cs typeface="Arial" panose="020B0604020202020204" pitchFamily="34" charset="0"/>
            </a:rPr>
            <a:t>(строка 4)</a:t>
          </a:r>
          <a:endParaRPr lang="ru-RU" sz="2000" b="1" i="1" dirty="0">
            <a:solidFill>
              <a:sysClr val="window" lastClr="FFFFFF"/>
            </a:solidFill>
            <a:latin typeface="Arial" panose="020B0604020202020204" pitchFamily="34" charset="0"/>
            <a:ea typeface="+mn-ea"/>
            <a:cs typeface="Arial" panose="020B0604020202020204" pitchFamily="34" charset="0"/>
          </a:endParaRPr>
        </a:p>
      </dgm:t>
    </dgm:pt>
    <dgm:pt modelId="{017DC64D-A403-4B22-B836-AB0375D26C86}" type="sibTrans" cxnId="{F862B5EC-C69F-4938-8292-369710971750}">
      <dgm:prSet/>
      <dgm:spPr/>
      <dgm:t>
        <a:bodyPr/>
        <a:lstStyle/>
        <a:p>
          <a:endParaRPr lang="ru-RU"/>
        </a:p>
      </dgm:t>
    </dgm:pt>
    <dgm:pt modelId="{600FA4DB-22CD-4E54-8477-B5D93686DD37}" type="parTrans" cxnId="{F862B5EC-C69F-4938-8292-369710971750}">
      <dgm:prSet/>
      <dgm:spPr/>
      <dgm:t>
        <a:bodyPr/>
        <a:lstStyle/>
        <a:p>
          <a:endParaRPr lang="ru-RU"/>
        </a:p>
      </dgm:t>
    </dgm:pt>
    <dgm:pt modelId="{FBE7B9E0-1888-4515-A55D-85EDB2061B87}">
      <dgm:prSet phldrT="[Текст]" custT="1"/>
      <dgm:spPr>
        <a:xfrm>
          <a:off x="4767900" y="2449632"/>
          <a:ext cx="3683570" cy="1696197"/>
        </a:xfrm>
        <a:prstGeom prst="roundRect">
          <a:avLst>
            <a:gd name="adj" fmla="val 10000"/>
          </a:avLst>
        </a:prstGeom>
        <a:blipFill>
          <a:blip xmlns:r="http://schemas.openxmlformats.org/officeDocument/2006/relationships" r:embed="rId1"/>
          <a:stretch>
            <a:fillRect/>
          </a:stretch>
        </a:blipFill>
        <a:ln w="12700" cap="flat" cmpd="sng" algn="ctr">
          <a:solidFill>
            <a:srgbClr val="5B9BD5">
              <a:hueOff val="0"/>
              <a:satOff val="0"/>
              <a:lumOff val="0"/>
              <a:alphaOff val="0"/>
            </a:srgbClr>
          </a:solidFill>
          <a:prstDash val="solid"/>
          <a:miter lim="800000"/>
        </a:ln>
        <a:effectLst/>
      </dgm:spPr>
      <dgm:t>
        <a:bodyPr/>
        <a:lstStyle/>
        <a:p>
          <a:r>
            <a:rPr lang="ru-RU">
              <a:noFill/>
            </a:rPr>
            <a:t> </a:t>
          </a:r>
        </a:p>
      </dgm:t>
    </dgm:pt>
    <dgm:pt modelId="{DCBDE3C1-0CFB-4F4C-BF70-A698B8994F9D}" type="sibTrans" cxnId="{1EDA8B5A-5C63-4014-A24F-E82BD01396B5}">
      <dgm:prSet/>
      <dgm:spPr/>
      <dgm:t>
        <a:bodyPr/>
        <a:lstStyle/>
        <a:p>
          <a:endParaRPr lang="ru-RU"/>
        </a:p>
      </dgm:t>
    </dgm:pt>
    <dgm:pt modelId="{F4FE113B-9257-4A0F-97BA-59656D8ED9CA}" type="parTrans" cxnId="{1EDA8B5A-5C63-4014-A24F-E82BD01396B5}">
      <dgm:prSet/>
      <dgm:spPr>
        <a:xfrm>
          <a:off x="4603356" y="2146081"/>
          <a:ext cx="164544" cy="1151650"/>
        </a:xfrm>
        <a:custGeom>
          <a:avLst/>
          <a:gdLst/>
          <a:ahLst/>
          <a:cxnLst/>
          <a:rect l="0" t="0" r="0" b="0"/>
          <a:pathLst>
            <a:path>
              <a:moveTo>
                <a:pt x="0" y="0"/>
              </a:moveTo>
              <a:lnTo>
                <a:pt x="0" y="1151650"/>
              </a:lnTo>
              <a:lnTo>
                <a:pt x="164544" y="1151650"/>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ru-RU"/>
        </a:p>
      </dgm:t>
    </dgm:pt>
    <dgm:pt modelId="{026ADF87-E0F5-4721-9D80-465860FE57F5}">
      <dgm:prSet phldrT="[Текст]" custT="1"/>
      <dgm:spPr>
        <a:xfrm>
          <a:off x="4834391" y="4611436"/>
          <a:ext cx="3682023" cy="1707086"/>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marL="0" algn="ctr">
            <a:lnSpc>
              <a:spcPct val="100000"/>
            </a:lnSpc>
            <a:spcAft>
              <a:spcPts val="600"/>
            </a:spcAft>
          </a:pPr>
          <a:r>
            <a:rPr lang="ru-RU" sz="1600" dirty="0" smtClean="0">
              <a:solidFill>
                <a:srgbClr val="FF0000"/>
              </a:solidFill>
              <a:latin typeface="Arial" panose="020B0604020202020204" pitchFamily="34" charset="0"/>
              <a:ea typeface="+mn-ea"/>
              <a:cs typeface="Arial" panose="020B0604020202020204" pitchFamily="34" charset="0"/>
            </a:rPr>
            <a:t>Не включаются:</a:t>
          </a:r>
        </a:p>
        <a:p>
          <a:pPr marL="144000" algn="l">
            <a:lnSpc>
              <a:spcPct val="100000"/>
            </a:lnSpc>
            <a:spcAft>
              <a:spcPts val="0"/>
            </a:spcAft>
          </a:pPr>
          <a:r>
            <a:rPr lang="ru-RU" sz="16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индивидуальные предприниматели;</a:t>
          </a:r>
        </a:p>
        <a:p>
          <a:pPr marL="144000" algn="l">
            <a:lnSpc>
              <a:spcPts val="100"/>
            </a:lnSpc>
            <a:spcAft>
              <a:spcPts val="0"/>
            </a:spcAft>
          </a:pPr>
          <a:endParaRPr lang="ru-RU" sz="16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44000" algn="l">
            <a:lnSpc>
              <a:spcPct val="100000"/>
            </a:lnSpc>
            <a:spcAft>
              <a:spcPts val="0"/>
            </a:spcAft>
          </a:pPr>
          <a:r>
            <a:rPr lang="ru-RU" sz="16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граждане, заключившие гражданско-правовой договор на создание объектов интеллектуальной собственности;</a:t>
          </a:r>
        </a:p>
        <a:p>
          <a:pPr marL="144000" algn="l">
            <a:lnSpc>
              <a:spcPts val="100"/>
            </a:lnSpc>
            <a:spcAft>
              <a:spcPts val="0"/>
            </a:spcAft>
          </a:pPr>
          <a:endParaRPr lang="ru-RU" sz="16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44000" algn="l">
            <a:lnSpc>
              <a:spcPct val="100000"/>
            </a:lnSpc>
            <a:spcAft>
              <a:spcPts val="0"/>
            </a:spcAft>
          </a:pPr>
          <a:r>
            <a:rPr lang="ru-RU" sz="16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плательщики налога </a:t>
          </a:r>
        </a:p>
        <a:p>
          <a:pPr marL="144000" algn="l">
            <a:lnSpc>
              <a:spcPct val="100000"/>
            </a:lnSpc>
            <a:spcAft>
              <a:spcPts val="0"/>
            </a:spcAft>
          </a:pPr>
          <a:r>
            <a:rPr lang="ru-RU" sz="16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на профессиональный доход</a:t>
          </a:r>
          <a:endParaRPr lang="ru-RU"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E282BF3D-0C7E-47F0-872B-7A61BDB20323}" type="sibTrans" cxnId="{B9DAF5CE-16BB-4109-92BF-5054B5D7037B}">
      <dgm:prSet/>
      <dgm:spPr/>
      <dgm:t>
        <a:bodyPr/>
        <a:lstStyle/>
        <a:p>
          <a:endParaRPr lang="ru-RU"/>
        </a:p>
      </dgm:t>
    </dgm:pt>
    <dgm:pt modelId="{40C1D9B6-E509-4BD8-BFB6-5DF6CDBF4FE9}" type="parTrans" cxnId="{B9DAF5CE-16BB-4109-92BF-5054B5D7037B}">
      <dgm:prSet/>
      <dgm:spPr>
        <a:xfrm>
          <a:off x="4603356" y="2146081"/>
          <a:ext cx="231035" cy="3318898"/>
        </a:xfrm>
        <a:custGeom>
          <a:avLst/>
          <a:gdLst/>
          <a:ahLst/>
          <a:cxnLst/>
          <a:rect l="0" t="0" r="0" b="0"/>
          <a:pathLst>
            <a:path>
              <a:moveTo>
                <a:pt x="0" y="0"/>
              </a:moveTo>
              <a:lnTo>
                <a:pt x="0" y="3318898"/>
              </a:lnTo>
              <a:lnTo>
                <a:pt x="231035" y="3318898"/>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ru-RU"/>
        </a:p>
      </dgm:t>
    </dgm:pt>
    <dgm:pt modelId="{47F2B38B-5B2A-4BB4-9481-34C606BE1206}" type="pres">
      <dgm:prSet presAssocID="{EB94491D-26D5-4006-91C3-C414E04236FE}" presName="diagram" presStyleCnt="0">
        <dgm:presLayoutVars>
          <dgm:chPref val="1"/>
          <dgm:dir/>
          <dgm:animOne val="branch"/>
          <dgm:animLvl val="lvl"/>
          <dgm:resizeHandles/>
        </dgm:presLayoutVars>
      </dgm:prSet>
      <dgm:spPr/>
      <dgm:t>
        <a:bodyPr/>
        <a:lstStyle/>
        <a:p>
          <a:endParaRPr lang="ru-RU"/>
        </a:p>
      </dgm:t>
    </dgm:pt>
    <dgm:pt modelId="{A217EF8D-420F-446A-8B49-C9143D4272DE}" type="pres">
      <dgm:prSet presAssocID="{454220F4-0C97-4BBE-9A88-039B9295BFB0}" presName="root" presStyleCnt="0"/>
      <dgm:spPr/>
      <dgm:t>
        <a:bodyPr/>
        <a:lstStyle/>
        <a:p>
          <a:endParaRPr lang="ru-RU"/>
        </a:p>
      </dgm:t>
    </dgm:pt>
    <dgm:pt modelId="{5FAB84B0-85D4-4A27-AEF3-1258696EA144}" type="pres">
      <dgm:prSet presAssocID="{454220F4-0C97-4BBE-9A88-039B9295BFB0}" presName="rootComposite" presStyleCnt="0"/>
      <dgm:spPr/>
      <dgm:t>
        <a:bodyPr/>
        <a:lstStyle/>
        <a:p>
          <a:endParaRPr lang="ru-RU"/>
        </a:p>
      </dgm:t>
    </dgm:pt>
    <dgm:pt modelId="{3B7197DB-4CC7-469D-BB40-BDD9CC60293C}" type="pres">
      <dgm:prSet presAssocID="{454220F4-0C97-4BBE-9A88-039B9295BFB0}" presName="rootText" presStyleLbl="node1" presStyleIdx="0" presStyleCnt="2" custScaleX="179105" custScaleY="212283" custLinFactNeighborX="829" custLinFactNeighborY="-46377"/>
      <dgm:spPr/>
      <dgm:t>
        <a:bodyPr/>
        <a:lstStyle/>
        <a:p>
          <a:endParaRPr lang="ru-RU"/>
        </a:p>
      </dgm:t>
    </dgm:pt>
    <dgm:pt modelId="{73FDF41C-252C-4813-8521-3007CB2F52A6}" type="pres">
      <dgm:prSet presAssocID="{454220F4-0C97-4BBE-9A88-039B9295BFB0}" presName="rootConnector" presStyleLbl="node1" presStyleIdx="0" presStyleCnt="2"/>
      <dgm:spPr/>
      <dgm:t>
        <a:bodyPr/>
        <a:lstStyle/>
        <a:p>
          <a:endParaRPr lang="ru-RU"/>
        </a:p>
      </dgm:t>
    </dgm:pt>
    <dgm:pt modelId="{D11DBBA9-94A1-4AC6-AC47-62BDC5DD0641}" type="pres">
      <dgm:prSet presAssocID="{454220F4-0C97-4BBE-9A88-039B9295BFB0}" presName="childShape" presStyleCnt="0"/>
      <dgm:spPr/>
      <dgm:t>
        <a:bodyPr/>
        <a:lstStyle/>
        <a:p>
          <a:endParaRPr lang="ru-RU"/>
        </a:p>
      </dgm:t>
    </dgm:pt>
    <dgm:pt modelId="{926681E4-C4ED-4BD0-B990-BDFCB28FEB5B}" type="pres">
      <dgm:prSet presAssocID="{C41E5A4D-CE9A-44E6-9134-DC90548AB850}" presName="Name13" presStyleLbl="parChTrans1D2" presStyleIdx="0" presStyleCnt="3"/>
      <dgm:spPr/>
      <dgm:t>
        <a:bodyPr/>
        <a:lstStyle/>
        <a:p>
          <a:endParaRPr lang="ru-RU"/>
        </a:p>
      </dgm:t>
    </dgm:pt>
    <dgm:pt modelId="{2C786365-DFC7-41E4-B661-C70402059DFE}" type="pres">
      <dgm:prSet presAssocID="{2C240EE5-35EB-4DAF-A268-67F6C8F448D7}" presName="childText" presStyleLbl="bgAcc1" presStyleIdx="0" presStyleCnt="3" custScaleX="173860" custScaleY="164555" custLinFactNeighborX="-6244" custLinFactNeighborY="11670">
        <dgm:presLayoutVars>
          <dgm:bulletEnabled val="1"/>
        </dgm:presLayoutVars>
      </dgm:prSet>
      <dgm:spPr/>
      <dgm:t>
        <a:bodyPr/>
        <a:lstStyle/>
        <a:p>
          <a:endParaRPr lang="ru-RU"/>
        </a:p>
      </dgm:t>
    </dgm:pt>
    <dgm:pt modelId="{C7E2BB82-9470-4E0F-A263-0BAFEC6A3BAE}" type="pres">
      <dgm:prSet presAssocID="{28232D1B-42B9-4B6E-ADBB-565146AAE424}" presName="root" presStyleCnt="0"/>
      <dgm:spPr/>
      <dgm:t>
        <a:bodyPr/>
        <a:lstStyle/>
        <a:p>
          <a:endParaRPr lang="ru-RU"/>
        </a:p>
      </dgm:t>
    </dgm:pt>
    <dgm:pt modelId="{8A70EB3C-BD0B-41B3-9043-EA9725B8C589}" type="pres">
      <dgm:prSet presAssocID="{28232D1B-42B9-4B6E-ADBB-565146AAE424}" presName="rootComposite" presStyleCnt="0"/>
      <dgm:spPr/>
      <dgm:t>
        <a:bodyPr/>
        <a:lstStyle/>
        <a:p>
          <a:endParaRPr lang="ru-RU"/>
        </a:p>
      </dgm:t>
    </dgm:pt>
    <dgm:pt modelId="{596479FC-EEB1-4AEA-BE7A-32DF76351873}" type="pres">
      <dgm:prSet presAssocID="{28232D1B-42B9-4B6E-ADBB-565146AAE424}" presName="rootText" presStyleLbl="node1" presStyleIdx="1" presStyleCnt="2" custScaleX="180424" custScaleY="203735" custLinFactNeighborX="-6328" custLinFactNeighborY="-8208"/>
      <dgm:spPr/>
      <dgm:t>
        <a:bodyPr/>
        <a:lstStyle/>
        <a:p>
          <a:endParaRPr lang="ru-RU"/>
        </a:p>
      </dgm:t>
    </dgm:pt>
    <dgm:pt modelId="{741F8C38-0E0D-465A-81A5-7385C3F7B1EA}" type="pres">
      <dgm:prSet presAssocID="{28232D1B-42B9-4B6E-ADBB-565146AAE424}" presName="rootConnector" presStyleLbl="node1" presStyleIdx="1" presStyleCnt="2"/>
      <dgm:spPr/>
      <dgm:t>
        <a:bodyPr/>
        <a:lstStyle/>
        <a:p>
          <a:endParaRPr lang="ru-RU"/>
        </a:p>
      </dgm:t>
    </dgm:pt>
    <dgm:pt modelId="{8F34E290-D410-4536-BF33-0F5F864E7C31}" type="pres">
      <dgm:prSet presAssocID="{28232D1B-42B9-4B6E-ADBB-565146AAE424}" presName="childShape" presStyleCnt="0"/>
      <dgm:spPr/>
      <dgm:t>
        <a:bodyPr/>
        <a:lstStyle/>
        <a:p>
          <a:endParaRPr lang="ru-RU"/>
        </a:p>
      </dgm:t>
    </dgm:pt>
    <dgm:pt modelId="{9DE967A0-B44E-46CA-9D54-6542F0F58D6A}" type="pres">
      <dgm:prSet presAssocID="{F4FE113B-9257-4A0F-97BA-59656D8ED9CA}" presName="Name13" presStyleLbl="parChTrans1D2" presStyleIdx="1" presStyleCnt="3"/>
      <dgm:spPr/>
      <dgm:t>
        <a:bodyPr/>
        <a:lstStyle/>
        <a:p>
          <a:endParaRPr lang="ru-RU"/>
        </a:p>
      </dgm:t>
    </dgm:pt>
    <dgm:pt modelId="{1FB9837B-C202-4159-8370-16EF35BA86DD}" type="pres">
      <dgm:prSet presAssocID="{FBE7B9E0-1888-4515-A55D-85EDB2061B87}" presName="childText" presStyleLbl="bgAcc1" presStyleIdx="1" presStyleCnt="3" custScaleX="271361" custScaleY="113146" custLinFactNeighborX="-16178" custLinFactNeighborY="-12265">
        <dgm:presLayoutVars>
          <dgm:bulletEnabled val="1"/>
        </dgm:presLayoutVars>
      </dgm:prSet>
      <dgm:spPr/>
      <dgm:t>
        <a:bodyPr/>
        <a:lstStyle/>
        <a:p>
          <a:endParaRPr lang="ru-RU"/>
        </a:p>
      </dgm:t>
    </dgm:pt>
    <dgm:pt modelId="{43019040-0A3F-4F47-B92E-C9EA855FC0EA}" type="pres">
      <dgm:prSet presAssocID="{40C1D9B6-E509-4BD8-BFB6-5DF6CDBF4FE9}" presName="Name13" presStyleLbl="parChTrans1D2" presStyleIdx="2" presStyleCnt="3"/>
      <dgm:spPr/>
      <dgm:t>
        <a:bodyPr/>
        <a:lstStyle/>
        <a:p>
          <a:endParaRPr lang="ru-RU"/>
        </a:p>
      </dgm:t>
    </dgm:pt>
    <dgm:pt modelId="{310358E8-977E-41C8-A7B8-3B75C4CEFE40}" type="pres">
      <dgm:prSet presAssocID="{026ADF87-E0F5-4721-9D80-465860FE57F5}" presName="childText" presStyleLbl="bgAcc1" presStyleIdx="2" presStyleCnt="3" custScaleX="267870" custScaleY="221542" custLinFactNeighborX="-12342" custLinFactNeighborY="-5680">
        <dgm:presLayoutVars>
          <dgm:bulletEnabled val="1"/>
        </dgm:presLayoutVars>
      </dgm:prSet>
      <dgm:spPr/>
      <dgm:t>
        <a:bodyPr/>
        <a:lstStyle/>
        <a:p>
          <a:endParaRPr lang="ru-RU"/>
        </a:p>
      </dgm:t>
    </dgm:pt>
  </dgm:ptLst>
  <dgm:cxnLst>
    <dgm:cxn modelId="{F862B5EC-C69F-4938-8292-369710971750}" srcId="{EB94491D-26D5-4006-91C3-C414E04236FE}" destId="{28232D1B-42B9-4B6E-ADBB-565146AAE424}" srcOrd="1" destOrd="0" parTransId="{600FA4DB-22CD-4E54-8477-B5D93686DD37}" sibTransId="{017DC64D-A403-4B22-B836-AB0375D26C86}"/>
    <dgm:cxn modelId="{4B82E0BB-3290-4D83-B61F-B594CD17CB20}" type="presOf" srcId="{EB94491D-26D5-4006-91C3-C414E04236FE}" destId="{47F2B38B-5B2A-4BB4-9481-34C606BE1206}" srcOrd="0" destOrd="0" presId="urn:microsoft.com/office/officeart/2005/8/layout/hierarchy3"/>
    <dgm:cxn modelId="{60F09A78-E682-491C-A217-68880730EC8D}" type="presOf" srcId="{28232D1B-42B9-4B6E-ADBB-565146AAE424}" destId="{741F8C38-0E0D-465A-81A5-7385C3F7B1EA}" srcOrd="1" destOrd="0" presId="urn:microsoft.com/office/officeart/2005/8/layout/hierarchy3"/>
    <dgm:cxn modelId="{7777E523-A6EF-478C-8258-FB8F3B177EAC}" srcId="{454220F4-0C97-4BBE-9A88-039B9295BFB0}" destId="{2C240EE5-35EB-4DAF-A268-67F6C8F448D7}" srcOrd="0" destOrd="0" parTransId="{C41E5A4D-CE9A-44E6-9134-DC90548AB850}" sibTransId="{C8C1B778-9090-4D0C-943A-0563402B73C7}"/>
    <dgm:cxn modelId="{E4649BC3-0A65-468C-86A7-6F5CC9CD1207}" type="presOf" srcId="{F4FE113B-9257-4A0F-97BA-59656D8ED9CA}" destId="{9DE967A0-B44E-46CA-9D54-6542F0F58D6A}" srcOrd="0" destOrd="0" presId="urn:microsoft.com/office/officeart/2005/8/layout/hierarchy3"/>
    <dgm:cxn modelId="{9B4FECCA-3727-43D5-A8F8-6854572B3E0C}" type="presOf" srcId="{026ADF87-E0F5-4721-9D80-465860FE57F5}" destId="{310358E8-977E-41C8-A7B8-3B75C4CEFE40}" srcOrd="0" destOrd="0" presId="urn:microsoft.com/office/officeart/2005/8/layout/hierarchy3"/>
    <dgm:cxn modelId="{99B25F43-CF8F-4C75-9466-43BE56443676}" type="presOf" srcId="{454220F4-0C97-4BBE-9A88-039B9295BFB0}" destId="{3B7197DB-4CC7-469D-BB40-BDD9CC60293C}" srcOrd="0" destOrd="0" presId="urn:microsoft.com/office/officeart/2005/8/layout/hierarchy3"/>
    <dgm:cxn modelId="{B9DAF5CE-16BB-4109-92BF-5054B5D7037B}" srcId="{28232D1B-42B9-4B6E-ADBB-565146AAE424}" destId="{026ADF87-E0F5-4721-9D80-465860FE57F5}" srcOrd="1" destOrd="0" parTransId="{40C1D9B6-E509-4BD8-BFB6-5DF6CDBF4FE9}" sibTransId="{E282BF3D-0C7E-47F0-872B-7A61BDB20323}"/>
    <dgm:cxn modelId="{6D535A03-699F-45B4-B47D-B247FF4C5115}" type="presOf" srcId="{28232D1B-42B9-4B6E-ADBB-565146AAE424}" destId="{596479FC-EEB1-4AEA-BE7A-32DF76351873}" srcOrd="0" destOrd="0" presId="urn:microsoft.com/office/officeart/2005/8/layout/hierarchy3"/>
    <dgm:cxn modelId="{1EDA8B5A-5C63-4014-A24F-E82BD01396B5}" srcId="{28232D1B-42B9-4B6E-ADBB-565146AAE424}" destId="{FBE7B9E0-1888-4515-A55D-85EDB2061B87}" srcOrd="0" destOrd="0" parTransId="{F4FE113B-9257-4A0F-97BA-59656D8ED9CA}" sibTransId="{DCBDE3C1-0CFB-4F4C-BF70-A698B8994F9D}"/>
    <dgm:cxn modelId="{AC74EAC2-0CAD-443D-834D-DD72E13BE9C3}" type="presOf" srcId="{2C240EE5-35EB-4DAF-A268-67F6C8F448D7}" destId="{2C786365-DFC7-41E4-B661-C70402059DFE}" srcOrd="0" destOrd="0" presId="urn:microsoft.com/office/officeart/2005/8/layout/hierarchy3"/>
    <dgm:cxn modelId="{D870A932-8780-4D4D-ACFF-4CD00CF9D57A}" type="presOf" srcId="{FBE7B9E0-1888-4515-A55D-85EDB2061B87}" destId="{1FB9837B-C202-4159-8370-16EF35BA86DD}" srcOrd="0" destOrd="0" presId="urn:microsoft.com/office/officeart/2005/8/layout/hierarchy3"/>
    <dgm:cxn modelId="{8713EBFC-E06D-47AC-BF11-FCD5F06F61F2}" type="presOf" srcId="{C41E5A4D-CE9A-44E6-9134-DC90548AB850}" destId="{926681E4-C4ED-4BD0-B990-BDFCB28FEB5B}" srcOrd="0" destOrd="0" presId="urn:microsoft.com/office/officeart/2005/8/layout/hierarchy3"/>
    <dgm:cxn modelId="{22344EA1-01A1-4B9E-9E72-205ECDDD383B}" srcId="{EB94491D-26D5-4006-91C3-C414E04236FE}" destId="{454220F4-0C97-4BBE-9A88-039B9295BFB0}" srcOrd="0" destOrd="0" parTransId="{77D4A748-5B97-4503-A91F-C73A4C199B8C}" sibTransId="{78AA948C-6729-44F4-B840-C70E8ADC7AB4}"/>
    <dgm:cxn modelId="{B8A9BE89-DD15-4282-B3BD-13C437739141}" type="presOf" srcId="{40C1D9B6-E509-4BD8-BFB6-5DF6CDBF4FE9}" destId="{43019040-0A3F-4F47-B92E-C9EA855FC0EA}" srcOrd="0" destOrd="0" presId="urn:microsoft.com/office/officeart/2005/8/layout/hierarchy3"/>
    <dgm:cxn modelId="{EDDFBD2E-F8F1-4040-A2DD-9A4AF08ED85D}" type="presOf" srcId="{454220F4-0C97-4BBE-9A88-039B9295BFB0}" destId="{73FDF41C-252C-4813-8521-3007CB2F52A6}" srcOrd="1" destOrd="0" presId="urn:microsoft.com/office/officeart/2005/8/layout/hierarchy3"/>
    <dgm:cxn modelId="{F7749508-DAF0-4510-B622-E3B38C003EC6}" type="presParOf" srcId="{47F2B38B-5B2A-4BB4-9481-34C606BE1206}" destId="{A217EF8D-420F-446A-8B49-C9143D4272DE}" srcOrd="0" destOrd="0" presId="urn:microsoft.com/office/officeart/2005/8/layout/hierarchy3"/>
    <dgm:cxn modelId="{79FF8B20-5124-4C2D-A4A2-2FDC0B3304B4}" type="presParOf" srcId="{A217EF8D-420F-446A-8B49-C9143D4272DE}" destId="{5FAB84B0-85D4-4A27-AEF3-1258696EA144}" srcOrd="0" destOrd="0" presId="urn:microsoft.com/office/officeart/2005/8/layout/hierarchy3"/>
    <dgm:cxn modelId="{284D7790-05FE-4B8A-A1E4-08463D7D04A8}" type="presParOf" srcId="{5FAB84B0-85D4-4A27-AEF3-1258696EA144}" destId="{3B7197DB-4CC7-469D-BB40-BDD9CC60293C}" srcOrd="0" destOrd="0" presId="urn:microsoft.com/office/officeart/2005/8/layout/hierarchy3"/>
    <dgm:cxn modelId="{1E96A96B-A433-4EF0-82C8-3330739937E8}" type="presParOf" srcId="{5FAB84B0-85D4-4A27-AEF3-1258696EA144}" destId="{73FDF41C-252C-4813-8521-3007CB2F52A6}" srcOrd="1" destOrd="0" presId="urn:microsoft.com/office/officeart/2005/8/layout/hierarchy3"/>
    <dgm:cxn modelId="{E49D9422-95A4-49E1-AD86-71FD5CBBCA92}" type="presParOf" srcId="{A217EF8D-420F-446A-8B49-C9143D4272DE}" destId="{D11DBBA9-94A1-4AC6-AC47-62BDC5DD0641}" srcOrd="1" destOrd="0" presId="urn:microsoft.com/office/officeart/2005/8/layout/hierarchy3"/>
    <dgm:cxn modelId="{7CEEBAEF-6C1E-4B6D-9FED-65FD5B8F614B}" type="presParOf" srcId="{D11DBBA9-94A1-4AC6-AC47-62BDC5DD0641}" destId="{926681E4-C4ED-4BD0-B990-BDFCB28FEB5B}" srcOrd="0" destOrd="0" presId="urn:microsoft.com/office/officeart/2005/8/layout/hierarchy3"/>
    <dgm:cxn modelId="{83B33EF7-0AD4-4832-861F-AACE59741F90}" type="presParOf" srcId="{D11DBBA9-94A1-4AC6-AC47-62BDC5DD0641}" destId="{2C786365-DFC7-41E4-B661-C70402059DFE}" srcOrd="1" destOrd="0" presId="urn:microsoft.com/office/officeart/2005/8/layout/hierarchy3"/>
    <dgm:cxn modelId="{826A7961-EB32-4A5C-9A4B-F39E321747CB}" type="presParOf" srcId="{47F2B38B-5B2A-4BB4-9481-34C606BE1206}" destId="{C7E2BB82-9470-4E0F-A263-0BAFEC6A3BAE}" srcOrd="1" destOrd="0" presId="urn:microsoft.com/office/officeart/2005/8/layout/hierarchy3"/>
    <dgm:cxn modelId="{8B74A67D-7848-4EF5-A539-F8668B264828}" type="presParOf" srcId="{C7E2BB82-9470-4E0F-A263-0BAFEC6A3BAE}" destId="{8A70EB3C-BD0B-41B3-9043-EA9725B8C589}" srcOrd="0" destOrd="0" presId="urn:microsoft.com/office/officeart/2005/8/layout/hierarchy3"/>
    <dgm:cxn modelId="{9C1839F8-9F13-440C-81CB-A7610BB45E30}" type="presParOf" srcId="{8A70EB3C-BD0B-41B3-9043-EA9725B8C589}" destId="{596479FC-EEB1-4AEA-BE7A-32DF76351873}" srcOrd="0" destOrd="0" presId="urn:microsoft.com/office/officeart/2005/8/layout/hierarchy3"/>
    <dgm:cxn modelId="{2B276F69-C926-4F48-A472-6F51F273D2D5}" type="presParOf" srcId="{8A70EB3C-BD0B-41B3-9043-EA9725B8C589}" destId="{741F8C38-0E0D-465A-81A5-7385C3F7B1EA}" srcOrd="1" destOrd="0" presId="urn:microsoft.com/office/officeart/2005/8/layout/hierarchy3"/>
    <dgm:cxn modelId="{6E7FA4DD-AA03-4BA6-AD0D-3C5A9A0D1A90}" type="presParOf" srcId="{C7E2BB82-9470-4E0F-A263-0BAFEC6A3BAE}" destId="{8F34E290-D410-4536-BF33-0F5F864E7C31}" srcOrd="1" destOrd="0" presId="urn:microsoft.com/office/officeart/2005/8/layout/hierarchy3"/>
    <dgm:cxn modelId="{456AD958-0A1B-4893-A0AD-D8419E05AA4C}" type="presParOf" srcId="{8F34E290-D410-4536-BF33-0F5F864E7C31}" destId="{9DE967A0-B44E-46CA-9D54-6542F0F58D6A}" srcOrd="0" destOrd="0" presId="urn:microsoft.com/office/officeart/2005/8/layout/hierarchy3"/>
    <dgm:cxn modelId="{8792459D-0415-44EF-8484-1F1FC332D396}" type="presParOf" srcId="{8F34E290-D410-4536-BF33-0F5F864E7C31}" destId="{1FB9837B-C202-4159-8370-16EF35BA86DD}" srcOrd="1" destOrd="0" presId="urn:microsoft.com/office/officeart/2005/8/layout/hierarchy3"/>
    <dgm:cxn modelId="{769D4B83-76E8-49E2-AEE1-4C0B06A67E69}" type="presParOf" srcId="{8F34E290-D410-4536-BF33-0F5F864E7C31}" destId="{43019040-0A3F-4F47-B92E-C9EA855FC0EA}" srcOrd="2" destOrd="0" presId="urn:microsoft.com/office/officeart/2005/8/layout/hierarchy3"/>
    <dgm:cxn modelId="{CD69599C-B23F-4C02-A586-BE773C9AEC60}" type="presParOf" srcId="{8F34E290-D410-4536-BF33-0F5F864E7C31}" destId="{310358E8-977E-41C8-A7B8-3B75C4CEFE40}" srcOrd="3"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B944CE-1006-4D56-AF2B-26A2222CB8F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E2752EDD-1586-41D4-89AB-62C1ACF89549}">
      <dgm:prSet phldrT="[Текст]"/>
      <dgm:spPr>
        <a:xfrm rot="5400000">
          <a:off x="-202522" y="206972"/>
          <a:ext cx="1350150" cy="945105"/>
        </a:xfrm>
        <a:prstGeom prst="chevron">
          <a:avLst/>
        </a:prstGeom>
        <a:solidFill>
          <a:srgbClr val="648E85"/>
        </a:solidFill>
        <a:ln w="12700" cap="flat" cmpd="sng" algn="ctr">
          <a:solidFill>
            <a:srgbClr val="D8E4E1"/>
          </a:solidFill>
          <a:prstDash val="solid"/>
          <a:miter lim="800000"/>
        </a:ln>
        <a:effectLst/>
      </dgm:spPr>
      <dgm:t>
        <a:bodyPr/>
        <a:lstStyle/>
        <a:p>
          <a:r>
            <a:rPr lang="ru-RU" dirty="0">
              <a:solidFill>
                <a:sysClr val="window" lastClr="FFFFFF"/>
              </a:solidFill>
              <a:latin typeface="Calibri"/>
              <a:ea typeface="+mn-ea"/>
              <a:cs typeface="+mn-cs"/>
            </a:rPr>
            <a:t> </a:t>
          </a:r>
        </a:p>
      </dgm:t>
    </dgm:pt>
    <dgm:pt modelId="{CF80A47A-F55B-4D5C-9EAB-13F476B1085F}" type="parTrans" cxnId="{859C8D16-280D-409A-B647-AF0E39F83808}">
      <dgm:prSet/>
      <dgm:spPr/>
      <dgm:t>
        <a:bodyPr/>
        <a:lstStyle/>
        <a:p>
          <a:endParaRPr lang="ru-RU"/>
        </a:p>
      </dgm:t>
    </dgm:pt>
    <dgm:pt modelId="{B27F6965-E25A-4F85-8496-6E1944ACF870}" type="sibTrans" cxnId="{859C8D16-280D-409A-B647-AF0E39F83808}">
      <dgm:prSet/>
      <dgm:spPr/>
      <dgm:t>
        <a:bodyPr/>
        <a:lstStyle/>
        <a:p>
          <a:endParaRPr lang="ru-RU"/>
        </a:p>
      </dgm:t>
    </dgm:pt>
    <dgm:pt modelId="{D22734A1-6CFE-4B9E-BC59-E9A4D1910A38}">
      <dgm:prSet phldrT="[Текст]"/>
      <dgm:spPr>
        <a:xfrm rot="5400000">
          <a:off x="-202522" y="1467888"/>
          <a:ext cx="1350150" cy="945105"/>
        </a:xfrm>
        <a:prstGeom prst="chevron">
          <a:avLst/>
        </a:prstGeom>
        <a:solidFill>
          <a:srgbClr val="648E85"/>
        </a:solidFill>
        <a:ln w="12700" cap="flat" cmpd="sng" algn="ctr">
          <a:solidFill>
            <a:srgbClr val="D8E4E1"/>
          </a:solidFill>
          <a:prstDash val="solid"/>
          <a:miter lim="800000"/>
        </a:ln>
        <a:effectLst/>
      </dgm:spPr>
      <dgm:t>
        <a:bodyPr/>
        <a:lstStyle/>
        <a:p>
          <a:r>
            <a:rPr lang="ru-RU" dirty="0">
              <a:solidFill>
                <a:sysClr val="window" lastClr="FFFFFF"/>
              </a:solidFill>
              <a:latin typeface="Calibri"/>
              <a:ea typeface="+mn-ea"/>
              <a:cs typeface="+mn-cs"/>
            </a:rPr>
            <a:t> </a:t>
          </a:r>
        </a:p>
      </dgm:t>
    </dgm:pt>
    <dgm:pt modelId="{F08C0F16-4D85-4CAB-8272-4ACCB8DE40D9}" type="parTrans" cxnId="{1C5EFAF1-5BCA-45F0-9B00-C18215A5D952}">
      <dgm:prSet/>
      <dgm:spPr/>
      <dgm:t>
        <a:bodyPr/>
        <a:lstStyle/>
        <a:p>
          <a:endParaRPr lang="ru-RU"/>
        </a:p>
      </dgm:t>
    </dgm:pt>
    <dgm:pt modelId="{710964CB-81E9-4D2E-AC55-39AFFDFFBBFB}" type="sibTrans" cxnId="{1C5EFAF1-5BCA-45F0-9B00-C18215A5D952}">
      <dgm:prSet/>
      <dgm:spPr/>
      <dgm:t>
        <a:bodyPr/>
        <a:lstStyle/>
        <a:p>
          <a:endParaRPr lang="ru-RU"/>
        </a:p>
      </dgm:t>
    </dgm:pt>
    <dgm:pt modelId="{18E19A33-12B9-4120-B5DA-97BA94DAD944}">
      <dgm:prSet phldrT="[Текст]"/>
      <dgm:spPr>
        <a:xfrm rot="5400000">
          <a:off x="4669951" y="-99060"/>
          <a:ext cx="877597" cy="8345985"/>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ru-RU"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заполняется в соответствии со статистическим классификатором </a:t>
          </a:r>
          <a:r>
            <a:rPr lang="ru-RU" dirty="0">
              <a:solidFill>
                <a:srgbClr val="648E85"/>
              </a:solidFill>
              <a:latin typeface="Arial" panose="020B0604020202020204" pitchFamily="34" charset="0"/>
              <a:ea typeface="+mn-ea"/>
              <a:cs typeface="Arial" panose="020B0604020202020204" pitchFamily="34" charset="0"/>
            </a:rPr>
            <a:t>СК 25.006-2015 «Промышленная продукция»</a:t>
          </a:r>
          <a:endParaRPr lang="ru-RU"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E0A28D61-C660-444B-9833-96C7DD14F9C9}" type="parTrans" cxnId="{CD503778-472B-49FD-B4F3-6901A5587ED6}">
      <dgm:prSet/>
      <dgm:spPr/>
      <dgm:t>
        <a:bodyPr/>
        <a:lstStyle/>
        <a:p>
          <a:endParaRPr lang="ru-RU"/>
        </a:p>
      </dgm:t>
    </dgm:pt>
    <dgm:pt modelId="{98059A0F-3210-4844-B083-91109801F1C9}" type="sibTrans" cxnId="{CD503778-472B-49FD-B4F3-6901A5587ED6}">
      <dgm:prSet/>
      <dgm:spPr/>
      <dgm:t>
        <a:bodyPr/>
        <a:lstStyle/>
        <a:p>
          <a:endParaRPr lang="ru-RU"/>
        </a:p>
      </dgm:t>
    </dgm:pt>
    <dgm:pt modelId="{D1CF5B65-7438-499B-B691-F923597D3454}">
      <dgm:prSet phldrT="[Текст]" custT="1"/>
      <dgm:spPr>
        <a:xfrm rot="5400000">
          <a:off x="4679299" y="-3729743"/>
          <a:ext cx="877597" cy="8345985"/>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ru-RU" sz="20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раздел заполняют организации, </a:t>
          </a:r>
          <a:r>
            <a:rPr lang="ru-RU" sz="2000" b="1" i="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осуществляющие</a:t>
          </a:r>
          <a:r>
            <a:rPr lang="ru-RU" sz="2000" i="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деятельность в области </a:t>
          </a:r>
          <a:r>
            <a:rPr lang="ru-RU" sz="2000" i="1" dirty="0">
              <a:solidFill>
                <a:srgbClr val="648E85"/>
              </a:solidFill>
              <a:latin typeface="Arial" panose="020B0604020202020204" pitchFamily="34" charset="0"/>
              <a:ea typeface="+mn-ea"/>
              <a:cs typeface="Arial" panose="020B0604020202020204" pitchFamily="34" charset="0"/>
            </a:rPr>
            <a:t>промышленности</a:t>
          </a:r>
          <a:r>
            <a:rPr lang="ru-RU" sz="2000" i="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r>
            <a:rPr lang="ru-RU" sz="20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t>
          </a:r>
          <a:r>
            <a:rPr lang="ru-RU" sz="2000" dirty="0">
              <a:solidFill>
                <a:srgbClr val="648E85"/>
              </a:solidFill>
              <a:latin typeface="Arial" panose="020B0604020202020204" pitchFamily="34" charset="0"/>
              <a:ea typeface="+mn-ea"/>
              <a:cs typeface="Arial" panose="020B0604020202020204" pitchFamily="34" charset="0"/>
            </a:rPr>
            <a:t>ОКЭД с 05 по 39</a:t>
          </a:r>
          <a:r>
            <a:rPr lang="ru-RU" sz="20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t>
          </a:r>
        </a:p>
      </dgm:t>
    </dgm:pt>
    <dgm:pt modelId="{93ACFB88-9C87-4FE7-9689-DE39E9ABF4ED}" type="sibTrans" cxnId="{F0274071-E63C-41D5-95BF-B4AB34AD681A}">
      <dgm:prSet/>
      <dgm:spPr/>
      <dgm:t>
        <a:bodyPr/>
        <a:lstStyle/>
        <a:p>
          <a:endParaRPr lang="ru-RU"/>
        </a:p>
      </dgm:t>
    </dgm:pt>
    <dgm:pt modelId="{20DBD245-B8D6-4276-8EEE-A0299791AD62}" type="parTrans" cxnId="{F0274071-E63C-41D5-95BF-B4AB34AD681A}">
      <dgm:prSet/>
      <dgm:spPr/>
      <dgm:t>
        <a:bodyPr/>
        <a:lstStyle/>
        <a:p>
          <a:endParaRPr lang="ru-RU"/>
        </a:p>
      </dgm:t>
    </dgm:pt>
    <dgm:pt modelId="{CB81F486-B859-4095-A1D7-D5998FBDD977}">
      <dgm:prSet/>
      <dgm:spPr>
        <a:xfrm rot="5400000">
          <a:off x="-202522" y="3821138"/>
          <a:ext cx="1350150" cy="945105"/>
        </a:xfrm>
        <a:prstGeom prst="chevron">
          <a:avLst/>
        </a:prstGeom>
        <a:solidFill>
          <a:srgbClr val="648E85"/>
        </a:solidFill>
        <a:ln w="12700" cap="flat" cmpd="sng" algn="ctr">
          <a:solidFill>
            <a:srgbClr val="D8E4E1"/>
          </a:solidFill>
          <a:prstDash val="solid"/>
          <a:miter lim="800000"/>
        </a:ln>
        <a:effectLst/>
      </dgm:spPr>
      <dgm:t>
        <a:bodyPr/>
        <a:lstStyle/>
        <a:p>
          <a:endParaRPr lang="ru-RU" dirty="0">
            <a:solidFill>
              <a:sysClr val="window" lastClr="FFFFFF"/>
            </a:solidFill>
            <a:latin typeface="Calibri"/>
            <a:ea typeface="+mn-ea"/>
            <a:cs typeface="+mn-cs"/>
          </a:endParaRPr>
        </a:p>
      </dgm:t>
    </dgm:pt>
    <dgm:pt modelId="{359B9A21-BA21-45E1-AB1F-CF35931F1DA3}" type="parTrans" cxnId="{D2EAE273-25C7-4260-A25B-6D0A9765D2AF}">
      <dgm:prSet/>
      <dgm:spPr/>
      <dgm:t>
        <a:bodyPr/>
        <a:lstStyle/>
        <a:p>
          <a:endParaRPr lang="ru-RU"/>
        </a:p>
      </dgm:t>
    </dgm:pt>
    <dgm:pt modelId="{B2C03419-F007-4509-A699-CB259A9FD554}" type="sibTrans" cxnId="{D2EAE273-25C7-4260-A25B-6D0A9765D2AF}">
      <dgm:prSet/>
      <dgm:spPr/>
      <dgm:t>
        <a:bodyPr/>
        <a:lstStyle/>
        <a:p>
          <a:endParaRPr lang="ru-RU"/>
        </a:p>
      </dgm:t>
    </dgm:pt>
    <dgm:pt modelId="{468403FA-DCD1-41FC-93EA-38E60FAD1CBF}">
      <dgm:prSet custT="1"/>
      <dgm:spPr>
        <a:xfrm rot="5400000">
          <a:off x="4660687" y="-2438904"/>
          <a:ext cx="877597" cy="8345985"/>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ru-RU" sz="2000" dirty="0">
              <a:solidFill>
                <a:sysClr val="windowText" lastClr="000000">
                  <a:hueOff val="0"/>
                  <a:satOff val="0"/>
                  <a:lumOff val="0"/>
                  <a:alphaOff val="0"/>
                </a:sysClr>
              </a:solidFill>
              <a:latin typeface="+mn-lt"/>
              <a:ea typeface="+mn-ea"/>
              <a:cs typeface="+mn-cs"/>
            </a:rPr>
            <a:t>первые 4 знака раздела </a:t>
          </a:r>
          <a:r>
            <a:rPr lang="en-US" sz="2000" dirty="0">
              <a:solidFill>
                <a:sysClr val="windowText" lastClr="000000">
                  <a:hueOff val="0"/>
                  <a:satOff val="0"/>
                  <a:lumOff val="0"/>
                  <a:alphaOff val="0"/>
                </a:sysClr>
              </a:solidFill>
              <a:latin typeface="+mn-lt"/>
              <a:ea typeface="+mn-ea"/>
              <a:cs typeface="+mn-cs"/>
            </a:rPr>
            <a:t>VI = </a:t>
          </a:r>
          <a:r>
            <a:rPr lang="ru-RU" sz="2000" dirty="0">
              <a:solidFill>
                <a:sysClr val="windowText" lastClr="000000">
                  <a:hueOff val="0"/>
                  <a:satOff val="0"/>
                  <a:lumOff val="0"/>
                  <a:alphaOff val="0"/>
                </a:sysClr>
              </a:solidFill>
              <a:latin typeface="+mn-lt"/>
              <a:ea typeface="+mn-ea"/>
              <a:cs typeface="+mn-cs"/>
            </a:rPr>
            <a:t>первые 4 знака раздела </a:t>
          </a:r>
          <a:r>
            <a:rPr lang="en-US" sz="2000" dirty="0">
              <a:solidFill>
                <a:sysClr val="windowText" lastClr="000000">
                  <a:hueOff val="0"/>
                  <a:satOff val="0"/>
                  <a:lumOff val="0"/>
                  <a:alphaOff val="0"/>
                </a:sysClr>
              </a:solidFill>
              <a:latin typeface="+mn-lt"/>
              <a:ea typeface="+mn-ea"/>
              <a:cs typeface="+mn-cs"/>
            </a:rPr>
            <a:t>VII</a:t>
          </a:r>
          <a:r>
            <a:rPr lang="ru-RU" sz="2000" dirty="0">
              <a:solidFill>
                <a:sysClr val="windowText" lastClr="000000">
                  <a:hueOff val="0"/>
                  <a:satOff val="0"/>
                  <a:lumOff val="0"/>
                  <a:alphaOff val="0"/>
                </a:sysClr>
              </a:solidFill>
              <a:latin typeface="+mn-lt"/>
              <a:ea typeface="+mn-ea"/>
              <a:cs typeface="+mn-cs"/>
            </a:rPr>
            <a:t> </a:t>
          </a:r>
          <a:br>
            <a:rPr lang="ru-RU" sz="2000" dirty="0">
              <a:solidFill>
                <a:sysClr val="windowText" lastClr="000000">
                  <a:hueOff val="0"/>
                  <a:satOff val="0"/>
                  <a:lumOff val="0"/>
                  <a:alphaOff val="0"/>
                </a:sysClr>
              </a:solidFill>
              <a:latin typeface="+mn-lt"/>
              <a:ea typeface="+mn-ea"/>
              <a:cs typeface="+mn-cs"/>
            </a:rPr>
          </a:br>
          <a:r>
            <a:rPr lang="ru-RU" sz="2000" dirty="0">
              <a:solidFill>
                <a:sysClr val="windowText" lastClr="000000">
                  <a:hueOff val="0"/>
                  <a:satOff val="0"/>
                  <a:lumOff val="0"/>
                  <a:alphaOff val="0"/>
                </a:sysClr>
              </a:solidFill>
              <a:latin typeface="+mn-lt"/>
              <a:ea typeface="+mn-ea"/>
              <a:cs typeface="+mn-cs"/>
            </a:rPr>
            <a:t>по промышленным видам деятельности</a:t>
          </a:r>
        </a:p>
      </dgm:t>
    </dgm:pt>
    <dgm:pt modelId="{C18D9A5A-C861-4B96-B067-861D619B14B6}" type="parTrans" cxnId="{866DCA6A-CDAB-46D8-8C07-09C20611505A}">
      <dgm:prSet/>
      <dgm:spPr/>
      <dgm:t>
        <a:bodyPr/>
        <a:lstStyle/>
        <a:p>
          <a:endParaRPr lang="ru-RU"/>
        </a:p>
      </dgm:t>
    </dgm:pt>
    <dgm:pt modelId="{C7BAE6C3-67DB-4FF8-9853-FC1022E07680}" type="sibTrans" cxnId="{866DCA6A-CDAB-46D8-8C07-09C20611505A}">
      <dgm:prSet/>
      <dgm:spPr/>
      <dgm:t>
        <a:bodyPr/>
        <a:lstStyle/>
        <a:p>
          <a:endParaRPr lang="ru-RU"/>
        </a:p>
      </dgm:t>
    </dgm:pt>
    <dgm:pt modelId="{B7DA7D74-4A8E-4C31-9BB1-030A60C96E55}">
      <dgm:prSet phldrT="[Текст]"/>
      <dgm:spPr>
        <a:xfrm rot="5400000">
          <a:off x="-202522" y="2604778"/>
          <a:ext cx="1350150" cy="945105"/>
        </a:xfrm>
        <a:prstGeom prst="chevron">
          <a:avLst/>
        </a:prstGeom>
        <a:solidFill>
          <a:srgbClr val="648E85"/>
        </a:solidFill>
        <a:ln w="12700" cap="flat" cmpd="sng" algn="ctr">
          <a:solidFill>
            <a:srgbClr val="D8E4E1"/>
          </a:solidFill>
          <a:prstDash val="solid"/>
          <a:miter lim="800000"/>
        </a:ln>
        <a:effectLst/>
      </dgm:spPr>
      <dgm:t>
        <a:bodyPr/>
        <a:lstStyle/>
        <a:p>
          <a:r>
            <a:rPr lang="ru-RU" dirty="0">
              <a:solidFill>
                <a:sysClr val="window" lastClr="FFFFFF"/>
              </a:solidFill>
              <a:latin typeface="Calibri"/>
              <a:ea typeface="+mn-ea"/>
              <a:cs typeface="+mn-cs"/>
            </a:rPr>
            <a:t> </a:t>
          </a:r>
        </a:p>
      </dgm:t>
    </dgm:pt>
    <dgm:pt modelId="{DA99E362-F046-4DDB-9B5A-10E4B0CC1455}" type="sibTrans" cxnId="{AA9E8FB5-FAD4-4DC8-9E4B-74337744ABE2}">
      <dgm:prSet/>
      <dgm:spPr/>
      <dgm:t>
        <a:bodyPr/>
        <a:lstStyle/>
        <a:p>
          <a:endParaRPr lang="ru-RU"/>
        </a:p>
      </dgm:t>
    </dgm:pt>
    <dgm:pt modelId="{72598F8C-F3F3-4DA2-BBB1-1B7DF875B67D}" type="parTrans" cxnId="{AA9E8FB5-FAD4-4DC8-9E4B-74337744ABE2}">
      <dgm:prSet/>
      <dgm:spPr/>
      <dgm:t>
        <a:bodyPr/>
        <a:lstStyle/>
        <a:p>
          <a:endParaRPr lang="ru-RU"/>
        </a:p>
      </dgm:t>
    </dgm:pt>
    <dgm:pt modelId="{9A21452E-B4B8-4A33-8BD8-676A8E483C53}">
      <dgm:prSet custT="1"/>
      <dgm:spPr>
        <a:xfrm rot="5400000">
          <a:off x="4679299" y="-1320299"/>
          <a:ext cx="877597" cy="8345985"/>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ru-RU" sz="20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без учета налогов и сборов, исчисляемых из выручки</a:t>
          </a:r>
        </a:p>
      </dgm:t>
    </dgm:pt>
    <dgm:pt modelId="{8866AFD6-691F-45C6-ABA3-BCE84D93AED5}" type="parTrans" cxnId="{3D08B2FC-B4E8-4D69-A3C0-2993AEEDC7AE}">
      <dgm:prSet/>
      <dgm:spPr/>
      <dgm:t>
        <a:bodyPr/>
        <a:lstStyle/>
        <a:p>
          <a:endParaRPr lang="ru-RU"/>
        </a:p>
      </dgm:t>
    </dgm:pt>
    <dgm:pt modelId="{6B1DE634-7F7D-4A9D-A2C9-5D47AA740746}" type="sibTrans" cxnId="{3D08B2FC-B4E8-4D69-A3C0-2993AEEDC7AE}">
      <dgm:prSet/>
      <dgm:spPr/>
      <dgm:t>
        <a:bodyPr/>
        <a:lstStyle/>
        <a:p>
          <a:endParaRPr lang="ru-RU"/>
        </a:p>
      </dgm:t>
    </dgm:pt>
    <dgm:pt modelId="{E2AEAFB0-0826-4115-B599-9D89ABAA71AE}" type="pres">
      <dgm:prSet presAssocID="{A1B944CE-1006-4D56-AF2B-26A2222CB8F4}" presName="linearFlow" presStyleCnt="0">
        <dgm:presLayoutVars>
          <dgm:dir/>
          <dgm:animLvl val="lvl"/>
          <dgm:resizeHandles val="exact"/>
        </dgm:presLayoutVars>
      </dgm:prSet>
      <dgm:spPr/>
      <dgm:t>
        <a:bodyPr/>
        <a:lstStyle/>
        <a:p>
          <a:endParaRPr lang="ru-RU"/>
        </a:p>
      </dgm:t>
    </dgm:pt>
    <dgm:pt modelId="{AFEC3DB6-5C05-4DE6-A3DB-C6A8E69D7ED4}" type="pres">
      <dgm:prSet presAssocID="{E2752EDD-1586-41D4-89AB-62C1ACF89549}" presName="composite" presStyleCnt="0"/>
      <dgm:spPr/>
    </dgm:pt>
    <dgm:pt modelId="{ABF9EE35-CE53-4E3E-B7C6-5C3E9578501C}" type="pres">
      <dgm:prSet presAssocID="{E2752EDD-1586-41D4-89AB-62C1ACF89549}" presName="parentText" presStyleLbl="alignNode1" presStyleIdx="0" presStyleCnt="4">
        <dgm:presLayoutVars>
          <dgm:chMax val="1"/>
          <dgm:bulletEnabled val="1"/>
        </dgm:presLayoutVars>
      </dgm:prSet>
      <dgm:spPr/>
      <dgm:t>
        <a:bodyPr/>
        <a:lstStyle/>
        <a:p>
          <a:endParaRPr lang="ru-RU"/>
        </a:p>
      </dgm:t>
    </dgm:pt>
    <dgm:pt modelId="{013D2C4C-168F-4A6D-AEA4-1695312741DC}" type="pres">
      <dgm:prSet presAssocID="{E2752EDD-1586-41D4-89AB-62C1ACF89549}" presName="descendantText" presStyleLbl="alignAcc1" presStyleIdx="0" presStyleCnt="4">
        <dgm:presLayoutVars>
          <dgm:bulletEnabled val="1"/>
        </dgm:presLayoutVars>
      </dgm:prSet>
      <dgm:spPr/>
      <dgm:t>
        <a:bodyPr/>
        <a:lstStyle/>
        <a:p>
          <a:endParaRPr lang="ru-RU"/>
        </a:p>
      </dgm:t>
    </dgm:pt>
    <dgm:pt modelId="{87CB0EA6-F774-4F62-8775-1382C02A7DB7}" type="pres">
      <dgm:prSet presAssocID="{B27F6965-E25A-4F85-8496-6E1944ACF870}" presName="sp" presStyleCnt="0"/>
      <dgm:spPr/>
    </dgm:pt>
    <dgm:pt modelId="{CC721462-3B0C-4EE1-84DF-7BD2350D16FA}" type="pres">
      <dgm:prSet presAssocID="{D22734A1-6CFE-4B9E-BC59-E9A4D1910A38}" presName="composite" presStyleCnt="0"/>
      <dgm:spPr/>
    </dgm:pt>
    <dgm:pt modelId="{F84D886B-CCC9-4A30-9BA3-09DDDA2230EA}" type="pres">
      <dgm:prSet presAssocID="{D22734A1-6CFE-4B9E-BC59-E9A4D1910A38}" presName="parentText" presStyleLbl="alignNode1" presStyleIdx="1" presStyleCnt="4" custLinFactNeighborX="0" custLinFactNeighborY="4162">
        <dgm:presLayoutVars>
          <dgm:chMax val="1"/>
          <dgm:bulletEnabled val="1"/>
        </dgm:presLayoutVars>
      </dgm:prSet>
      <dgm:spPr/>
      <dgm:t>
        <a:bodyPr/>
        <a:lstStyle/>
        <a:p>
          <a:endParaRPr lang="ru-RU"/>
        </a:p>
      </dgm:t>
    </dgm:pt>
    <dgm:pt modelId="{DC5824B0-6704-496B-8E19-0713CD6E1AD1}" type="pres">
      <dgm:prSet presAssocID="{D22734A1-6CFE-4B9E-BC59-E9A4D1910A38}" presName="descendantText" presStyleLbl="alignAcc1" presStyleIdx="1" presStyleCnt="4" custLinFactY="100000" custLinFactNeighborX="-112" custLinFactNeighborY="176432">
        <dgm:presLayoutVars>
          <dgm:bulletEnabled val="1"/>
        </dgm:presLayoutVars>
      </dgm:prSet>
      <dgm:spPr/>
      <dgm:t>
        <a:bodyPr/>
        <a:lstStyle/>
        <a:p>
          <a:endParaRPr lang="ru-RU"/>
        </a:p>
      </dgm:t>
    </dgm:pt>
    <dgm:pt modelId="{9CE7897C-332F-4EA6-9CE8-6B63AFBC1DB9}" type="pres">
      <dgm:prSet presAssocID="{710964CB-81E9-4D2E-AC55-39AFFDFFBBFB}" presName="sp" presStyleCnt="0"/>
      <dgm:spPr/>
    </dgm:pt>
    <dgm:pt modelId="{BB4392EA-8C9E-4197-9776-FDD0A297681A}" type="pres">
      <dgm:prSet presAssocID="{B7DA7D74-4A8E-4C31-9BB1-030A60C96E55}" presName="composite" presStyleCnt="0"/>
      <dgm:spPr/>
    </dgm:pt>
    <dgm:pt modelId="{5DDE9A79-CE61-414F-ACB9-8C3C04266085}" type="pres">
      <dgm:prSet presAssocID="{B7DA7D74-4A8E-4C31-9BB1-030A60C96E55}" presName="parentText" presStyleLbl="alignNode1" presStyleIdx="2" presStyleCnt="4" custLinFactNeighborX="0" custLinFactNeighborY="-862">
        <dgm:presLayoutVars>
          <dgm:chMax val="1"/>
          <dgm:bulletEnabled val="1"/>
        </dgm:presLayoutVars>
      </dgm:prSet>
      <dgm:spPr/>
      <dgm:t>
        <a:bodyPr/>
        <a:lstStyle/>
        <a:p>
          <a:endParaRPr lang="ru-RU"/>
        </a:p>
      </dgm:t>
    </dgm:pt>
    <dgm:pt modelId="{9224BAD5-B3A1-4D0A-AEB2-79613E54F5F3}" type="pres">
      <dgm:prSet presAssocID="{B7DA7D74-4A8E-4C31-9BB1-030A60C96E55}" presName="descendantText" presStyleLbl="alignAcc1" presStyleIdx="2" presStyleCnt="4">
        <dgm:presLayoutVars>
          <dgm:bulletEnabled val="1"/>
        </dgm:presLayoutVars>
      </dgm:prSet>
      <dgm:spPr/>
      <dgm:t>
        <a:bodyPr/>
        <a:lstStyle/>
        <a:p>
          <a:endParaRPr lang="ru-RU"/>
        </a:p>
      </dgm:t>
    </dgm:pt>
    <dgm:pt modelId="{30D6D7A7-C7D3-4DF7-9497-ECB475052275}" type="pres">
      <dgm:prSet presAssocID="{DA99E362-F046-4DDB-9B5A-10E4B0CC1455}" presName="sp" presStyleCnt="0"/>
      <dgm:spPr/>
    </dgm:pt>
    <dgm:pt modelId="{FF81BF6D-81CF-43AC-BB30-2EFF055F08D1}" type="pres">
      <dgm:prSet presAssocID="{CB81F486-B859-4095-A1D7-D5998FBDD977}" presName="composite" presStyleCnt="0"/>
      <dgm:spPr/>
    </dgm:pt>
    <dgm:pt modelId="{A2176C1E-332B-4C88-AF80-D7969E797596}" type="pres">
      <dgm:prSet presAssocID="{CB81F486-B859-4095-A1D7-D5998FBDD977}" presName="parentText" presStyleLbl="alignNode1" presStyleIdx="3" presStyleCnt="4">
        <dgm:presLayoutVars>
          <dgm:chMax val="1"/>
          <dgm:bulletEnabled val="1"/>
        </dgm:presLayoutVars>
      </dgm:prSet>
      <dgm:spPr/>
      <dgm:t>
        <a:bodyPr/>
        <a:lstStyle/>
        <a:p>
          <a:endParaRPr lang="ru-RU"/>
        </a:p>
      </dgm:t>
    </dgm:pt>
    <dgm:pt modelId="{0283399C-C8D3-49A5-814E-9C44A5FF3714}" type="pres">
      <dgm:prSet presAssocID="{CB81F486-B859-4095-A1D7-D5998FBDD977}" presName="descendantText" presStyleLbl="alignAcc1" presStyleIdx="3" presStyleCnt="4" custLinFactY="-100000" custLinFactNeighborX="-223" custLinFactNeighborY="-164737">
        <dgm:presLayoutVars>
          <dgm:bulletEnabled val="1"/>
        </dgm:presLayoutVars>
      </dgm:prSet>
      <dgm:spPr/>
      <dgm:t>
        <a:bodyPr/>
        <a:lstStyle/>
        <a:p>
          <a:endParaRPr lang="ru-RU"/>
        </a:p>
      </dgm:t>
    </dgm:pt>
  </dgm:ptLst>
  <dgm:cxnLst>
    <dgm:cxn modelId="{869FC4B8-8814-4DDD-9931-0908FAC55212}" type="presOf" srcId="{468403FA-DCD1-41FC-93EA-38E60FAD1CBF}" destId="{0283399C-C8D3-49A5-814E-9C44A5FF3714}" srcOrd="0" destOrd="0" presId="urn:microsoft.com/office/officeart/2005/8/layout/chevron2"/>
    <dgm:cxn modelId="{5818A3EF-3C35-4AB7-90A1-02A7744180A6}" type="presOf" srcId="{E2752EDD-1586-41D4-89AB-62C1ACF89549}" destId="{ABF9EE35-CE53-4E3E-B7C6-5C3E9578501C}" srcOrd="0" destOrd="0" presId="urn:microsoft.com/office/officeart/2005/8/layout/chevron2"/>
    <dgm:cxn modelId="{866DCA6A-CDAB-46D8-8C07-09C20611505A}" srcId="{CB81F486-B859-4095-A1D7-D5998FBDD977}" destId="{468403FA-DCD1-41FC-93EA-38E60FAD1CBF}" srcOrd="0" destOrd="0" parTransId="{C18D9A5A-C861-4B96-B067-861D619B14B6}" sibTransId="{C7BAE6C3-67DB-4FF8-9853-FC1022E07680}"/>
    <dgm:cxn modelId="{AA9E8FB5-FAD4-4DC8-9E4B-74337744ABE2}" srcId="{A1B944CE-1006-4D56-AF2B-26A2222CB8F4}" destId="{B7DA7D74-4A8E-4C31-9BB1-030A60C96E55}" srcOrd="2" destOrd="0" parTransId="{72598F8C-F3F3-4DA2-BBB1-1B7DF875B67D}" sibTransId="{DA99E362-F046-4DDB-9B5A-10E4B0CC1455}"/>
    <dgm:cxn modelId="{8AAD0B39-680C-47C7-9042-ED32D5AC35B7}" type="presOf" srcId="{9A21452E-B4B8-4A33-8BD8-676A8E483C53}" destId="{9224BAD5-B3A1-4D0A-AEB2-79613E54F5F3}" srcOrd="0" destOrd="0" presId="urn:microsoft.com/office/officeart/2005/8/layout/chevron2"/>
    <dgm:cxn modelId="{CD503778-472B-49FD-B4F3-6901A5587ED6}" srcId="{D22734A1-6CFE-4B9E-BC59-E9A4D1910A38}" destId="{18E19A33-12B9-4120-B5DA-97BA94DAD944}" srcOrd="0" destOrd="0" parTransId="{E0A28D61-C660-444B-9833-96C7DD14F9C9}" sibTransId="{98059A0F-3210-4844-B083-91109801F1C9}"/>
    <dgm:cxn modelId="{7AAE35C1-777B-4508-8320-7F07B9EF93D3}" type="presOf" srcId="{D22734A1-6CFE-4B9E-BC59-E9A4D1910A38}" destId="{F84D886B-CCC9-4A30-9BA3-09DDDA2230EA}" srcOrd="0" destOrd="0" presId="urn:microsoft.com/office/officeart/2005/8/layout/chevron2"/>
    <dgm:cxn modelId="{859C8D16-280D-409A-B647-AF0E39F83808}" srcId="{A1B944CE-1006-4D56-AF2B-26A2222CB8F4}" destId="{E2752EDD-1586-41D4-89AB-62C1ACF89549}" srcOrd="0" destOrd="0" parTransId="{CF80A47A-F55B-4D5C-9EAB-13F476B1085F}" sibTransId="{B27F6965-E25A-4F85-8496-6E1944ACF870}"/>
    <dgm:cxn modelId="{AA8FAAA9-AA2C-4A64-B925-BB395D48D26D}" type="presOf" srcId="{A1B944CE-1006-4D56-AF2B-26A2222CB8F4}" destId="{E2AEAFB0-0826-4115-B599-9D89ABAA71AE}" srcOrd="0" destOrd="0" presId="urn:microsoft.com/office/officeart/2005/8/layout/chevron2"/>
    <dgm:cxn modelId="{1C5EFAF1-5BCA-45F0-9B00-C18215A5D952}" srcId="{A1B944CE-1006-4D56-AF2B-26A2222CB8F4}" destId="{D22734A1-6CFE-4B9E-BC59-E9A4D1910A38}" srcOrd="1" destOrd="0" parTransId="{F08C0F16-4D85-4CAB-8272-4ACCB8DE40D9}" sibTransId="{710964CB-81E9-4D2E-AC55-39AFFDFFBBFB}"/>
    <dgm:cxn modelId="{C62B87B0-4C88-4CB3-B6DA-8FD572E73B33}" type="presOf" srcId="{B7DA7D74-4A8E-4C31-9BB1-030A60C96E55}" destId="{5DDE9A79-CE61-414F-ACB9-8C3C04266085}" srcOrd="0" destOrd="0" presId="urn:microsoft.com/office/officeart/2005/8/layout/chevron2"/>
    <dgm:cxn modelId="{3D08B2FC-B4E8-4D69-A3C0-2993AEEDC7AE}" srcId="{B7DA7D74-4A8E-4C31-9BB1-030A60C96E55}" destId="{9A21452E-B4B8-4A33-8BD8-676A8E483C53}" srcOrd="0" destOrd="0" parTransId="{8866AFD6-691F-45C6-ABA3-BCE84D93AED5}" sibTransId="{6B1DE634-7F7D-4A9D-A2C9-5D47AA740746}"/>
    <dgm:cxn modelId="{F0274071-E63C-41D5-95BF-B4AB34AD681A}" srcId="{E2752EDD-1586-41D4-89AB-62C1ACF89549}" destId="{D1CF5B65-7438-499B-B691-F923597D3454}" srcOrd="0" destOrd="0" parTransId="{20DBD245-B8D6-4276-8EEE-A0299791AD62}" sibTransId="{93ACFB88-9C87-4FE7-9689-DE39E9ABF4ED}"/>
    <dgm:cxn modelId="{87A82361-0C9C-4E97-80CA-8CB572AFB26D}" type="presOf" srcId="{18E19A33-12B9-4120-B5DA-97BA94DAD944}" destId="{DC5824B0-6704-496B-8E19-0713CD6E1AD1}" srcOrd="0" destOrd="0" presId="urn:microsoft.com/office/officeart/2005/8/layout/chevron2"/>
    <dgm:cxn modelId="{FC78669C-7A2A-46C3-859D-98EF7E328CA8}" type="presOf" srcId="{CB81F486-B859-4095-A1D7-D5998FBDD977}" destId="{A2176C1E-332B-4C88-AF80-D7969E797596}" srcOrd="0" destOrd="0" presId="urn:microsoft.com/office/officeart/2005/8/layout/chevron2"/>
    <dgm:cxn modelId="{48F9454A-F6C0-46BC-9939-D8F171D97AE8}" type="presOf" srcId="{D1CF5B65-7438-499B-B691-F923597D3454}" destId="{013D2C4C-168F-4A6D-AEA4-1695312741DC}" srcOrd="0" destOrd="0" presId="urn:microsoft.com/office/officeart/2005/8/layout/chevron2"/>
    <dgm:cxn modelId="{D2EAE273-25C7-4260-A25B-6D0A9765D2AF}" srcId="{A1B944CE-1006-4D56-AF2B-26A2222CB8F4}" destId="{CB81F486-B859-4095-A1D7-D5998FBDD977}" srcOrd="3" destOrd="0" parTransId="{359B9A21-BA21-45E1-AB1F-CF35931F1DA3}" sibTransId="{B2C03419-F007-4509-A699-CB259A9FD554}"/>
    <dgm:cxn modelId="{71C849A0-BA36-403B-8B14-57D91A25958B}" type="presParOf" srcId="{E2AEAFB0-0826-4115-B599-9D89ABAA71AE}" destId="{AFEC3DB6-5C05-4DE6-A3DB-C6A8E69D7ED4}" srcOrd="0" destOrd="0" presId="urn:microsoft.com/office/officeart/2005/8/layout/chevron2"/>
    <dgm:cxn modelId="{3F3D2A3F-1116-4ED3-8F08-FA9AE50D026F}" type="presParOf" srcId="{AFEC3DB6-5C05-4DE6-A3DB-C6A8E69D7ED4}" destId="{ABF9EE35-CE53-4E3E-B7C6-5C3E9578501C}" srcOrd="0" destOrd="0" presId="urn:microsoft.com/office/officeart/2005/8/layout/chevron2"/>
    <dgm:cxn modelId="{2AD27C3B-FE12-4AD5-BAD0-C21691AB67D5}" type="presParOf" srcId="{AFEC3DB6-5C05-4DE6-A3DB-C6A8E69D7ED4}" destId="{013D2C4C-168F-4A6D-AEA4-1695312741DC}" srcOrd="1" destOrd="0" presId="urn:microsoft.com/office/officeart/2005/8/layout/chevron2"/>
    <dgm:cxn modelId="{A8B2FBE3-EF39-4F9D-8BF3-28FEE822BD64}" type="presParOf" srcId="{E2AEAFB0-0826-4115-B599-9D89ABAA71AE}" destId="{87CB0EA6-F774-4F62-8775-1382C02A7DB7}" srcOrd="1" destOrd="0" presId="urn:microsoft.com/office/officeart/2005/8/layout/chevron2"/>
    <dgm:cxn modelId="{7A4DE753-ADF2-40D3-A830-191E07F1B215}" type="presParOf" srcId="{E2AEAFB0-0826-4115-B599-9D89ABAA71AE}" destId="{CC721462-3B0C-4EE1-84DF-7BD2350D16FA}" srcOrd="2" destOrd="0" presId="urn:microsoft.com/office/officeart/2005/8/layout/chevron2"/>
    <dgm:cxn modelId="{86438229-7D6B-4686-BC89-285BF3C3EE4B}" type="presParOf" srcId="{CC721462-3B0C-4EE1-84DF-7BD2350D16FA}" destId="{F84D886B-CCC9-4A30-9BA3-09DDDA2230EA}" srcOrd="0" destOrd="0" presId="urn:microsoft.com/office/officeart/2005/8/layout/chevron2"/>
    <dgm:cxn modelId="{8CF72EAF-3C5D-4AE6-BFF2-AA2A15FED200}" type="presParOf" srcId="{CC721462-3B0C-4EE1-84DF-7BD2350D16FA}" destId="{DC5824B0-6704-496B-8E19-0713CD6E1AD1}" srcOrd="1" destOrd="0" presId="urn:microsoft.com/office/officeart/2005/8/layout/chevron2"/>
    <dgm:cxn modelId="{5BD8B4EC-4B5A-437E-9CDE-DA8DE1D3C735}" type="presParOf" srcId="{E2AEAFB0-0826-4115-B599-9D89ABAA71AE}" destId="{9CE7897C-332F-4EA6-9CE8-6B63AFBC1DB9}" srcOrd="3" destOrd="0" presId="urn:microsoft.com/office/officeart/2005/8/layout/chevron2"/>
    <dgm:cxn modelId="{B8C686D7-1705-425C-A7D5-A042BA95E08B}" type="presParOf" srcId="{E2AEAFB0-0826-4115-B599-9D89ABAA71AE}" destId="{BB4392EA-8C9E-4197-9776-FDD0A297681A}" srcOrd="4" destOrd="0" presId="urn:microsoft.com/office/officeart/2005/8/layout/chevron2"/>
    <dgm:cxn modelId="{FC3753E1-9925-4AA6-95DD-BEDD9AEE88FA}" type="presParOf" srcId="{BB4392EA-8C9E-4197-9776-FDD0A297681A}" destId="{5DDE9A79-CE61-414F-ACB9-8C3C04266085}" srcOrd="0" destOrd="0" presId="urn:microsoft.com/office/officeart/2005/8/layout/chevron2"/>
    <dgm:cxn modelId="{6A56B3D5-B2EE-4A92-9D4D-86F03A67E907}" type="presParOf" srcId="{BB4392EA-8C9E-4197-9776-FDD0A297681A}" destId="{9224BAD5-B3A1-4D0A-AEB2-79613E54F5F3}" srcOrd="1" destOrd="0" presId="urn:microsoft.com/office/officeart/2005/8/layout/chevron2"/>
    <dgm:cxn modelId="{288ED6CA-2E2E-45BA-A725-3C88F775BF0E}" type="presParOf" srcId="{E2AEAFB0-0826-4115-B599-9D89ABAA71AE}" destId="{30D6D7A7-C7D3-4DF7-9497-ECB475052275}" srcOrd="5" destOrd="0" presId="urn:microsoft.com/office/officeart/2005/8/layout/chevron2"/>
    <dgm:cxn modelId="{C0D5C906-0B7C-46A8-9025-37B37E09E8CC}" type="presParOf" srcId="{E2AEAFB0-0826-4115-B599-9D89ABAA71AE}" destId="{FF81BF6D-81CF-43AC-BB30-2EFF055F08D1}" srcOrd="6" destOrd="0" presId="urn:microsoft.com/office/officeart/2005/8/layout/chevron2"/>
    <dgm:cxn modelId="{049CB546-EF35-46CD-AE46-EC9492B66BD7}" type="presParOf" srcId="{FF81BF6D-81CF-43AC-BB30-2EFF055F08D1}" destId="{A2176C1E-332B-4C88-AF80-D7969E797596}" srcOrd="0" destOrd="0" presId="urn:microsoft.com/office/officeart/2005/8/layout/chevron2"/>
    <dgm:cxn modelId="{0F3975F7-E636-4C84-9933-1A43C0E34B53}" type="presParOf" srcId="{FF81BF6D-81CF-43AC-BB30-2EFF055F08D1}" destId="{0283399C-C8D3-49A5-814E-9C44A5FF3714}"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0AE9D3-ED59-4836-8F26-5CA52FB9FDEC}">
      <dsp:nvSpPr>
        <dsp:cNvPr id="0" name=""/>
        <dsp:cNvSpPr/>
      </dsp:nvSpPr>
      <dsp:spPr>
        <a:xfrm>
          <a:off x="0" y="4602"/>
          <a:ext cx="6082934" cy="722167"/>
        </a:xfrm>
        <a:prstGeom prst="rightArrow">
          <a:avLst>
            <a:gd name="adj1" fmla="val 75000"/>
            <a:gd name="adj2" fmla="val 50000"/>
          </a:avLst>
        </a:prstGeom>
        <a:solidFill>
          <a:srgbClr val="D8E4E1">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15200" lvl="1" indent="-171450" algn="l" defTabSz="711200">
            <a:lnSpc>
              <a:spcPct val="100000"/>
            </a:lnSpc>
            <a:spcBef>
              <a:spcPct val="0"/>
            </a:spcBef>
            <a:spcAft>
              <a:spcPct val="15000"/>
            </a:spcAft>
            <a:buChar char="••"/>
          </a:pPr>
          <a:r>
            <a:rPr lang="ru-RU" sz="1600" kern="120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rPr>
            <a:t>Лица, принятые на </a:t>
          </a:r>
          <a:r>
            <a:rPr lang="ru-RU" sz="1600" b="0" kern="120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rPr>
            <a:t>неполную</a:t>
          </a:r>
          <a:r>
            <a:rPr lang="ru-RU" sz="1600" b="1" kern="120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rPr>
            <a:t> </a:t>
          </a:r>
          <a:r>
            <a:rPr lang="ru-RU" sz="1600" b="0" kern="120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rPr>
            <a:t>ставку </a:t>
          </a:r>
          <a:br>
            <a:rPr lang="ru-RU" sz="1600" b="0" kern="120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rPr>
          </a:br>
          <a:r>
            <a:rPr lang="ru-RU" sz="1600" b="0" kern="120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rPr>
            <a:t>в соответствии с трудовым договором (контрактом)</a:t>
          </a:r>
          <a:endParaRPr lang="ru-RU" sz="1600" b="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0" y="94873"/>
        <a:ext cx="5812121" cy="541625"/>
      </dsp:txXfrm>
    </dsp:sp>
    <dsp:sp modelId="{19DB29D5-0AFF-4A02-9FE6-3BA7AED19734}">
      <dsp:nvSpPr>
        <dsp:cNvPr id="0" name=""/>
        <dsp:cNvSpPr/>
      </dsp:nvSpPr>
      <dsp:spPr>
        <a:xfrm>
          <a:off x="6082934" y="20114"/>
          <a:ext cx="4055289" cy="722167"/>
        </a:xfrm>
        <a:prstGeom prst="roundRect">
          <a:avLst/>
        </a:prstGeom>
        <a:solidFill>
          <a:srgbClr val="648E85"/>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ru-RU" sz="3800" b="0" kern="1200" dirty="0">
              <a:solidFill>
                <a:sysClr val="window" lastClr="FFFFFF"/>
              </a:solidFill>
              <a:latin typeface="Arial" panose="020B0604020202020204" pitchFamily="34" charset="0"/>
              <a:ea typeface="+mn-ea"/>
              <a:cs typeface="Arial" panose="020B0604020202020204" pitchFamily="34" charset="0"/>
            </a:rPr>
            <a:t>По ставкам</a:t>
          </a:r>
        </a:p>
      </dsp:txBody>
      <dsp:txXfrm>
        <a:off x="6118187" y="55367"/>
        <a:ext cx="3984783" cy="651661"/>
      </dsp:txXfrm>
    </dsp:sp>
    <dsp:sp modelId="{D28204CF-6DA3-4736-8FFC-D498162B2B64}">
      <dsp:nvSpPr>
        <dsp:cNvPr id="0" name=""/>
        <dsp:cNvSpPr/>
      </dsp:nvSpPr>
      <dsp:spPr>
        <a:xfrm>
          <a:off x="5463" y="766381"/>
          <a:ext cx="6071059" cy="938702"/>
        </a:xfrm>
        <a:prstGeom prst="rightArrow">
          <a:avLst>
            <a:gd name="adj1" fmla="val 75000"/>
            <a:gd name="adj2" fmla="val 50000"/>
          </a:avLst>
        </a:prstGeom>
        <a:solidFill>
          <a:srgbClr val="D8E4E1">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rPr>
            <a:t>Лица, переведенные на работу в режим неполного рабочего времени по инициативе нанимателя </a:t>
          </a:r>
          <a:br>
            <a:rPr lang="ru-RU" sz="1600" kern="1200" dirty="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rPr>
          </a:br>
          <a:r>
            <a:rPr lang="ru-RU" sz="1600" kern="1200" dirty="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rPr>
            <a:t>(без письменного заявления </a:t>
          </a:r>
          <a:r>
            <a:rPr lang="ru-RU" sz="1600" kern="1200" dirty="0" smtClean="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rPr>
            <a:t>работника)</a:t>
          </a:r>
          <a:endParaRPr lang="ru-RU"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5463" y="883719"/>
        <a:ext cx="5719046" cy="704026"/>
      </dsp:txXfrm>
    </dsp:sp>
    <dsp:sp modelId="{9D384556-3513-4364-9677-54AFD6E6F75D}">
      <dsp:nvSpPr>
        <dsp:cNvPr id="0" name=""/>
        <dsp:cNvSpPr/>
      </dsp:nvSpPr>
      <dsp:spPr>
        <a:xfrm>
          <a:off x="6090851" y="874641"/>
          <a:ext cx="4047372" cy="722167"/>
        </a:xfrm>
        <a:prstGeom prst="roundRect">
          <a:avLst/>
        </a:prstGeom>
        <a:solidFill>
          <a:srgbClr val="648E85">
            <a:alpha val="9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ru-RU" sz="3800" kern="1200" dirty="0">
              <a:solidFill>
                <a:sysClr val="window" lastClr="FFFFFF"/>
              </a:solidFill>
              <a:latin typeface="Arial" panose="020B0604020202020204" pitchFamily="34" charset="0"/>
              <a:ea typeface="+mn-ea"/>
              <a:cs typeface="Arial" panose="020B0604020202020204" pitchFamily="34" charset="0"/>
            </a:rPr>
            <a:t>Целые единицы</a:t>
          </a:r>
        </a:p>
      </dsp:txBody>
      <dsp:txXfrm>
        <a:off x="6126104" y="909894"/>
        <a:ext cx="3976866" cy="651661"/>
      </dsp:txXfrm>
    </dsp:sp>
    <dsp:sp modelId="{2F785681-0FAF-45C2-B7AA-398BF89D9B8D}">
      <dsp:nvSpPr>
        <dsp:cNvPr id="0" name=""/>
        <dsp:cNvSpPr/>
      </dsp:nvSpPr>
      <dsp:spPr>
        <a:xfrm>
          <a:off x="0" y="1736649"/>
          <a:ext cx="6082934" cy="722167"/>
        </a:xfrm>
        <a:prstGeom prst="rightArrow">
          <a:avLst>
            <a:gd name="adj1" fmla="val 75000"/>
            <a:gd name="adj2" fmla="val 50000"/>
          </a:avLst>
        </a:prstGeom>
        <a:solidFill>
          <a:srgbClr val="D8E4E1">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endParaRPr lang="ru-RU" sz="15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71450" lvl="1" indent="-171450" algn="l" defTabSz="711200">
            <a:lnSpc>
              <a:spcPct val="100000"/>
            </a:lnSpc>
            <a:spcBef>
              <a:spcPct val="0"/>
            </a:spcBef>
            <a:spcAft>
              <a:spcPct val="15000"/>
            </a:spcAft>
            <a:buChar char="••"/>
          </a:pPr>
          <a:r>
            <a:rPr lang="ru-RU"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Работники, находящиеся в трудовых отпусках</a:t>
          </a:r>
        </a:p>
        <a:p>
          <a:pPr marL="171450" lvl="1" indent="-171450" algn="l" defTabSz="711200">
            <a:lnSpc>
              <a:spcPct val="90000"/>
            </a:lnSpc>
            <a:spcBef>
              <a:spcPct val="0"/>
            </a:spcBef>
            <a:spcAft>
              <a:spcPct val="15000"/>
            </a:spcAft>
            <a:buChar char="••"/>
          </a:pPr>
          <a:endParaRPr lang="ru-RU"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0" y="1826920"/>
        <a:ext cx="5812121" cy="541625"/>
      </dsp:txXfrm>
    </dsp:sp>
    <dsp:sp modelId="{1FD287E6-DB7A-4CE1-BE61-89E2880FF059}">
      <dsp:nvSpPr>
        <dsp:cNvPr id="0" name=""/>
        <dsp:cNvSpPr/>
      </dsp:nvSpPr>
      <dsp:spPr>
        <a:xfrm>
          <a:off x="6082934" y="1763564"/>
          <a:ext cx="4055289" cy="722167"/>
        </a:xfrm>
        <a:prstGeom prst="roundRect">
          <a:avLst/>
        </a:prstGeom>
        <a:solidFill>
          <a:srgbClr val="648E85"/>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ru-RU" sz="3800" kern="1200" dirty="0">
              <a:solidFill>
                <a:sysClr val="window" lastClr="FFFFFF"/>
              </a:solidFill>
              <a:latin typeface="Arial" panose="020B0604020202020204" pitchFamily="34" charset="0"/>
              <a:ea typeface="+mn-ea"/>
              <a:cs typeface="Arial" panose="020B0604020202020204" pitchFamily="34" charset="0"/>
            </a:rPr>
            <a:t>Включаются</a:t>
          </a:r>
        </a:p>
      </dsp:txBody>
      <dsp:txXfrm>
        <a:off x="6118187" y="1798817"/>
        <a:ext cx="3984783" cy="651661"/>
      </dsp:txXfrm>
    </dsp:sp>
    <dsp:sp modelId="{7C94298A-5F73-4537-86A7-2D6701170EA2}">
      <dsp:nvSpPr>
        <dsp:cNvPr id="0" name=""/>
        <dsp:cNvSpPr/>
      </dsp:nvSpPr>
      <dsp:spPr>
        <a:xfrm>
          <a:off x="0" y="2562772"/>
          <a:ext cx="6082934" cy="722167"/>
        </a:xfrm>
        <a:prstGeom prst="rightArrow">
          <a:avLst>
            <a:gd name="adj1" fmla="val 75000"/>
            <a:gd name="adj2" fmla="val 50000"/>
          </a:avLst>
        </a:prstGeom>
        <a:solidFill>
          <a:srgbClr val="D8E4E1">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100000"/>
            </a:lnSpc>
            <a:spcBef>
              <a:spcPct val="0"/>
            </a:spcBef>
            <a:spcAft>
              <a:spcPct val="15000"/>
            </a:spcAft>
            <a:buChar char="••"/>
          </a:pPr>
          <a:r>
            <a:rPr lang="ru-RU"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Работники, находящиеся в отпусках </a:t>
          </a:r>
          <a:br>
            <a:rPr lang="ru-RU"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br>
          <a:r>
            <a:rPr lang="ru-RU"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по инициативе нанимателя</a:t>
          </a:r>
        </a:p>
      </dsp:txBody>
      <dsp:txXfrm>
        <a:off x="0" y="2653043"/>
        <a:ext cx="5812121" cy="541625"/>
      </dsp:txXfrm>
    </dsp:sp>
    <dsp:sp modelId="{0FA8019F-866C-490E-B4E6-655CAB246223}">
      <dsp:nvSpPr>
        <dsp:cNvPr id="0" name=""/>
        <dsp:cNvSpPr/>
      </dsp:nvSpPr>
      <dsp:spPr>
        <a:xfrm>
          <a:off x="6082934" y="2562606"/>
          <a:ext cx="4055289" cy="722167"/>
        </a:xfrm>
        <a:prstGeom prst="roundRect">
          <a:avLst/>
        </a:prstGeom>
        <a:solidFill>
          <a:srgbClr val="648E85"/>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ru-RU" sz="3800" kern="1200" dirty="0">
              <a:solidFill>
                <a:sysClr val="window" lastClr="FFFFFF"/>
              </a:solidFill>
              <a:latin typeface="Arial" panose="020B0604020202020204" pitchFamily="34" charset="0"/>
              <a:ea typeface="+mn-ea"/>
              <a:cs typeface="Arial" panose="020B0604020202020204" pitchFamily="34" charset="0"/>
            </a:rPr>
            <a:t>Включаются</a:t>
          </a:r>
        </a:p>
      </dsp:txBody>
      <dsp:txXfrm>
        <a:off x="6118187" y="2597859"/>
        <a:ext cx="3984783" cy="651661"/>
      </dsp:txXfrm>
    </dsp:sp>
    <dsp:sp modelId="{D2BD46F7-8470-4A1B-9065-E336B028B1D6}">
      <dsp:nvSpPr>
        <dsp:cNvPr id="0" name=""/>
        <dsp:cNvSpPr/>
      </dsp:nvSpPr>
      <dsp:spPr>
        <a:xfrm>
          <a:off x="4623" y="3296299"/>
          <a:ext cx="6082934" cy="722167"/>
        </a:xfrm>
        <a:prstGeom prst="rightArrow">
          <a:avLst>
            <a:gd name="adj1" fmla="val 75000"/>
            <a:gd name="adj2" fmla="val 50000"/>
          </a:avLst>
        </a:prstGeom>
        <a:solidFill>
          <a:srgbClr val="D8E4E1">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100000"/>
            </a:lnSpc>
            <a:spcBef>
              <a:spcPct val="0"/>
            </a:spcBef>
            <a:spcAft>
              <a:spcPct val="15000"/>
            </a:spcAft>
            <a:buChar char="••"/>
          </a:pPr>
          <a:r>
            <a:rPr lang="ru-RU"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Работники, не явившиеся на работу </a:t>
          </a:r>
          <a:br>
            <a:rPr lang="ru-RU"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br>
          <a:r>
            <a:rPr lang="ru-RU"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по больничным листкам</a:t>
          </a:r>
        </a:p>
      </dsp:txBody>
      <dsp:txXfrm>
        <a:off x="4623" y="3386570"/>
        <a:ext cx="5812121" cy="541625"/>
      </dsp:txXfrm>
    </dsp:sp>
    <dsp:sp modelId="{F57A3FFE-DC12-4BC2-B0F1-603B520A90CF}">
      <dsp:nvSpPr>
        <dsp:cNvPr id="0" name=""/>
        <dsp:cNvSpPr/>
      </dsp:nvSpPr>
      <dsp:spPr>
        <a:xfrm>
          <a:off x="6082934" y="3395568"/>
          <a:ext cx="4055289" cy="722167"/>
        </a:xfrm>
        <a:prstGeom prst="roundRect">
          <a:avLst/>
        </a:prstGeom>
        <a:solidFill>
          <a:srgbClr val="648E85"/>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ru-RU" sz="3800" kern="1200" dirty="0">
              <a:solidFill>
                <a:sysClr val="window" lastClr="FFFFFF"/>
              </a:solidFill>
              <a:latin typeface="Arial" panose="020B0604020202020204" pitchFamily="34" charset="0"/>
              <a:ea typeface="+mn-ea"/>
              <a:cs typeface="Arial" panose="020B0604020202020204" pitchFamily="34" charset="0"/>
            </a:rPr>
            <a:t>Не включаются</a:t>
          </a:r>
        </a:p>
      </dsp:txBody>
      <dsp:txXfrm>
        <a:off x="6118187" y="3430821"/>
        <a:ext cx="3984783" cy="651661"/>
      </dsp:txXfrm>
    </dsp:sp>
    <dsp:sp modelId="{F4BCE04D-5806-4431-A165-15CBA4A6A662}">
      <dsp:nvSpPr>
        <dsp:cNvPr id="0" name=""/>
        <dsp:cNvSpPr/>
      </dsp:nvSpPr>
      <dsp:spPr>
        <a:xfrm>
          <a:off x="14477" y="4159990"/>
          <a:ext cx="6082934" cy="722167"/>
        </a:xfrm>
        <a:prstGeom prst="rightArrow">
          <a:avLst>
            <a:gd name="adj1" fmla="val 75000"/>
            <a:gd name="adj2" fmla="val 50000"/>
          </a:avLst>
        </a:prstGeom>
        <a:solidFill>
          <a:srgbClr val="D8E4E1">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100000"/>
            </a:lnSpc>
            <a:spcBef>
              <a:spcPct val="0"/>
            </a:spcBef>
            <a:spcAft>
              <a:spcPct val="15000"/>
            </a:spcAft>
            <a:buChar char="••"/>
          </a:pPr>
          <a:r>
            <a:rPr lang="ru-RU" sz="1600" kern="1200" dirty="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rPr>
            <a:t>Работники, находящиеся в отпусках без сохранения заработной платы по заявлению работника</a:t>
          </a:r>
          <a:endParaRPr lang="ru-RU"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14477" y="4250261"/>
        <a:ext cx="5812121" cy="541625"/>
      </dsp:txXfrm>
    </dsp:sp>
    <dsp:sp modelId="{E8ACEE6D-10B4-40B6-B2F2-EDECE962CEDA}">
      <dsp:nvSpPr>
        <dsp:cNvPr id="0" name=""/>
        <dsp:cNvSpPr/>
      </dsp:nvSpPr>
      <dsp:spPr>
        <a:xfrm>
          <a:off x="6082934" y="4191450"/>
          <a:ext cx="4055289" cy="722167"/>
        </a:xfrm>
        <a:prstGeom prst="roundRect">
          <a:avLst/>
        </a:prstGeom>
        <a:solidFill>
          <a:srgbClr val="648E85"/>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ru-RU" sz="3800" kern="1200" dirty="0">
              <a:solidFill>
                <a:sysClr val="window" lastClr="FFFFFF"/>
              </a:solidFill>
              <a:latin typeface="Arial" panose="020B0604020202020204" pitchFamily="34" charset="0"/>
              <a:ea typeface="+mn-ea"/>
              <a:cs typeface="Arial" panose="020B0604020202020204" pitchFamily="34" charset="0"/>
            </a:rPr>
            <a:t>Не включаются</a:t>
          </a:r>
        </a:p>
      </dsp:txBody>
      <dsp:txXfrm>
        <a:off x="6118187" y="4226703"/>
        <a:ext cx="3984783" cy="6516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4298A-5F73-4537-86A7-2D6701170EA2}">
      <dsp:nvSpPr>
        <dsp:cNvPr id="0" name=""/>
        <dsp:cNvSpPr/>
      </dsp:nvSpPr>
      <dsp:spPr>
        <a:xfrm>
          <a:off x="0" y="0"/>
          <a:ext cx="5673267" cy="1589722"/>
        </a:xfrm>
        <a:prstGeom prst="rightArrow">
          <a:avLst>
            <a:gd name="adj1" fmla="val 75000"/>
            <a:gd name="adj2" fmla="val 50000"/>
          </a:avLst>
        </a:prstGeom>
        <a:solidFill>
          <a:srgbClr val="D8E4E1">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Привлеченные для работы в организации лица, не состоящие в списочном составе организации, </a:t>
          </a:r>
          <a:br>
            <a:rPr lang="ru-RU"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br>
          <a:r>
            <a:rPr lang="ru-RU"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и отбывающие наказание в виде лишения свободы </a:t>
          </a:r>
          <a:br>
            <a:rPr lang="ru-RU"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br>
          <a:r>
            <a:rPr lang="ru-RU"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и привлеченные к труду </a:t>
          </a:r>
          <a:r>
            <a:rPr lang="ru-RU" sz="1600" b="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согласно договорам </a:t>
          </a:r>
          <a:r>
            <a:rPr lang="ru-RU"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r>
          <a:br>
            <a:rPr lang="ru-RU"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br>
          <a:r>
            <a:rPr lang="ru-RU"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на предоставление рабочей силы</a:t>
          </a:r>
        </a:p>
      </dsp:txBody>
      <dsp:txXfrm>
        <a:off x="0" y="198715"/>
        <a:ext cx="5077121" cy="1192292"/>
      </dsp:txXfrm>
    </dsp:sp>
    <dsp:sp modelId="{0FA8019F-866C-490E-B4E6-655CAB246223}">
      <dsp:nvSpPr>
        <dsp:cNvPr id="0" name=""/>
        <dsp:cNvSpPr/>
      </dsp:nvSpPr>
      <dsp:spPr>
        <a:xfrm>
          <a:off x="5673267" y="0"/>
          <a:ext cx="3782178" cy="1589722"/>
        </a:xfrm>
        <a:prstGeom prst="roundRect">
          <a:avLst/>
        </a:prstGeom>
        <a:solidFill>
          <a:srgbClr val="648E85"/>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ru-RU" sz="4000" kern="1200" dirty="0">
              <a:solidFill>
                <a:sysClr val="window" lastClr="FFFFFF"/>
              </a:solidFill>
              <a:latin typeface="Arial" panose="020B0604020202020204" pitchFamily="34" charset="0"/>
              <a:ea typeface="+mn-ea"/>
              <a:cs typeface="Arial" panose="020B0604020202020204" pitchFamily="34" charset="0"/>
            </a:rPr>
            <a:t>Включаются</a:t>
          </a:r>
        </a:p>
      </dsp:txBody>
      <dsp:txXfrm>
        <a:off x="5750871" y="77604"/>
        <a:ext cx="3626970" cy="1434514"/>
      </dsp:txXfrm>
    </dsp:sp>
    <dsp:sp modelId="{D2BD46F7-8470-4A1B-9065-E336B028B1D6}">
      <dsp:nvSpPr>
        <dsp:cNvPr id="0" name=""/>
        <dsp:cNvSpPr/>
      </dsp:nvSpPr>
      <dsp:spPr>
        <a:xfrm>
          <a:off x="0" y="1713530"/>
          <a:ext cx="5673267" cy="1589722"/>
        </a:xfrm>
        <a:prstGeom prst="rightArrow">
          <a:avLst>
            <a:gd name="adj1" fmla="val 75000"/>
            <a:gd name="adj2" fmla="val 50000"/>
          </a:avLst>
        </a:prstGeom>
        <a:solidFill>
          <a:srgbClr val="D8E4E1">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Привлеченные для работы лица, больные хроническим алкоголизмом, наркоманией и токсикоманией, не состоящие в списочном составе организации и помещенные в лечебно-трудовые профилактории и привлеченные к труду </a:t>
          </a:r>
          <a:r>
            <a:rPr lang="ru-RU" sz="1600" b="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согласно договорам </a:t>
          </a:r>
          <a:r>
            <a:rPr lang="ru-RU"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на предоставление рабочей силы</a:t>
          </a:r>
        </a:p>
      </dsp:txBody>
      <dsp:txXfrm>
        <a:off x="0" y="1912245"/>
        <a:ext cx="5077121" cy="1192292"/>
      </dsp:txXfrm>
    </dsp:sp>
    <dsp:sp modelId="{F57A3FFE-DC12-4BC2-B0F1-603B520A90CF}">
      <dsp:nvSpPr>
        <dsp:cNvPr id="0" name=""/>
        <dsp:cNvSpPr/>
      </dsp:nvSpPr>
      <dsp:spPr>
        <a:xfrm>
          <a:off x="5673267" y="1748695"/>
          <a:ext cx="3782178" cy="1589722"/>
        </a:xfrm>
        <a:prstGeom prst="roundRect">
          <a:avLst/>
        </a:prstGeom>
        <a:solidFill>
          <a:srgbClr val="648E85"/>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ru-RU" sz="4000" kern="1200" dirty="0">
              <a:solidFill>
                <a:sysClr val="window" lastClr="FFFFFF"/>
              </a:solidFill>
              <a:latin typeface="Arial" panose="020B0604020202020204" pitchFamily="34" charset="0"/>
              <a:ea typeface="+mn-ea"/>
              <a:cs typeface="Arial" panose="020B0604020202020204" pitchFamily="34" charset="0"/>
            </a:rPr>
            <a:t>Включаются</a:t>
          </a:r>
        </a:p>
      </dsp:txBody>
      <dsp:txXfrm>
        <a:off x="5750871" y="1826299"/>
        <a:ext cx="3626970" cy="1434514"/>
      </dsp:txXfrm>
    </dsp:sp>
    <dsp:sp modelId="{F4BCE04D-5806-4431-A165-15CBA4A6A662}">
      <dsp:nvSpPr>
        <dsp:cNvPr id="0" name=""/>
        <dsp:cNvSpPr/>
      </dsp:nvSpPr>
      <dsp:spPr>
        <a:xfrm>
          <a:off x="13502" y="3431432"/>
          <a:ext cx="5673267" cy="1589722"/>
        </a:xfrm>
        <a:prstGeom prst="rightArrow">
          <a:avLst>
            <a:gd name="adj1" fmla="val 75000"/>
            <a:gd name="adj2" fmla="val 50000"/>
          </a:avLst>
        </a:prstGeom>
        <a:solidFill>
          <a:srgbClr val="D8E4E1">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Граждане, зарегистрированные в органах </a:t>
          </a:r>
          <a:br>
            <a:rPr lang="ru-RU"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br>
          <a:r>
            <a:rPr lang="ru-RU"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по труду, занятости и социальной защите в качестве безработных, направленные на оплачиваемые общественные работы, </a:t>
          </a:r>
          <a:r>
            <a:rPr lang="ru-RU" sz="1600" b="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если с ними заключен срочный трудовой договор</a:t>
          </a:r>
          <a:endParaRPr lang="ru-RU"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13502" y="3630147"/>
        <a:ext cx="5077121" cy="1192292"/>
      </dsp:txXfrm>
    </dsp:sp>
    <dsp:sp modelId="{E8ACEE6D-10B4-40B6-B2F2-EDECE962CEDA}">
      <dsp:nvSpPr>
        <dsp:cNvPr id="0" name=""/>
        <dsp:cNvSpPr/>
      </dsp:nvSpPr>
      <dsp:spPr>
        <a:xfrm>
          <a:off x="5673267" y="3497390"/>
          <a:ext cx="3782178" cy="1589722"/>
        </a:xfrm>
        <a:prstGeom prst="roundRect">
          <a:avLst/>
        </a:prstGeom>
        <a:solidFill>
          <a:srgbClr val="648E85"/>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ru-RU" sz="4000" kern="1200" dirty="0">
              <a:solidFill>
                <a:sysClr val="window" lastClr="FFFFFF"/>
              </a:solidFill>
              <a:latin typeface="Arial" panose="020B0604020202020204" pitchFamily="34" charset="0"/>
              <a:ea typeface="+mn-ea"/>
              <a:cs typeface="Arial" panose="020B0604020202020204" pitchFamily="34" charset="0"/>
            </a:rPr>
            <a:t>Включаются</a:t>
          </a:r>
          <a:r>
            <a:rPr lang="ru-RU" sz="2300" kern="1200" dirty="0">
              <a:solidFill>
                <a:sysClr val="window" lastClr="FFFFFF"/>
              </a:solidFill>
              <a:latin typeface="Calibri"/>
              <a:ea typeface="+mn-ea"/>
              <a:cs typeface="+mn-cs"/>
            </a:rPr>
            <a:t> </a:t>
          </a:r>
          <a:br>
            <a:rPr lang="ru-RU" sz="2300" kern="1200" dirty="0">
              <a:solidFill>
                <a:sysClr val="window" lastClr="FFFFFF"/>
              </a:solidFill>
              <a:latin typeface="Calibri"/>
              <a:ea typeface="+mn-ea"/>
              <a:cs typeface="+mn-cs"/>
            </a:rPr>
          </a:br>
          <a:r>
            <a:rPr lang="ru-RU" sz="1400" kern="1200" dirty="0">
              <a:solidFill>
                <a:sysClr val="window" lastClr="FFFFFF"/>
              </a:solidFill>
              <a:latin typeface="Arial" panose="020B0604020202020204" pitchFamily="34" charset="0"/>
              <a:ea typeface="+mn-ea"/>
              <a:cs typeface="Arial" panose="020B0604020202020204" pitchFamily="34" charset="0"/>
            </a:rPr>
            <a:t>(выплата з</a:t>
          </a:r>
          <a:r>
            <a:rPr lang="en-US" sz="1400" kern="1200" dirty="0">
              <a:solidFill>
                <a:sysClr val="window" lastClr="FFFFFF"/>
              </a:solidFill>
              <a:latin typeface="Arial" panose="020B0604020202020204" pitchFamily="34" charset="0"/>
              <a:ea typeface="+mn-ea"/>
              <a:cs typeface="Arial" panose="020B0604020202020204" pitchFamily="34" charset="0"/>
            </a:rPr>
            <a:t>/</a:t>
          </a:r>
          <a:r>
            <a:rPr lang="ru-RU" sz="1400" kern="1200" dirty="0">
              <a:solidFill>
                <a:sysClr val="window" lastClr="FFFFFF"/>
              </a:solidFill>
              <a:latin typeface="Arial" panose="020B0604020202020204" pitchFamily="34" charset="0"/>
              <a:ea typeface="+mn-ea"/>
              <a:cs typeface="Arial" panose="020B0604020202020204" pitchFamily="34" charset="0"/>
            </a:rPr>
            <a:t>п осуществляется организацией непосредственно работникам)</a:t>
          </a:r>
        </a:p>
      </dsp:txBody>
      <dsp:txXfrm>
        <a:off x="5750871" y="3574994"/>
        <a:ext cx="3626970" cy="14345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0AE9D3-ED59-4836-8F26-5CA52FB9FDEC}">
      <dsp:nvSpPr>
        <dsp:cNvPr id="0" name=""/>
        <dsp:cNvSpPr/>
      </dsp:nvSpPr>
      <dsp:spPr>
        <a:xfrm>
          <a:off x="0" y="4891"/>
          <a:ext cx="5948039" cy="750506"/>
        </a:xfrm>
        <a:prstGeom prst="rightArrow">
          <a:avLst>
            <a:gd name="adj1" fmla="val 75000"/>
            <a:gd name="adj2" fmla="val 50000"/>
          </a:avLst>
        </a:prstGeom>
        <a:solidFill>
          <a:srgbClr val="D8E4E1">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rPr>
            <a:t>Лица, принятые на работу </a:t>
          </a:r>
          <a:r>
            <a:rPr lang="ru-RU" sz="1600" b="0" kern="120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rPr>
            <a:t>на неполную ставку </a:t>
          </a:r>
          <a:br>
            <a:rPr lang="ru-RU" sz="1600" b="0" kern="120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rPr>
          </a:br>
          <a:r>
            <a:rPr lang="ru-RU" sz="1600" b="0" kern="120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rPr>
            <a:t>в соответствии с трудовым договором (контрактом)</a:t>
          </a:r>
          <a:endParaRPr lang="ru-RU" sz="1600" b="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0" y="98704"/>
        <a:ext cx="5666599" cy="562880"/>
      </dsp:txXfrm>
    </dsp:sp>
    <dsp:sp modelId="{19DB29D5-0AFF-4A02-9FE6-3BA7AED19734}">
      <dsp:nvSpPr>
        <dsp:cNvPr id="0" name=""/>
        <dsp:cNvSpPr/>
      </dsp:nvSpPr>
      <dsp:spPr>
        <a:xfrm>
          <a:off x="5948039" y="21012"/>
          <a:ext cx="3965359" cy="750506"/>
        </a:xfrm>
        <a:prstGeom prst="roundRect">
          <a:avLst/>
        </a:prstGeom>
        <a:solidFill>
          <a:srgbClr val="648E85"/>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ru-RU" sz="3700" b="0" kern="1200" dirty="0">
              <a:solidFill>
                <a:sysClr val="window" lastClr="FFFFFF"/>
              </a:solidFill>
              <a:latin typeface="Arial" panose="020B0604020202020204" pitchFamily="34" charset="0"/>
              <a:ea typeface="+mn-ea"/>
              <a:cs typeface="Arial" panose="020B0604020202020204" pitchFamily="34" charset="0"/>
            </a:rPr>
            <a:t>Целые единицы</a:t>
          </a:r>
        </a:p>
      </dsp:txBody>
      <dsp:txXfrm>
        <a:off x="5984676" y="57649"/>
        <a:ext cx="3892085" cy="677232"/>
      </dsp:txXfrm>
    </dsp:sp>
    <dsp:sp modelId="{2F785681-0FAF-45C2-B7AA-398BF89D9B8D}">
      <dsp:nvSpPr>
        <dsp:cNvPr id="0" name=""/>
        <dsp:cNvSpPr/>
      </dsp:nvSpPr>
      <dsp:spPr>
        <a:xfrm>
          <a:off x="0" y="756284"/>
          <a:ext cx="5948039" cy="750506"/>
        </a:xfrm>
        <a:prstGeom prst="rightArrow">
          <a:avLst>
            <a:gd name="adj1" fmla="val 75000"/>
            <a:gd name="adj2" fmla="val 50000"/>
          </a:avLst>
        </a:prstGeom>
        <a:solidFill>
          <a:srgbClr val="D8E4E1">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Работники,</a:t>
          </a:r>
          <a:r>
            <a:rPr lang="ru-RU" sz="1600" kern="1200" baseline="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r>
            <a:rPr lang="ru-RU" sz="1600" kern="1200" dirty="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rPr>
            <a:t>не явившиеся на работу </a:t>
          </a:r>
          <a:br>
            <a:rPr lang="ru-RU" sz="1600" kern="1200" dirty="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rPr>
          </a:br>
          <a:r>
            <a:rPr lang="ru-RU" sz="1600" kern="1200" dirty="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rPr>
            <a:t>по больничным листкам</a:t>
          </a:r>
          <a:endParaRPr lang="ru-RU"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0" y="850097"/>
        <a:ext cx="5666599" cy="562880"/>
      </dsp:txXfrm>
    </dsp:sp>
    <dsp:sp modelId="{1FD287E6-DB7A-4CE1-BE61-89E2880FF059}">
      <dsp:nvSpPr>
        <dsp:cNvPr id="0" name=""/>
        <dsp:cNvSpPr/>
      </dsp:nvSpPr>
      <dsp:spPr>
        <a:xfrm>
          <a:off x="5948039" y="810771"/>
          <a:ext cx="3965359" cy="750506"/>
        </a:xfrm>
        <a:prstGeom prst="roundRect">
          <a:avLst/>
        </a:prstGeom>
        <a:solidFill>
          <a:srgbClr val="648E85"/>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ru-RU" sz="3700" kern="1200" dirty="0">
              <a:solidFill>
                <a:sysClr val="window" lastClr="FFFFFF"/>
              </a:solidFill>
              <a:latin typeface="Arial" panose="020B0604020202020204" pitchFamily="34" charset="0"/>
              <a:ea typeface="+mn-ea"/>
              <a:cs typeface="Arial" panose="020B0604020202020204" pitchFamily="34" charset="0"/>
            </a:rPr>
            <a:t>Включаются</a:t>
          </a:r>
        </a:p>
      </dsp:txBody>
      <dsp:txXfrm>
        <a:off x="5984676" y="847408"/>
        <a:ext cx="3892085" cy="677232"/>
      </dsp:txXfrm>
    </dsp:sp>
    <dsp:sp modelId="{7C94298A-5F73-4537-86A7-2D6701170EA2}">
      <dsp:nvSpPr>
        <dsp:cNvPr id="0" name=""/>
        <dsp:cNvSpPr/>
      </dsp:nvSpPr>
      <dsp:spPr>
        <a:xfrm>
          <a:off x="0" y="1612860"/>
          <a:ext cx="5948039" cy="750506"/>
        </a:xfrm>
        <a:prstGeom prst="rightArrow">
          <a:avLst>
            <a:gd name="adj1" fmla="val 75000"/>
            <a:gd name="adj2" fmla="val 50000"/>
          </a:avLst>
        </a:prstGeom>
        <a:solidFill>
          <a:srgbClr val="D8E4E1">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Работники, находящиеся в трудовых отпусках</a:t>
          </a:r>
        </a:p>
      </dsp:txBody>
      <dsp:txXfrm>
        <a:off x="0" y="1706673"/>
        <a:ext cx="5666599" cy="562880"/>
      </dsp:txXfrm>
    </dsp:sp>
    <dsp:sp modelId="{0FA8019F-866C-490E-B4E6-655CAB246223}">
      <dsp:nvSpPr>
        <dsp:cNvPr id="0" name=""/>
        <dsp:cNvSpPr/>
      </dsp:nvSpPr>
      <dsp:spPr>
        <a:xfrm>
          <a:off x="5948039" y="1612687"/>
          <a:ext cx="3965359" cy="750506"/>
        </a:xfrm>
        <a:prstGeom prst="roundRect">
          <a:avLst/>
        </a:prstGeom>
        <a:solidFill>
          <a:srgbClr val="648E85"/>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ru-RU" sz="3700" kern="1200" dirty="0">
              <a:solidFill>
                <a:sysClr val="window" lastClr="FFFFFF"/>
              </a:solidFill>
              <a:latin typeface="Arial" panose="020B0604020202020204" pitchFamily="34" charset="0"/>
              <a:ea typeface="+mn-ea"/>
              <a:cs typeface="Arial" panose="020B0604020202020204" pitchFamily="34" charset="0"/>
            </a:rPr>
            <a:t>Включаются</a:t>
          </a:r>
        </a:p>
      </dsp:txBody>
      <dsp:txXfrm>
        <a:off x="5984676" y="1649324"/>
        <a:ext cx="3892085" cy="677232"/>
      </dsp:txXfrm>
    </dsp:sp>
    <dsp:sp modelId="{D2BD46F7-8470-4A1B-9065-E336B028B1D6}">
      <dsp:nvSpPr>
        <dsp:cNvPr id="0" name=""/>
        <dsp:cNvSpPr/>
      </dsp:nvSpPr>
      <dsp:spPr>
        <a:xfrm>
          <a:off x="4520" y="2375172"/>
          <a:ext cx="5948039" cy="750506"/>
        </a:xfrm>
        <a:prstGeom prst="rightArrow">
          <a:avLst>
            <a:gd name="adj1" fmla="val 75000"/>
            <a:gd name="adj2" fmla="val 50000"/>
          </a:avLst>
        </a:prstGeom>
        <a:solidFill>
          <a:srgbClr val="D8E4E1">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Работники, находящиеся в отпусках, предоставляемых по инициативе нанимателя</a:t>
          </a:r>
          <a:endParaRPr lang="ru-RU"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4520" y="2468985"/>
        <a:ext cx="5666599" cy="562880"/>
      </dsp:txXfrm>
    </dsp:sp>
    <dsp:sp modelId="{F57A3FFE-DC12-4BC2-B0F1-603B520A90CF}">
      <dsp:nvSpPr>
        <dsp:cNvPr id="0" name=""/>
        <dsp:cNvSpPr/>
      </dsp:nvSpPr>
      <dsp:spPr>
        <a:xfrm>
          <a:off x="5948039" y="2478337"/>
          <a:ext cx="3965359" cy="750506"/>
        </a:xfrm>
        <a:prstGeom prst="roundRect">
          <a:avLst/>
        </a:prstGeom>
        <a:solidFill>
          <a:srgbClr val="648E85"/>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ru-RU" sz="3700" kern="1200" dirty="0">
              <a:solidFill>
                <a:sysClr val="window" lastClr="FFFFFF"/>
              </a:solidFill>
              <a:latin typeface="Arial" panose="020B0604020202020204" pitchFamily="34" charset="0"/>
              <a:ea typeface="+mn-ea"/>
              <a:cs typeface="Arial" panose="020B0604020202020204" pitchFamily="34" charset="0"/>
            </a:rPr>
            <a:t>Включаются</a:t>
          </a:r>
        </a:p>
      </dsp:txBody>
      <dsp:txXfrm>
        <a:off x="5984676" y="2514974"/>
        <a:ext cx="3892085" cy="677232"/>
      </dsp:txXfrm>
    </dsp:sp>
    <dsp:sp modelId="{F4BCE04D-5806-4431-A165-15CBA4A6A662}">
      <dsp:nvSpPr>
        <dsp:cNvPr id="0" name=""/>
        <dsp:cNvSpPr/>
      </dsp:nvSpPr>
      <dsp:spPr>
        <a:xfrm>
          <a:off x="18983" y="3272756"/>
          <a:ext cx="5942230" cy="826263"/>
        </a:xfrm>
        <a:prstGeom prst="rightArrow">
          <a:avLst>
            <a:gd name="adj1" fmla="val 75000"/>
            <a:gd name="adj2" fmla="val 50000"/>
          </a:avLst>
        </a:prstGeom>
        <a:solidFill>
          <a:srgbClr val="D8E4E1">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ru-RU" sz="1500" kern="1200" dirty="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rPr>
            <a:t>Работники в отпусках без сохранения заработной платы по заявлению работника</a:t>
          </a:r>
          <a:endParaRPr lang="ru-RU" sz="15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18983" y="3376039"/>
        <a:ext cx="5632381" cy="619697"/>
      </dsp:txXfrm>
    </dsp:sp>
    <dsp:sp modelId="{E8ACEE6D-10B4-40B6-B2F2-EDECE962CEDA}">
      <dsp:nvSpPr>
        <dsp:cNvPr id="0" name=""/>
        <dsp:cNvSpPr/>
      </dsp:nvSpPr>
      <dsp:spPr>
        <a:xfrm>
          <a:off x="5951911" y="3381316"/>
          <a:ext cx="3961487" cy="750506"/>
        </a:xfrm>
        <a:prstGeom prst="roundRect">
          <a:avLst/>
        </a:prstGeom>
        <a:solidFill>
          <a:srgbClr val="648E85"/>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ru-RU" sz="3700" kern="1200" dirty="0">
              <a:solidFill>
                <a:sysClr val="window" lastClr="FFFFFF"/>
              </a:solidFill>
              <a:latin typeface="Arial" panose="020B0604020202020204" pitchFamily="34" charset="0"/>
              <a:ea typeface="+mn-ea"/>
              <a:cs typeface="Arial" panose="020B0604020202020204" pitchFamily="34" charset="0"/>
            </a:rPr>
            <a:t>Включаются</a:t>
          </a:r>
        </a:p>
      </dsp:txBody>
      <dsp:txXfrm>
        <a:off x="5988548" y="3417953"/>
        <a:ext cx="3888213" cy="6772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4298A-5F73-4537-86A7-2D6701170EA2}">
      <dsp:nvSpPr>
        <dsp:cNvPr id="0" name=""/>
        <dsp:cNvSpPr/>
      </dsp:nvSpPr>
      <dsp:spPr>
        <a:xfrm>
          <a:off x="0" y="0"/>
          <a:ext cx="5353783" cy="1468808"/>
        </a:xfrm>
        <a:prstGeom prst="rightArrow">
          <a:avLst>
            <a:gd name="adj1" fmla="val 75000"/>
            <a:gd name="adj2" fmla="val 50000"/>
          </a:avLst>
        </a:prstGeom>
        <a:solidFill>
          <a:srgbClr val="D8E4E1">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Работники, временно направленные на работу </a:t>
          </a:r>
          <a:br>
            <a:rPr lang="ru-RU"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br>
          <a:r>
            <a:rPr lang="ru-RU"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в другую организацию, если за ними </a:t>
          </a:r>
          <a:br>
            <a:rPr lang="ru-RU"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br>
          <a:r>
            <a:rPr lang="ru-RU"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не сохраняется заработная плата по месту основной работы</a:t>
          </a:r>
        </a:p>
      </dsp:txBody>
      <dsp:txXfrm>
        <a:off x="0" y="183601"/>
        <a:ext cx="4802980" cy="1101606"/>
      </dsp:txXfrm>
    </dsp:sp>
    <dsp:sp modelId="{0FA8019F-866C-490E-B4E6-655CAB246223}">
      <dsp:nvSpPr>
        <dsp:cNvPr id="0" name=""/>
        <dsp:cNvSpPr/>
      </dsp:nvSpPr>
      <dsp:spPr>
        <a:xfrm>
          <a:off x="5353783" y="0"/>
          <a:ext cx="3569188" cy="1468808"/>
        </a:xfrm>
        <a:prstGeom prst="roundRect">
          <a:avLst/>
        </a:prstGeom>
        <a:solidFill>
          <a:srgbClr val="648E85"/>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ru-RU" sz="3200" kern="1200" dirty="0">
              <a:solidFill>
                <a:sysClr val="window" lastClr="FFFFFF"/>
              </a:solidFill>
              <a:latin typeface="Arial" panose="020B0604020202020204" pitchFamily="34" charset="0"/>
              <a:ea typeface="+mn-ea"/>
              <a:cs typeface="Arial" panose="020B0604020202020204" pitchFamily="34" charset="0"/>
            </a:rPr>
            <a:t>Не включаются</a:t>
          </a:r>
        </a:p>
      </dsp:txBody>
      <dsp:txXfrm>
        <a:off x="5425484" y="71701"/>
        <a:ext cx="3425786" cy="1325406"/>
      </dsp:txXfrm>
    </dsp:sp>
    <dsp:sp modelId="{D2BD46F7-8470-4A1B-9065-E336B028B1D6}">
      <dsp:nvSpPr>
        <dsp:cNvPr id="0" name=""/>
        <dsp:cNvSpPr/>
      </dsp:nvSpPr>
      <dsp:spPr>
        <a:xfrm>
          <a:off x="4068" y="1413787"/>
          <a:ext cx="5353783" cy="1468808"/>
        </a:xfrm>
        <a:prstGeom prst="rightArrow">
          <a:avLst>
            <a:gd name="adj1" fmla="val 75000"/>
            <a:gd name="adj2" fmla="val 50000"/>
          </a:avLst>
        </a:prstGeom>
        <a:solidFill>
          <a:srgbClr val="D8E4E1">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ru-RU" sz="15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Работники, направленные организацией для получения образования в учреждения образования </a:t>
          </a:r>
          <a:br>
            <a:rPr lang="ru-RU" sz="15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br>
          <a:r>
            <a:rPr lang="ru-RU" sz="15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с отрывом от производства, получающие стипендию за счет средств организации </a:t>
          </a:r>
        </a:p>
      </dsp:txBody>
      <dsp:txXfrm>
        <a:off x="4068" y="1597388"/>
        <a:ext cx="4802980" cy="1101606"/>
      </dsp:txXfrm>
    </dsp:sp>
    <dsp:sp modelId="{F57A3FFE-DC12-4BC2-B0F1-603B520A90CF}">
      <dsp:nvSpPr>
        <dsp:cNvPr id="0" name=""/>
        <dsp:cNvSpPr/>
      </dsp:nvSpPr>
      <dsp:spPr>
        <a:xfrm>
          <a:off x="5353783" y="1615689"/>
          <a:ext cx="3569188" cy="1468808"/>
        </a:xfrm>
        <a:prstGeom prst="roundRect">
          <a:avLst/>
        </a:prstGeom>
        <a:solidFill>
          <a:srgbClr val="648E85"/>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ru-RU" sz="3200" kern="1200" dirty="0">
              <a:solidFill>
                <a:sysClr val="window" lastClr="FFFFFF"/>
              </a:solidFill>
              <a:latin typeface="Arial" panose="020B0604020202020204" pitchFamily="34" charset="0"/>
              <a:ea typeface="+mn-ea"/>
              <a:cs typeface="Arial" panose="020B0604020202020204" pitchFamily="34" charset="0"/>
            </a:rPr>
            <a:t>Не включаются</a:t>
          </a:r>
        </a:p>
      </dsp:txBody>
      <dsp:txXfrm>
        <a:off x="5425484" y="1687390"/>
        <a:ext cx="3425786" cy="1325406"/>
      </dsp:txXfrm>
    </dsp:sp>
    <dsp:sp modelId="{F4BCE04D-5806-4431-A165-15CBA4A6A662}">
      <dsp:nvSpPr>
        <dsp:cNvPr id="0" name=""/>
        <dsp:cNvSpPr/>
      </dsp:nvSpPr>
      <dsp:spPr>
        <a:xfrm>
          <a:off x="12742" y="3170438"/>
          <a:ext cx="5353783" cy="1468808"/>
        </a:xfrm>
        <a:prstGeom prst="rightArrow">
          <a:avLst>
            <a:gd name="adj1" fmla="val 75000"/>
            <a:gd name="adj2" fmla="val 50000"/>
          </a:avLst>
        </a:prstGeom>
        <a:solidFill>
          <a:srgbClr val="D8E4E1">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Граждане, зарегистрированные в органах </a:t>
          </a:r>
          <a:br>
            <a:rPr lang="ru-RU"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br>
          <a:r>
            <a:rPr lang="ru-RU"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по труду, занятости и социальной защите </a:t>
          </a:r>
          <a:br>
            <a:rPr lang="ru-RU"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br>
          <a:r>
            <a:rPr lang="ru-RU"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в качестве безработных направленные </a:t>
          </a:r>
          <a:br>
            <a:rPr lang="ru-RU"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br>
          <a:r>
            <a:rPr lang="ru-RU"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на оплачиваемые работы</a:t>
          </a:r>
        </a:p>
      </dsp:txBody>
      <dsp:txXfrm>
        <a:off x="12742" y="3354039"/>
        <a:ext cx="4802980" cy="1101606"/>
      </dsp:txXfrm>
    </dsp:sp>
    <dsp:sp modelId="{E8ACEE6D-10B4-40B6-B2F2-EDECE962CEDA}">
      <dsp:nvSpPr>
        <dsp:cNvPr id="0" name=""/>
        <dsp:cNvSpPr/>
      </dsp:nvSpPr>
      <dsp:spPr>
        <a:xfrm>
          <a:off x="5353783" y="3231379"/>
          <a:ext cx="3569188" cy="1468808"/>
        </a:xfrm>
        <a:prstGeom prst="roundRect">
          <a:avLst/>
        </a:prstGeom>
        <a:solidFill>
          <a:srgbClr val="648E85"/>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ru-RU" sz="3200" kern="1200" dirty="0">
              <a:solidFill>
                <a:sysClr val="window" lastClr="FFFFFF"/>
              </a:solidFill>
              <a:latin typeface="Arial" panose="020B0604020202020204" pitchFamily="34" charset="0"/>
              <a:ea typeface="+mn-ea"/>
              <a:cs typeface="Arial" panose="020B0604020202020204" pitchFamily="34" charset="0"/>
            </a:rPr>
            <a:t>Не включаются</a:t>
          </a:r>
        </a:p>
      </dsp:txBody>
      <dsp:txXfrm>
        <a:off x="5425484" y="3303080"/>
        <a:ext cx="3425786" cy="13254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197DB-4CC7-469D-BB40-BDD9CC60293C}">
      <dsp:nvSpPr>
        <dsp:cNvPr id="0" name=""/>
        <dsp:cNvSpPr/>
      </dsp:nvSpPr>
      <dsp:spPr>
        <a:xfrm>
          <a:off x="279058" y="0"/>
          <a:ext cx="3502485" cy="2075648"/>
        </a:xfrm>
        <a:prstGeom prst="roundRect">
          <a:avLst>
            <a:gd name="adj" fmla="val 10000"/>
          </a:avLst>
        </a:prstGeom>
        <a:solidFill>
          <a:srgbClr val="648E85"/>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b="1" kern="1200" dirty="0">
              <a:solidFill>
                <a:sysClr val="window" lastClr="FFFFFF"/>
              </a:solidFill>
              <a:latin typeface="Arial" panose="020B0604020202020204" pitchFamily="34" charset="0"/>
              <a:ea typeface="+mn-ea"/>
              <a:cs typeface="Arial" panose="020B0604020202020204" pitchFamily="34" charset="0"/>
            </a:rPr>
            <a:t>Средняя численность внешних совместителей </a:t>
          </a:r>
          <a:br>
            <a:rPr lang="ru-RU" sz="2000" b="1" kern="1200" dirty="0">
              <a:solidFill>
                <a:sysClr val="window" lastClr="FFFFFF"/>
              </a:solidFill>
              <a:latin typeface="Arial" panose="020B0604020202020204" pitchFamily="34" charset="0"/>
              <a:ea typeface="+mn-ea"/>
              <a:cs typeface="Arial" panose="020B0604020202020204" pitchFamily="34" charset="0"/>
            </a:rPr>
          </a:br>
          <a:r>
            <a:rPr lang="ru-RU" sz="2000" b="1" i="1" kern="1200" dirty="0">
              <a:solidFill>
                <a:sysClr val="window" lastClr="FFFFFF"/>
              </a:solidFill>
              <a:latin typeface="Arial" panose="020B0604020202020204" pitchFamily="34" charset="0"/>
              <a:ea typeface="+mn-ea"/>
              <a:cs typeface="Arial" panose="020B0604020202020204" pitchFamily="34" charset="0"/>
            </a:rPr>
            <a:t>(строка 3)</a:t>
          </a:r>
        </a:p>
      </dsp:txBody>
      <dsp:txXfrm>
        <a:off x="339852" y="60794"/>
        <a:ext cx="3380897" cy="1954060"/>
      </dsp:txXfrm>
    </dsp:sp>
    <dsp:sp modelId="{926681E4-C4ED-4BD0-B990-BDFCB28FEB5B}">
      <dsp:nvSpPr>
        <dsp:cNvPr id="0" name=""/>
        <dsp:cNvSpPr/>
      </dsp:nvSpPr>
      <dsp:spPr>
        <a:xfrm>
          <a:off x="629306" y="2075648"/>
          <a:ext cx="236353" cy="1166313"/>
        </a:xfrm>
        <a:custGeom>
          <a:avLst/>
          <a:gdLst/>
          <a:ahLst/>
          <a:cxnLst/>
          <a:rect l="0" t="0" r="0" b="0"/>
          <a:pathLst>
            <a:path>
              <a:moveTo>
                <a:pt x="0" y="0"/>
              </a:moveTo>
              <a:lnTo>
                <a:pt x="0" y="1655675"/>
              </a:lnTo>
              <a:lnTo>
                <a:pt x="159992" y="1655675"/>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C786365-DFC7-41E4-B661-C70402059DFE}">
      <dsp:nvSpPr>
        <dsp:cNvPr id="0" name=""/>
        <dsp:cNvSpPr/>
      </dsp:nvSpPr>
      <dsp:spPr>
        <a:xfrm>
          <a:off x="865660" y="2437473"/>
          <a:ext cx="2719933" cy="1608976"/>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ru-RU"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Пропорционально фактически отработанному времени</a:t>
          </a:r>
          <a:br>
            <a:rPr lang="ru-RU"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br>
          <a:r>
            <a:rPr lang="ru-RU"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(аналогично строке 1)</a:t>
          </a:r>
        </a:p>
      </dsp:txBody>
      <dsp:txXfrm>
        <a:off x="912785" y="2484598"/>
        <a:ext cx="2625683" cy="1514726"/>
      </dsp:txXfrm>
    </dsp:sp>
    <dsp:sp modelId="{596479FC-EEB1-4AEA-BE7A-32DF76351873}">
      <dsp:nvSpPr>
        <dsp:cNvPr id="0" name=""/>
        <dsp:cNvSpPr/>
      </dsp:nvSpPr>
      <dsp:spPr>
        <a:xfrm>
          <a:off x="4130472" y="0"/>
          <a:ext cx="3528279" cy="1992068"/>
        </a:xfrm>
        <a:prstGeom prst="roundRect">
          <a:avLst>
            <a:gd name="adj" fmla="val 10000"/>
          </a:avLst>
        </a:prstGeom>
        <a:solidFill>
          <a:srgbClr val="648E85"/>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kern="1200" dirty="0">
              <a:solidFill>
                <a:sysClr val="window" lastClr="FFFFFF"/>
              </a:solidFill>
              <a:latin typeface="Arial" panose="020B0604020202020204" pitchFamily="34" charset="0"/>
              <a:ea typeface="+mn-ea"/>
              <a:cs typeface="Arial" panose="020B0604020202020204" pitchFamily="34" charset="0"/>
            </a:rPr>
            <a:t> </a:t>
          </a:r>
          <a:r>
            <a:rPr lang="ru-RU" sz="2000" b="1" kern="1200" dirty="0">
              <a:solidFill>
                <a:sysClr val="window" lastClr="FFFFFF"/>
              </a:solidFill>
              <a:latin typeface="Arial" panose="020B0604020202020204" pitchFamily="34" charset="0"/>
              <a:ea typeface="+mn-ea"/>
              <a:cs typeface="Arial" panose="020B0604020202020204" pitchFamily="34" charset="0"/>
            </a:rPr>
            <a:t>Средняя численность граждан, выполнявших работу по гражданско-правовым договорам</a:t>
          </a:r>
          <a:br>
            <a:rPr lang="ru-RU" sz="2000" b="1" kern="1200" dirty="0">
              <a:solidFill>
                <a:sysClr val="window" lastClr="FFFFFF"/>
              </a:solidFill>
              <a:latin typeface="Arial" panose="020B0604020202020204" pitchFamily="34" charset="0"/>
              <a:ea typeface="+mn-ea"/>
              <a:cs typeface="Arial" panose="020B0604020202020204" pitchFamily="34" charset="0"/>
            </a:rPr>
          </a:br>
          <a:r>
            <a:rPr lang="ru-RU" sz="2000" b="1" i="1" kern="1200" dirty="0">
              <a:solidFill>
                <a:sysClr val="window" lastClr="FFFFFF"/>
              </a:solidFill>
              <a:latin typeface="Arial" panose="020B0604020202020204" pitchFamily="34" charset="0"/>
              <a:ea typeface="+mn-ea"/>
              <a:cs typeface="Arial" panose="020B0604020202020204" pitchFamily="34" charset="0"/>
            </a:rPr>
            <a:t>(строка 4)</a:t>
          </a:r>
        </a:p>
      </dsp:txBody>
      <dsp:txXfrm>
        <a:off x="4188818" y="58346"/>
        <a:ext cx="3411587" cy="1875376"/>
      </dsp:txXfrm>
    </dsp:sp>
    <dsp:sp modelId="{9DE967A0-B44E-46CA-9D54-6542F0F58D6A}">
      <dsp:nvSpPr>
        <dsp:cNvPr id="0" name=""/>
        <dsp:cNvSpPr/>
      </dsp:nvSpPr>
      <dsp:spPr>
        <a:xfrm>
          <a:off x="4483300" y="1992068"/>
          <a:ext cx="223480" cy="680951"/>
        </a:xfrm>
        <a:custGeom>
          <a:avLst/>
          <a:gdLst/>
          <a:ahLst/>
          <a:cxnLst/>
          <a:rect l="0" t="0" r="0" b="0"/>
          <a:pathLst>
            <a:path>
              <a:moveTo>
                <a:pt x="0" y="0"/>
              </a:moveTo>
              <a:lnTo>
                <a:pt x="0" y="1151650"/>
              </a:lnTo>
              <a:lnTo>
                <a:pt x="164544" y="1151650"/>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FB9837B-C202-4159-8370-16EF35BA86DD}">
      <dsp:nvSpPr>
        <dsp:cNvPr id="0" name=""/>
        <dsp:cNvSpPr/>
      </dsp:nvSpPr>
      <dsp:spPr>
        <a:xfrm>
          <a:off x="4706780" y="2119863"/>
          <a:ext cx="4245277" cy="1106312"/>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f>
                  <m:fPr>
                    <m:ctrlPr>
                      <a:rPr lang="ru-RU" sz="1500" b="0" i="1" kern="1200" smtClean="0">
                        <a:solidFill>
                          <a:sysClr val="windowText" lastClr="000000">
                            <a:hueOff val="0"/>
                            <a:satOff val="0"/>
                            <a:lumOff val="0"/>
                            <a:alphaOff val="0"/>
                          </a:sysClr>
                        </a:solidFill>
                        <a:latin typeface="Cambria Math" panose="02040503050406030204" pitchFamily="18" charset="0"/>
                        <a:ea typeface="+mn-ea"/>
                        <a:cs typeface="+mn-cs"/>
                      </a:rPr>
                    </m:ctrlPr>
                  </m:fPr>
                  <m:num>
                    <m:r>
                      <a:rPr lang="ru-RU" sz="1500" b="0" i="1" kern="1200" smtClean="0">
                        <a:solidFill>
                          <a:sysClr val="windowText" lastClr="000000">
                            <a:hueOff val="0"/>
                            <a:satOff val="0"/>
                            <a:lumOff val="0"/>
                            <a:alphaOff val="0"/>
                          </a:sysClr>
                        </a:solidFill>
                        <a:latin typeface="Cambria Math" panose="02040503050406030204" pitchFamily="18" charset="0"/>
                        <a:ea typeface="+mn-ea"/>
                        <a:cs typeface="+mn-cs"/>
                      </a:rPr>
                      <m:t>Количество дней действия договоров</m:t>
                    </m:r>
                  </m:num>
                  <m:den>
                    <m:r>
                      <a:rPr lang="ru-RU" sz="1500" b="0" i="1" kern="1200" smtClean="0">
                        <a:solidFill>
                          <a:sysClr val="windowText" lastClr="000000">
                            <a:hueOff val="0"/>
                            <a:satOff val="0"/>
                            <a:lumOff val="0"/>
                            <a:alphaOff val="0"/>
                          </a:sysClr>
                        </a:solidFill>
                        <a:latin typeface="Cambria Math" panose="02040503050406030204" pitchFamily="18" charset="0"/>
                        <a:ea typeface="+mn-ea"/>
                        <a:cs typeface="+mn-cs"/>
                      </a:rPr>
                      <m:t>число календарных дней в году ( 36</m:t>
                    </m:r>
                    <m:r>
                      <a:rPr lang="en-US" sz="1500" b="0" i="1" kern="1200" smtClean="0">
                        <a:solidFill>
                          <a:sysClr val="windowText" lastClr="000000">
                            <a:hueOff val="0"/>
                            <a:satOff val="0"/>
                            <a:lumOff val="0"/>
                            <a:alphaOff val="0"/>
                          </a:sysClr>
                        </a:solidFill>
                        <a:latin typeface="Cambria Math" panose="02040503050406030204" pitchFamily="18" charset="0"/>
                        <a:ea typeface="+mn-ea"/>
                        <a:cs typeface="+mn-cs"/>
                      </a:rPr>
                      <m:t>5</m:t>
                    </m:r>
                    <m:r>
                      <a:rPr lang="ru-RU" sz="1500" b="0" i="1" kern="1200" smtClean="0">
                        <a:solidFill>
                          <a:sysClr val="windowText" lastClr="000000">
                            <a:hueOff val="0"/>
                            <a:satOff val="0"/>
                            <a:lumOff val="0"/>
                            <a:alphaOff val="0"/>
                          </a:sysClr>
                        </a:solidFill>
                        <a:latin typeface="Cambria Math" panose="02040503050406030204" pitchFamily="18" charset="0"/>
                        <a:ea typeface="+mn-ea"/>
                        <a:cs typeface="+mn-cs"/>
                      </a:rPr>
                      <m:t> или 366)</m:t>
                    </m:r>
                  </m:den>
                </m:f>
              </m:oMath>
            </m:oMathPara>
          </a14:m>
          <a:endParaRPr lang="ru-RU" sz="1500" b="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4739183" y="2152266"/>
        <a:ext cx="4180471" cy="1041506"/>
      </dsp:txXfrm>
    </dsp:sp>
    <dsp:sp modelId="{43019040-0A3F-4F47-B92E-C9EA855FC0EA}">
      <dsp:nvSpPr>
        <dsp:cNvPr id="0" name=""/>
        <dsp:cNvSpPr/>
      </dsp:nvSpPr>
      <dsp:spPr>
        <a:xfrm>
          <a:off x="4483300" y="1992068"/>
          <a:ext cx="283492" cy="2626027"/>
        </a:xfrm>
        <a:custGeom>
          <a:avLst/>
          <a:gdLst/>
          <a:ahLst/>
          <a:cxnLst/>
          <a:rect l="0" t="0" r="0" b="0"/>
          <a:pathLst>
            <a:path>
              <a:moveTo>
                <a:pt x="0" y="0"/>
              </a:moveTo>
              <a:lnTo>
                <a:pt x="0" y="3318898"/>
              </a:lnTo>
              <a:lnTo>
                <a:pt x="231035" y="3318898"/>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10358E8-977E-41C8-A7B8-3B75C4CEFE40}">
      <dsp:nvSpPr>
        <dsp:cNvPr id="0" name=""/>
        <dsp:cNvSpPr/>
      </dsp:nvSpPr>
      <dsp:spPr>
        <a:xfrm>
          <a:off x="4766792" y="3535006"/>
          <a:ext cx="4190662" cy="2166180"/>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algn="ctr" defTabSz="711200">
            <a:lnSpc>
              <a:spcPct val="100000"/>
            </a:lnSpc>
            <a:spcBef>
              <a:spcPct val="0"/>
            </a:spcBef>
            <a:spcAft>
              <a:spcPts val="600"/>
            </a:spcAft>
          </a:pPr>
          <a:r>
            <a:rPr lang="ru-RU" sz="1600" kern="1200" dirty="0">
              <a:solidFill>
                <a:srgbClr val="FF0000"/>
              </a:solidFill>
              <a:latin typeface="Arial" panose="020B0604020202020204" pitchFamily="34" charset="0"/>
              <a:ea typeface="+mn-ea"/>
              <a:cs typeface="Arial" panose="020B0604020202020204" pitchFamily="34" charset="0"/>
            </a:rPr>
            <a:t>Не включаются:</a:t>
          </a:r>
        </a:p>
        <a:p>
          <a:pPr marL="144000" lvl="0" algn="l" defTabSz="711200">
            <a:lnSpc>
              <a:spcPct val="100000"/>
            </a:lnSpc>
            <a:spcBef>
              <a:spcPct val="0"/>
            </a:spcBef>
            <a:spcAft>
              <a:spcPts val="0"/>
            </a:spcAft>
          </a:pPr>
          <a:r>
            <a:rPr lang="ru-RU"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индивидуальные предприниматели;</a:t>
          </a:r>
        </a:p>
        <a:p>
          <a:pPr marL="144000" lvl="0" algn="l" defTabSz="711200">
            <a:lnSpc>
              <a:spcPts val="100"/>
            </a:lnSpc>
            <a:spcBef>
              <a:spcPct val="0"/>
            </a:spcBef>
            <a:spcAft>
              <a:spcPts val="0"/>
            </a:spcAft>
          </a:pPr>
          <a:endParaRPr lang="ru-RU"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44000" lvl="0" algn="l" defTabSz="711200">
            <a:lnSpc>
              <a:spcPct val="100000"/>
            </a:lnSpc>
            <a:spcBef>
              <a:spcPct val="0"/>
            </a:spcBef>
            <a:spcAft>
              <a:spcPts val="0"/>
            </a:spcAft>
          </a:pPr>
          <a:r>
            <a:rPr lang="ru-RU"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граждане, заключившие гражданско-правовой договор на создание объектов интеллектуальной собственности;</a:t>
          </a:r>
        </a:p>
        <a:p>
          <a:pPr marL="144000" lvl="0" algn="l" defTabSz="711200">
            <a:lnSpc>
              <a:spcPts val="100"/>
            </a:lnSpc>
            <a:spcBef>
              <a:spcPct val="0"/>
            </a:spcBef>
            <a:spcAft>
              <a:spcPts val="0"/>
            </a:spcAft>
          </a:pPr>
          <a:endParaRPr lang="ru-RU"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44000" lvl="0" algn="l" defTabSz="711200">
            <a:lnSpc>
              <a:spcPct val="100000"/>
            </a:lnSpc>
            <a:spcBef>
              <a:spcPct val="0"/>
            </a:spcBef>
            <a:spcAft>
              <a:spcPts val="0"/>
            </a:spcAft>
          </a:pPr>
          <a:r>
            <a:rPr lang="ru-RU"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плательщики налога </a:t>
          </a:r>
        </a:p>
        <a:p>
          <a:pPr marL="144000" lvl="0" algn="l" defTabSz="711200">
            <a:lnSpc>
              <a:spcPct val="100000"/>
            </a:lnSpc>
            <a:spcBef>
              <a:spcPct val="0"/>
            </a:spcBef>
            <a:spcAft>
              <a:spcPts val="0"/>
            </a:spcAft>
          </a:pPr>
          <a:r>
            <a:rPr lang="ru-RU"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на профессиональный доход</a:t>
          </a:r>
        </a:p>
      </dsp:txBody>
      <dsp:txXfrm>
        <a:off x="4830237" y="3598451"/>
        <a:ext cx="4063772" cy="20392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F9EE35-CE53-4E3E-B7C6-5C3E9578501C}">
      <dsp:nvSpPr>
        <dsp:cNvPr id="0" name=""/>
        <dsp:cNvSpPr/>
      </dsp:nvSpPr>
      <dsp:spPr>
        <a:xfrm rot="5400000">
          <a:off x="-202522" y="206972"/>
          <a:ext cx="1350150" cy="945105"/>
        </a:xfrm>
        <a:prstGeom prst="chevron">
          <a:avLst/>
        </a:prstGeom>
        <a:solidFill>
          <a:srgbClr val="648E85"/>
        </a:solidFill>
        <a:ln w="12700" cap="flat" cmpd="sng" algn="ctr">
          <a:solidFill>
            <a:srgbClr val="D8E4E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ru-RU" sz="2600" kern="1200" dirty="0">
              <a:solidFill>
                <a:sysClr val="window" lastClr="FFFFFF"/>
              </a:solidFill>
              <a:latin typeface="Calibri"/>
              <a:ea typeface="+mn-ea"/>
              <a:cs typeface="+mn-cs"/>
            </a:rPr>
            <a:t> </a:t>
          </a:r>
        </a:p>
      </dsp:txBody>
      <dsp:txXfrm rot="-5400000">
        <a:off x="1" y="477003"/>
        <a:ext cx="945105" cy="405045"/>
      </dsp:txXfrm>
    </dsp:sp>
    <dsp:sp modelId="{013D2C4C-168F-4A6D-AEA4-1695312741DC}">
      <dsp:nvSpPr>
        <dsp:cNvPr id="0" name=""/>
        <dsp:cNvSpPr/>
      </dsp:nvSpPr>
      <dsp:spPr>
        <a:xfrm rot="5400000">
          <a:off x="4679299" y="-3729743"/>
          <a:ext cx="877597" cy="8345985"/>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раздел заполняют организации, </a:t>
          </a:r>
          <a:r>
            <a:rPr lang="ru-RU" sz="2000" b="1" i="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осуществляющие</a:t>
          </a:r>
          <a:r>
            <a:rPr lang="ru-RU" sz="2000" i="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деятельность в области </a:t>
          </a:r>
          <a:r>
            <a:rPr lang="ru-RU" sz="2000" i="1" kern="1200" dirty="0">
              <a:solidFill>
                <a:srgbClr val="648E85"/>
              </a:solidFill>
              <a:latin typeface="Arial" panose="020B0604020202020204" pitchFamily="34" charset="0"/>
              <a:ea typeface="+mn-ea"/>
              <a:cs typeface="Arial" panose="020B0604020202020204" pitchFamily="34" charset="0"/>
            </a:rPr>
            <a:t>промышленности</a:t>
          </a:r>
          <a:r>
            <a:rPr lang="ru-RU" sz="2000" i="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r>
            <a:rPr lang="ru-RU" sz="20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t>
          </a:r>
          <a:r>
            <a:rPr lang="ru-RU" sz="2000" kern="1200" dirty="0">
              <a:solidFill>
                <a:srgbClr val="648E85"/>
              </a:solidFill>
              <a:latin typeface="Arial" panose="020B0604020202020204" pitchFamily="34" charset="0"/>
              <a:ea typeface="+mn-ea"/>
              <a:cs typeface="Arial" panose="020B0604020202020204" pitchFamily="34" charset="0"/>
            </a:rPr>
            <a:t>ОКЭД с 05 по 39</a:t>
          </a:r>
          <a:r>
            <a:rPr lang="ru-RU" sz="20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t>
          </a:r>
        </a:p>
      </dsp:txBody>
      <dsp:txXfrm rot="-5400000">
        <a:off x="945106" y="47291"/>
        <a:ext cx="8303144" cy="791915"/>
      </dsp:txXfrm>
    </dsp:sp>
    <dsp:sp modelId="{F84D886B-CCC9-4A30-9BA3-09DDDA2230EA}">
      <dsp:nvSpPr>
        <dsp:cNvPr id="0" name=""/>
        <dsp:cNvSpPr/>
      </dsp:nvSpPr>
      <dsp:spPr>
        <a:xfrm rot="5400000">
          <a:off x="-202522" y="1467888"/>
          <a:ext cx="1350150" cy="945105"/>
        </a:xfrm>
        <a:prstGeom prst="chevron">
          <a:avLst/>
        </a:prstGeom>
        <a:solidFill>
          <a:srgbClr val="648E85"/>
        </a:solidFill>
        <a:ln w="12700" cap="flat" cmpd="sng" algn="ctr">
          <a:solidFill>
            <a:srgbClr val="D8E4E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ru-RU" sz="2600" kern="1200" dirty="0">
              <a:solidFill>
                <a:sysClr val="window" lastClr="FFFFFF"/>
              </a:solidFill>
              <a:latin typeface="Calibri"/>
              <a:ea typeface="+mn-ea"/>
              <a:cs typeface="+mn-cs"/>
            </a:rPr>
            <a:t> </a:t>
          </a:r>
        </a:p>
      </dsp:txBody>
      <dsp:txXfrm rot="-5400000">
        <a:off x="1" y="1737919"/>
        <a:ext cx="945105" cy="405045"/>
      </dsp:txXfrm>
    </dsp:sp>
    <dsp:sp modelId="{DC5824B0-6704-496B-8E19-0713CD6E1AD1}">
      <dsp:nvSpPr>
        <dsp:cNvPr id="0" name=""/>
        <dsp:cNvSpPr/>
      </dsp:nvSpPr>
      <dsp:spPr>
        <a:xfrm rot="5400000">
          <a:off x="4669951" y="-99060"/>
          <a:ext cx="877597" cy="8345985"/>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заполняется в соответствии со статистическим классификатором </a:t>
          </a:r>
          <a:r>
            <a:rPr lang="ru-RU" sz="2000" kern="1200" dirty="0">
              <a:solidFill>
                <a:srgbClr val="648E85"/>
              </a:solidFill>
              <a:latin typeface="Arial" panose="020B0604020202020204" pitchFamily="34" charset="0"/>
              <a:ea typeface="+mn-ea"/>
              <a:cs typeface="Arial" panose="020B0604020202020204" pitchFamily="34" charset="0"/>
            </a:rPr>
            <a:t>СК 25.006-2015 «Промышленная продукция»</a:t>
          </a:r>
          <a:endParaRPr lang="ru-RU" sz="20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rot="-5400000">
        <a:off x="935758" y="3677974"/>
        <a:ext cx="8303144" cy="791915"/>
      </dsp:txXfrm>
    </dsp:sp>
    <dsp:sp modelId="{5DDE9A79-CE61-414F-ACB9-8C3C04266085}">
      <dsp:nvSpPr>
        <dsp:cNvPr id="0" name=""/>
        <dsp:cNvSpPr/>
      </dsp:nvSpPr>
      <dsp:spPr>
        <a:xfrm rot="5400000">
          <a:off x="-202522" y="2604778"/>
          <a:ext cx="1350150" cy="945105"/>
        </a:xfrm>
        <a:prstGeom prst="chevron">
          <a:avLst/>
        </a:prstGeom>
        <a:solidFill>
          <a:srgbClr val="648E85"/>
        </a:solidFill>
        <a:ln w="12700" cap="flat" cmpd="sng" algn="ctr">
          <a:solidFill>
            <a:srgbClr val="D8E4E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ru-RU" sz="2600" kern="1200" dirty="0">
              <a:solidFill>
                <a:sysClr val="window" lastClr="FFFFFF"/>
              </a:solidFill>
              <a:latin typeface="Calibri"/>
              <a:ea typeface="+mn-ea"/>
              <a:cs typeface="+mn-cs"/>
            </a:rPr>
            <a:t> </a:t>
          </a:r>
        </a:p>
      </dsp:txBody>
      <dsp:txXfrm rot="-5400000">
        <a:off x="1" y="2874809"/>
        <a:ext cx="945105" cy="405045"/>
      </dsp:txXfrm>
    </dsp:sp>
    <dsp:sp modelId="{9224BAD5-B3A1-4D0A-AEB2-79613E54F5F3}">
      <dsp:nvSpPr>
        <dsp:cNvPr id="0" name=""/>
        <dsp:cNvSpPr/>
      </dsp:nvSpPr>
      <dsp:spPr>
        <a:xfrm rot="5400000">
          <a:off x="4679299" y="-1320299"/>
          <a:ext cx="877597" cy="8345985"/>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без учета налогов и сборов, исчисляемых из выручки</a:t>
          </a:r>
        </a:p>
      </dsp:txBody>
      <dsp:txXfrm rot="-5400000">
        <a:off x="945106" y="2456735"/>
        <a:ext cx="8303144" cy="791915"/>
      </dsp:txXfrm>
    </dsp:sp>
    <dsp:sp modelId="{A2176C1E-332B-4C88-AF80-D7969E797596}">
      <dsp:nvSpPr>
        <dsp:cNvPr id="0" name=""/>
        <dsp:cNvSpPr/>
      </dsp:nvSpPr>
      <dsp:spPr>
        <a:xfrm rot="5400000">
          <a:off x="-202522" y="3821138"/>
          <a:ext cx="1350150" cy="945105"/>
        </a:xfrm>
        <a:prstGeom prst="chevron">
          <a:avLst/>
        </a:prstGeom>
        <a:solidFill>
          <a:srgbClr val="648E85"/>
        </a:solidFill>
        <a:ln w="12700" cap="flat" cmpd="sng" algn="ctr">
          <a:solidFill>
            <a:srgbClr val="D8E4E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endParaRPr lang="ru-RU" sz="2600" kern="1200" dirty="0">
            <a:solidFill>
              <a:sysClr val="window" lastClr="FFFFFF"/>
            </a:solidFill>
            <a:latin typeface="Calibri"/>
            <a:ea typeface="+mn-ea"/>
            <a:cs typeface="+mn-cs"/>
          </a:endParaRPr>
        </a:p>
      </dsp:txBody>
      <dsp:txXfrm rot="-5400000">
        <a:off x="1" y="4091169"/>
        <a:ext cx="945105" cy="405045"/>
      </dsp:txXfrm>
    </dsp:sp>
    <dsp:sp modelId="{0283399C-C8D3-49A5-814E-9C44A5FF3714}">
      <dsp:nvSpPr>
        <dsp:cNvPr id="0" name=""/>
        <dsp:cNvSpPr/>
      </dsp:nvSpPr>
      <dsp:spPr>
        <a:xfrm rot="5400000">
          <a:off x="4660687" y="-2438904"/>
          <a:ext cx="877597" cy="8345985"/>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kern="1200" dirty="0">
              <a:solidFill>
                <a:sysClr val="windowText" lastClr="000000">
                  <a:hueOff val="0"/>
                  <a:satOff val="0"/>
                  <a:lumOff val="0"/>
                  <a:alphaOff val="0"/>
                </a:sysClr>
              </a:solidFill>
              <a:latin typeface="+mn-lt"/>
              <a:ea typeface="+mn-ea"/>
              <a:cs typeface="+mn-cs"/>
            </a:rPr>
            <a:t>первые 4 знака раздела </a:t>
          </a:r>
          <a:r>
            <a:rPr lang="en-US" sz="2000" kern="1200" dirty="0">
              <a:solidFill>
                <a:sysClr val="windowText" lastClr="000000">
                  <a:hueOff val="0"/>
                  <a:satOff val="0"/>
                  <a:lumOff val="0"/>
                  <a:alphaOff val="0"/>
                </a:sysClr>
              </a:solidFill>
              <a:latin typeface="+mn-lt"/>
              <a:ea typeface="+mn-ea"/>
              <a:cs typeface="+mn-cs"/>
            </a:rPr>
            <a:t>VI = </a:t>
          </a:r>
          <a:r>
            <a:rPr lang="ru-RU" sz="2000" kern="1200" dirty="0">
              <a:solidFill>
                <a:sysClr val="windowText" lastClr="000000">
                  <a:hueOff val="0"/>
                  <a:satOff val="0"/>
                  <a:lumOff val="0"/>
                  <a:alphaOff val="0"/>
                </a:sysClr>
              </a:solidFill>
              <a:latin typeface="+mn-lt"/>
              <a:ea typeface="+mn-ea"/>
              <a:cs typeface="+mn-cs"/>
            </a:rPr>
            <a:t>первые 4 знака раздела </a:t>
          </a:r>
          <a:r>
            <a:rPr lang="en-US" sz="2000" kern="1200" dirty="0">
              <a:solidFill>
                <a:sysClr val="windowText" lastClr="000000">
                  <a:hueOff val="0"/>
                  <a:satOff val="0"/>
                  <a:lumOff val="0"/>
                  <a:alphaOff val="0"/>
                </a:sysClr>
              </a:solidFill>
              <a:latin typeface="+mn-lt"/>
              <a:ea typeface="+mn-ea"/>
              <a:cs typeface="+mn-cs"/>
            </a:rPr>
            <a:t>VII</a:t>
          </a:r>
          <a:r>
            <a:rPr lang="ru-RU" sz="2000" kern="1200" dirty="0">
              <a:solidFill>
                <a:sysClr val="windowText" lastClr="000000">
                  <a:hueOff val="0"/>
                  <a:satOff val="0"/>
                  <a:lumOff val="0"/>
                  <a:alphaOff val="0"/>
                </a:sysClr>
              </a:solidFill>
              <a:latin typeface="+mn-lt"/>
              <a:ea typeface="+mn-ea"/>
              <a:cs typeface="+mn-cs"/>
            </a:rPr>
            <a:t> </a:t>
          </a:r>
          <a:br>
            <a:rPr lang="ru-RU" sz="2000" kern="1200" dirty="0">
              <a:solidFill>
                <a:sysClr val="windowText" lastClr="000000">
                  <a:hueOff val="0"/>
                  <a:satOff val="0"/>
                  <a:lumOff val="0"/>
                  <a:alphaOff val="0"/>
                </a:sysClr>
              </a:solidFill>
              <a:latin typeface="+mn-lt"/>
              <a:ea typeface="+mn-ea"/>
              <a:cs typeface="+mn-cs"/>
            </a:rPr>
          </a:br>
          <a:r>
            <a:rPr lang="ru-RU" sz="2000" kern="1200" dirty="0">
              <a:solidFill>
                <a:sysClr val="windowText" lastClr="000000">
                  <a:hueOff val="0"/>
                  <a:satOff val="0"/>
                  <a:lumOff val="0"/>
                  <a:alphaOff val="0"/>
                </a:sysClr>
              </a:solidFill>
              <a:latin typeface="+mn-lt"/>
              <a:ea typeface="+mn-ea"/>
              <a:cs typeface="+mn-cs"/>
            </a:rPr>
            <a:t>по промышленным видам деятельности</a:t>
          </a:r>
        </a:p>
      </dsp:txBody>
      <dsp:txXfrm rot="-5400000">
        <a:off x="926494" y="1338130"/>
        <a:ext cx="8303144" cy="791915"/>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0EDD6F0C-2B34-4052-856D-C123AC89062E}" type="datetimeFigureOut">
              <a:rPr lang="ru-RU" smtClean="0"/>
              <a:t>07.02.2025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8A6606-1367-45C7-8B94-9DCE7078E843}" type="slidenum">
              <a:rPr lang="ru-RU" smtClean="0"/>
              <a:t>‹#›</a:t>
            </a:fld>
            <a:endParaRPr lang="ru-RU"/>
          </a:p>
        </p:txBody>
      </p:sp>
    </p:spTree>
    <p:extLst>
      <p:ext uri="{BB962C8B-B14F-4D97-AF65-F5344CB8AC3E}">
        <p14:creationId xmlns:p14="http://schemas.microsoft.com/office/powerpoint/2010/main" val="3540610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EDD6F0C-2B34-4052-856D-C123AC89062E}" type="datetimeFigureOut">
              <a:rPr lang="ru-RU" smtClean="0"/>
              <a:t>07.02.2025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8A6606-1367-45C7-8B94-9DCE7078E843}" type="slidenum">
              <a:rPr lang="ru-RU" smtClean="0"/>
              <a:t>‹#›</a:t>
            </a:fld>
            <a:endParaRPr lang="ru-RU"/>
          </a:p>
        </p:txBody>
      </p:sp>
    </p:spTree>
    <p:extLst>
      <p:ext uri="{BB962C8B-B14F-4D97-AF65-F5344CB8AC3E}">
        <p14:creationId xmlns:p14="http://schemas.microsoft.com/office/powerpoint/2010/main" val="1214962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EDD6F0C-2B34-4052-856D-C123AC89062E}" type="datetimeFigureOut">
              <a:rPr lang="ru-RU" smtClean="0"/>
              <a:t>07.02.2025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8A6606-1367-45C7-8B94-9DCE7078E843}" type="slidenum">
              <a:rPr lang="ru-RU" smtClean="0"/>
              <a:t>‹#›</a:t>
            </a:fld>
            <a:endParaRPr lang="ru-RU"/>
          </a:p>
        </p:txBody>
      </p:sp>
    </p:spTree>
    <p:extLst>
      <p:ext uri="{BB962C8B-B14F-4D97-AF65-F5344CB8AC3E}">
        <p14:creationId xmlns:p14="http://schemas.microsoft.com/office/powerpoint/2010/main" val="2859498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EDD6F0C-2B34-4052-856D-C123AC89062E}" type="datetimeFigureOut">
              <a:rPr lang="ru-RU" smtClean="0"/>
              <a:t>07.02.2025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8A6606-1367-45C7-8B94-9DCE7078E843}" type="slidenum">
              <a:rPr lang="ru-RU" smtClean="0"/>
              <a:t>‹#›</a:t>
            </a:fld>
            <a:endParaRPr lang="ru-RU"/>
          </a:p>
        </p:txBody>
      </p:sp>
    </p:spTree>
    <p:extLst>
      <p:ext uri="{BB962C8B-B14F-4D97-AF65-F5344CB8AC3E}">
        <p14:creationId xmlns:p14="http://schemas.microsoft.com/office/powerpoint/2010/main" val="4278055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0EDD6F0C-2B34-4052-856D-C123AC89062E}" type="datetimeFigureOut">
              <a:rPr lang="ru-RU" smtClean="0"/>
              <a:t>07.02.2025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8A6606-1367-45C7-8B94-9DCE7078E843}" type="slidenum">
              <a:rPr lang="ru-RU" smtClean="0"/>
              <a:t>‹#›</a:t>
            </a:fld>
            <a:endParaRPr lang="ru-RU"/>
          </a:p>
        </p:txBody>
      </p:sp>
    </p:spTree>
    <p:extLst>
      <p:ext uri="{BB962C8B-B14F-4D97-AF65-F5344CB8AC3E}">
        <p14:creationId xmlns:p14="http://schemas.microsoft.com/office/powerpoint/2010/main" val="150547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0EDD6F0C-2B34-4052-856D-C123AC89062E}" type="datetimeFigureOut">
              <a:rPr lang="ru-RU" smtClean="0"/>
              <a:t>07.02.2025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08A6606-1367-45C7-8B94-9DCE7078E843}" type="slidenum">
              <a:rPr lang="ru-RU" smtClean="0"/>
              <a:t>‹#›</a:t>
            </a:fld>
            <a:endParaRPr lang="ru-RU"/>
          </a:p>
        </p:txBody>
      </p:sp>
    </p:spTree>
    <p:extLst>
      <p:ext uri="{BB962C8B-B14F-4D97-AF65-F5344CB8AC3E}">
        <p14:creationId xmlns:p14="http://schemas.microsoft.com/office/powerpoint/2010/main" val="3769302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0EDD6F0C-2B34-4052-856D-C123AC89062E}" type="datetimeFigureOut">
              <a:rPr lang="ru-RU" smtClean="0"/>
              <a:t>07.02.2025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08A6606-1367-45C7-8B94-9DCE7078E843}" type="slidenum">
              <a:rPr lang="ru-RU" smtClean="0"/>
              <a:t>‹#›</a:t>
            </a:fld>
            <a:endParaRPr lang="ru-RU"/>
          </a:p>
        </p:txBody>
      </p:sp>
    </p:spTree>
    <p:extLst>
      <p:ext uri="{BB962C8B-B14F-4D97-AF65-F5344CB8AC3E}">
        <p14:creationId xmlns:p14="http://schemas.microsoft.com/office/powerpoint/2010/main" val="147932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0EDD6F0C-2B34-4052-856D-C123AC89062E}" type="datetimeFigureOut">
              <a:rPr lang="ru-RU" smtClean="0"/>
              <a:t>07.02.2025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08A6606-1367-45C7-8B94-9DCE7078E843}" type="slidenum">
              <a:rPr lang="ru-RU" smtClean="0"/>
              <a:t>‹#›</a:t>
            </a:fld>
            <a:endParaRPr lang="ru-RU"/>
          </a:p>
        </p:txBody>
      </p:sp>
    </p:spTree>
    <p:extLst>
      <p:ext uri="{BB962C8B-B14F-4D97-AF65-F5344CB8AC3E}">
        <p14:creationId xmlns:p14="http://schemas.microsoft.com/office/powerpoint/2010/main" val="2162178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EDD6F0C-2B34-4052-856D-C123AC89062E}" type="datetimeFigureOut">
              <a:rPr lang="ru-RU" smtClean="0"/>
              <a:t>07.02.2025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08A6606-1367-45C7-8B94-9DCE7078E843}" type="slidenum">
              <a:rPr lang="ru-RU" smtClean="0"/>
              <a:t>‹#›</a:t>
            </a:fld>
            <a:endParaRPr lang="ru-RU"/>
          </a:p>
        </p:txBody>
      </p:sp>
    </p:spTree>
    <p:extLst>
      <p:ext uri="{BB962C8B-B14F-4D97-AF65-F5344CB8AC3E}">
        <p14:creationId xmlns:p14="http://schemas.microsoft.com/office/powerpoint/2010/main" val="2216771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0EDD6F0C-2B34-4052-856D-C123AC89062E}" type="datetimeFigureOut">
              <a:rPr lang="ru-RU" smtClean="0"/>
              <a:t>07.02.2025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08A6606-1367-45C7-8B94-9DCE7078E843}" type="slidenum">
              <a:rPr lang="ru-RU" smtClean="0"/>
              <a:t>‹#›</a:t>
            </a:fld>
            <a:endParaRPr lang="ru-RU"/>
          </a:p>
        </p:txBody>
      </p:sp>
    </p:spTree>
    <p:extLst>
      <p:ext uri="{BB962C8B-B14F-4D97-AF65-F5344CB8AC3E}">
        <p14:creationId xmlns:p14="http://schemas.microsoft.com/office/powerpoint/2010/main" val="4067024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0EDD6F0C-2B34-4052-856D-C123AC89062E}" type="datetimeFigureOut">
              <a:rPr lang="ru-RU" smtClean="0"/>
              <a:t>07.02.2025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08A6606-1367-45C7-8B94-9DCE7078E843}" type="slidenum">
              <a:rPr lang="ru-RU" smtClean="0"/>
              <a:t>‹#›</a:t>
            </a:fld>
            <a:endParaRPr lang="ru-RU"/>
          </a:p>
        </p:txBody>
      </p:sp>
    </p:spTree>
    <p:extLst>
      <p:ext uri="{BB962C8B-B14F-4D97-AF65-F5344CB8AC3E}">
        <p14:creationId xmlns:p14="http://schemas.microsoft.com/office/powerpoint/2010/main" val="816759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DD6F0C-2B34-4052-856D-C123AC89062E}" type="datetimeFigureOut">
              <a:rPr lang="ru-RU" smtClean="0"/>
              <a:t>07.02.2025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8A6606-1367-45C7-8B94-9DCE7078E843}" type="slidenum">
              <a:rPr lang="ru-RU" smtClean="0"/>
              <a:t>‹#›</a:t>
            </a:fld>
            <a:endParaRPr lang="ru-RU"/>
          </a:p>
        </p:txBody>
      </p:sp>
    </p:spTree>
    <p:extLst>
      <p:ext uri="{BB962C8B-B14F-4D97-AF65-F5344CB8AC3E}">
        <p14:creationId xmlns:p14="http://schemas.microsoft.com/office/powerpoint/2010/main" val="3177748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7.png"/><Relationship Id="rId9" Type="http://schemas.microsoft.com/office/2007/relationships/diagramDrawing" Target="../diagrams/drawing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png"/><Relationship Id="rId7" Type="http://schemas.openxmlformats.org/officeDocument/2006/relationships/diagramQuickStyle" Target="../diagrams/quickStyle3.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7.png"/><Relationship Id="rId9" Type="http://schemas.microsoft.com/office/2007/relationships/diagramDrawing" Target="../diagrams/drawing3.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png"/><Relationship Id="rId7" Type="http://schemas.openxmlformats.org/officeDocument/2006/relationships/diagramQuickStyle" Target="../diagrams/quickStyle4.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7.png"/><Relationship Id="rId9" Type="http://schemas.microsoft.com/office/2007/relationships/diagramDrawing" Target="../diagrams/drawing4.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diagramColors" Target="../diagrams/colors5.xml"/><Relationship Id="rId3" Type="http://schemas.openxmlformats.org/officeDocument/2006/relationships/image" Target="../media/image4.png"/><Relationship Id="rId7" Type="http://schemas.openxmlformats.org/officeDocument/2006/relationships/diagramQuickStyle" Target="../diagrams/quickStyle5.xml"/><Relationship Id="rId12" Type="http://schemas.openxmlformats.org/officeDocument/2006/relationships/diagramQuickStyle" Target="../diagrams/quickStyle5.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diagramLayout" Target="../diagrams/layout5.xml"/><Relationship Id="rId11"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diagramData" Target="../diagrams/data6.xml"/><Relationship Id="rId4" Type="http://schemas.openxmlformats.org/officeDocument/2006/relationships/image" Target="../media/image7.png"/><Relationship Id="rId9" Type="http://schemas.microsoft.com/office/2007/relationships/diagramDrawing" Target="../diagrams/drawing5.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hyperlink" Target="http://www.belstat.gov.by/" TargetMode="External"/><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7.png"/></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7.png"/></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7.png"/></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25.emf"/><Relationship Id="rId4" Type="http://schemas.openxmlformats.org/officeDocument/2006/relationships/image" Target="../media/image7.png"/></Relationships>
</file>

<file path=ppt/slides/_rels/slide69.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4.png"/><Relationship Id="rId7" Type="http://schemas.openxmlformats.org/officeDocument/2006/relationships/diagramQuickStyle" Target="../diagrams/quickStyle6.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diagramLayout" Target="../diagrams/layout6.xml"/><Relationship Id="rId5" Type="http://schemas.openxmlformats.org/officeDocument/2006/relationships/diagramData" Target="../diagrams/data7.xml"/><Relationship Id="rId4" Type="http://schemas.openxmlformats.org/officeDocument/2006/relationships/image" Target="../media/image7.png"/><Relationship Id="rId9" Type="http://schemas.microsoft.com/office/2007/relationships/diagramDrawing" Target="../diagrams/drawing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7.png"/></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7.png"/></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7.png"/></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7.png"/></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7.png"/></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7.png"/></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7.png"/></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7.png"/></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7.png"/></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7.png"/></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7.png"/></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7.png"/></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4"/>
          <p:cNvSpPr txBox="1">
            <a:spLocks/>
          </p:cNvSpPr>
          <p:nvPr/>
        </p:nvSpPr>
        <p:spPr>
          <a:xfrm>
            <a:off x="785992" y="767943"/>
            <a:ext cx="6059307" cy="47105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600" b="1" dirty="0">
                <a:solidFill>
                  <a:schemeClr val="bg1"/>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9" name="Заголовок 4"/>
          <p:cNvSpPr txBox="1">
            <a:spLocks/>
          </p:cNvSpPr>
          <p:nvPr/>
        </p:nvSpPr>
        <p:spPr>
          <a:xfrm>
            <a:off x="3864033" y="3234687"/>
            <a:ext cx="3316107"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1800" b="1" spc="300" dirty="0">
              <a:solidFill>
                <a:schemeClr val="bg1"/>
              </a:solidFill>
              <a:latin typeface="Roboto Condensed" panose="02000000000000000000" pitchFamily="2" charset="0"/>
              <a:ea typeface="Roboto Condensed" panose="02000000000000000000" pitchFamily="2" charset="0"/>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2940" y="3325092"/>
            <a:ext cx="1417673" cy="1463039"/>
          </a:xfrm>
          <a:prstGeom prst="rect">
            <a:avLst/>
          </a:prstGeom>
        </p:spPr>
      </p:pic>
      <p:pic>
        <p:nvPicPr>
          <p:cNvPr id="11" name="Рисунок 10"/>
          <p:cNvPicPr>
            <a:picLocks noChangeAspect="1"/>
          </p:cNvPicPr>
          <p:nvPr/>
        </p:nvPicPr>
        <p:blipFill>
          <a:blip r:embed="rId3"/>
          <a:stretch>
            <a:fillRect/>
          </a:stretch>
        </p:blipFill>
        <p:spPr>
          <a:xfrm>
            <a:off x="0" y="0"/>
            <a:ext cx="12192000" cy="6858000"/>
          </a:xfrm>
          <a:prstGeom prst="rect">
            <a:avLst/>
          </a:prstGeom>
        </p:spPr>
      </p:pic>
      <p:pic>
        <p:nvPicPr>
          <p:cNvPr id="12" name="Рисунок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60" y="3060932"/>
            <a:ext cx="1417673" cy="1463039"/>
          </a:xfrm>
          <a:prstGeom prst="rect">
            <a:avLst/>
          </a:prstGeom>
        </p:spPr>
      </p:pic>
      <p:sp>
        <p:nvSpPr>
          <p:cNvPr id="4" name="Прямоугольник 3"/>
          <p:cNvSpPr/>
          <p:nvPr/>
        </p:nvSpPr>
        <p:spPr>
          <a:xfrm>
            <a:off x="3384000" y="1296000"/>
            <a:ext cx="8712000" cy="3970318"/>
          </a:xfrm>
          <a:prstGeom prst="rect">
            <a:avLst/>
          </a:prstGeom>
        </p:spPr>
        <p:txBody>
          <a:bodyPr>
            <a:spAutoFit/>
          </a:bodyPr>
          <a:lstStyle/>
          <a:p>
            <a:pPr algn="ctr"/>
            <a:r>
              <a:rPr lang="ru-RU" sz="3600" b="1" dirty="0">
                <a:solidFill>
                  <a:schemeClr val="bg1"/>
                </a:solidFill>
                <a:latin typeface="Arial" panose="020B0604020202020204" pitchFamily="34" charset="0"/>
                <a:ea typeface="Roboto Condensed" panose="02000000000000000000" pitchFamily="2" charset="0"/>
                <a:cs typeface="Arial" panose="020B0604020202020204" pitchFamily="34" charset="0"/>
              </a:rPr>
              <a:t>Порядок составления государственной статистической отчетности по форме 1-мп</a:t>
            </a:r>
            <a:br>
              <a:rPr lang="ru-RU" sz="3600" b="1" dirty="0">
                <a:solidFill>
                  <a:schemeClr val="bg1"/>
                </a:solidFill>
                <a:latin typeface="Arial" panose="020B0604020202020204" pitchFamily="34" charset="0"/>
                <a:ea typeface="Roboto Condensed" panose="02000000000000000000" pitchFamily="2" charset="0"/>
                <a:cs typeface="Arial" panose="020B0604020202020204" pitchFamily="34" charset="0"/>
              </a:rPr>
            </a:br>
            <a:r>
              <a:rPr lang="ru-RU" sz="3600" b="1" dirty="0">
                <a:solidFill>
                  <a:schemeClr val="bg1"/>
                </a:solidFill>
                <a:latin typeface="Arial" panose="020B0604020202020204" pitchFamily="34" charset="0"/>
                <a:ea typeface="Roboto Condensed" panose="02000000000000000000" pitchFamily="2" charset="0"/>
                <a:cs typeface="Arial" panose="020B0604020202020204" pitchFamily="34" charset="0"/>
              </a:rPr>
              <a:t/>
            </a:r>
            <a:br>
              <a:rPr lang="ru-RU" sz="3600" b="1" dirty="0">
                <a:solidFill>
                  <a:schemeClr val="bg1"/>
                </a:solidFill>
                <a:latin typeface="Arial" panose="020B0604020202020204" pitchFamily="34" charset="0"/>
                <a:ea typeface="Roboto Condensed" panose="02000000000000000000" pitchFamily="2" charset="0"/>
                <a:cs typeface="Arial" panose="020B0604020202020204" pitchFamily="34" charset="0"/>
              </a:rPr>
            </a:br>
            <a:r>
              <a:rPr lang="ru-RU" sz="3600" b="1" dirty="0">
                <a:solidFill>
                  <a:schemeClr val="bg1"/>
                </a:solidFill>
                <a:latin typeface="Arial" panose="020B0604020202020204" pitchFamily="34" charset="0"/>
                <a:ea typeface="Roboto Condensed" panose="02000000000000000000" pitchFamily="2" charset="0"/>
                <a:cs typeface="Arial" panose="020B0604020202020204" pitchFamily="34" charset="0"/>
              </a:rPr>
              <a:t>«Отчет о финансово-</a:t>
            </a:r>
            <a:br>
              <a:rPr lang="ru-RU" sz="3600" b="1" dirty="0">
                <a:solidFill>
                  <a:schemeClr val="bg1"/>
                </a:solidFill>
                <a:latin typeface="Arial" panose="020B0604020202020204" pitchFamily="34" charset="0"/>
                <a:ea typeface="Roboto Condensed" panose="02000000000000000000" pitchFamily="2" charset="0"/>
                <a:cs typeface="Arial" panose="020B0604020202020204" pitchFamily="34" charset="0"/>
              </a:rPr>
            </a:br>
            <a:r>
              <a:rPr lang="ru-RU" sz="3600" b="1" dirty="0">
                <a:solidFill>
                  <a:schemeClr val="bg1"/>
                </a:solidFill>
                <a:latin typeface="Arial" panose="020B0604020202020204" pitchFamily="34" charset="0"/>
                <a:ea typeface="Roboto Condensed" panose="02000000000000000000" pitchFamily="2" charset="0"/>
                <a:cs typeface="Arial" panose="020B0604020202020204" pitchFamily="34" charset="0"/>
              </a:rPr>
              <a:t>хозяйственной деятельности малой организации за 202</a:t>
            </a:r>
            <a:r>
              <a:rPr lang="en-US" sz="3600" b="1" dirty="0">
                <a:solidFill>
                  <a:schemeClr val="bg1"/>
                </a:solidFill>
                <a:latin typeface="Arial" panose="020B0604020202020204" pitchFamily="34" charset="0"/>
                <a:ea typeface="Roboto Condensed" panose="02000000000000000000" pitchFamily="2" charset="0"/>
                <a:cs typeface="Arial" panose="020B0604020202020204" pitchFamily="34" charset="0"/>
              </a:rPr>
              <a:t>4</a:t>
            </a:r>
            <a:r>
              <a:rPr lang="ru-RU" sz="3600" b="1" dirty="0">
                <a:solidFill>
                  <a:schemeClr val="bg1"/>
                </a:solidFill>
                <a:latin typeface="Arial" panose="020B0604020202020204" pitchFamily="34" charset="0"/>
                <a:ea typeface="Roboto Condensed" panose="02000000000000000000" pitchFamily="2" charset="0"/>
                <a:cs typeface="Arial" panose="020B0604020202020204" pitchFamily="34" charset="0"/>
              </a:rPr>
              <a:t> год» </a:t>
            </a:r>
            <a:endParaRPr lang="ru-RU" sz="3600" dirty="0"/>
          </a:p>
        </p:txBody>
      </p:sp>
      <p:sp>
        <p:nvSpPr>
          <p:cNvPr id="6" name="Прямоугольник 5"/>
          <p:cNvSpPr/>
          <p:nvPr/>
        </p:nvSpPr>
        <p:spPr>
          <a:xfrm>
            <a:off x="670560" y="766800"/>
            <a:ext cx="6173040" cy="323165"/>
          </a:xfrm>
          <a:prstGeom prst="rect">
            <a:avLst/>
          </a:prstGeom>
        </p:spPr>
        <p:txBody>
          <a:bodyPr wrap="square">
            <a:spAutoFit/>
          </a:bodyPr>
          <a:lstStyle/>
          <a:p>
            <a:pPr lvl="0" algn="just"/>
            <a:r>
              <a:rPr lang="ru-RU" sz="1500" b="1" dirty="0">
                <a:solidFill>
                  <a:prstClr val="white"/>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Tree>
    <p:extLst>
      <p:ext uri="{BB962C8B-B14F-4D97-AF65-F5344CB8AC3E}">
        <p14:creationId xmlns:p14="http://schemas.microsoft.com/office/powerpoint/2010/main" val="3319615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60C5C-DADA-CF20-E26E-F1546379C178}"/>
            </a:ext>
          </a:extLst>
        </p:cNvPr>
        <p:cNvGrpSpPr/>
        <p:nvPr/>
      </p:nvGrpSpPr>
      <p:grpSpPr>
        <a:xfrm>
          <a:off x="0" y="0"/>
          <a:ext cx="0" cy="0"/>
          <a:chOff x="0" y="0"/>
          <a:chExt cx="0" cy="0"/>
        </a:xfrm>
      </p:grpSpPr>
      <p:pic>
        <p:nvPicPr>
          <p:cNvPr id="7" name="Рисунок 6">
            <a:extLst>
              <a:ext uri="{FF2B5EF4-FFF2-40B4-BE49-F238E27FC236}">
                <a16:creationId xmlns:a16="http://schemas.microsoft.com/office/drawing/2014/main" id="{54E485AE-D2C6-9F55-A9F7-791194091303}"/>
              </a:ext>
            </a:extLst>
          </p:cNvPr>
          <p:cNvPicPr>
            <a:picLocks noChangeAspect="1"/>
          </p:cNvPicPr>
          <p:nvPr/>
        </p:nvPicPr>
        <p:blipFill>
          <a:blip r:embed="rId2"/>
          <a:stretch>
            <a:fillRect/>
          </a:stretch>
        </p:blipFill>
        <p:spPr>
          <a:xfrm>
            <a:off x="0" y="0"/>
            <a:ext cx="12192000" cy="6858000"/>
          </a:xfrm>
          <a:prstGeom prst="rect">
            <a:avLst/>
          </a:prstGeom>
        </p:spPr>
      </p:pic>
      <p:pic>
        <p:nvPicPr>
          <p:cNvPr id="8" name="Рисунок 7">
            <a:extLst>
              <a:ext uri="{FF2B5EF4-FFF2-40B4-BE49-F238E27FC236}">
                <a16:creationId xmlns:a16="http://schemas.microsoft.com/office/drawing/2014/main" id="{0AE1FAFA-332C-0189-1EAC-B28D9C4792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a:extLst>
              <a:ext uri="{FF2B5EF4-FFF2-40B4-BE49-F238E27FC236}">
                <a16:creationId xmlns:a16="http://schemas.microsoft.com/office/drawing/2014/main" id="{87053773-EE98-3465-FB45-155F049BBF19}"/>
              </a:ext>
            </a:extLst>
          </p:cNvPr>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a:extLst>
              <a:ext uri="{FF2B5EF4-FFF2-40B4-BE49-F238E27FC236}">
                <a16:creationId xmlns:a16="http://schemas.microsoft.com/office/drawing/2014/main" id="{AA84864B-8DAD-F6EB-B877-79BB2ABF39D1}"/>
              </a:ext>
            </a:extLst>
          </p:cNvPr>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10</a:t>
            </a:r>
            <a:endParaRPr lang="ru-RU" sz="20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a:extLst>
              <a:ext uri="{FF2B5EF4-FFF2-40B4-BE49-F238E27FC236}">
                <a16:creationId xmlns:a16="http://schemas.microsoft.com/office/drawing/2014/main" id="{CEE42E93-BD9F-E4F0-1062-A5C64B8A9EDA}"/>
              </a:ext>
            </a:extLst>
          </p:cNvPr>
          <p:cNvPicPr>
            <a:picLocks noChangeAspect="1"/>
          </p:cNvPicPr>
          <p:nvPr/>
        </p:nvPicPr>
        <p:blipFill>
          <a:blip r:embed="rId4"/>
          <a:stretch>
            <a:fillRect/>
          </a:stretch>
        </p:blipFill>
        <p:spPr>
          <a:xfrm>
            <a:off x="603406" y="4680426"/>
            <a:ext cx="367089" cy="1583918"/>
          </a:xfrm>
          <a:prstGeom prst="rect">
            <a:avLst/>
          </a:prstGeom>
        </p:spPr>
      </p:pic>
      <p:sp>
        <p:nvSpPr>
          <p:cNvPr id="11" name="Заголовок 1">
            <a:extLst>
              <a:ext uri="{FF2B5EF4-FFF2-40B4-BE49-F238E27FC236}">
                <a16:creationId xmlns:a16="http://schemas.microsoft.com/office/drawing/2014/main" id="{AD08DEE0-2C19-5A30-B4BD-793425486C1F}"/>
              </a:ext>
            </a:extLst>
          </p:cNvPr>
          <p:cNvSpPr>
            <a:spLocks noGrp="1"/>
          </p:cNvSpPr>
          <p:nvPr>
            <p:ph type="ctrTitle"/>
          </p:nvPr>
        </p:nvSpPr>
        <p:spPr>
          <a:xfrm>
            <a:off x="1374711" y="793101"/>
            <a:ext cx="9144000" cy="662476"/>
          </a:xfrm>
        </p:spPr>
        <p:txBody>
          <a:bodyPr>
            <a:noAutofit/>
          </a:bodyPr>
          <a:lstStyle/>
          <a:p>
            <a:r>
              <a:rPr lang="ru-RU" sz="24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Среднесписочная численность работников</a:t>
            </a:r>
            <a:br>
              <a:rPr lang="ru-RU" sz="24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br>
            <a:r>
              <a:rPr lang="ru-RU" sz="2400" b="1" i="1"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(строка 1)</a:t>
            </a:r>
          </a:p>
        </p:txBody>
      </p:sp>
      <p:sp>
        <p:nvSpPr>
          <p:cNvPr id="15" name="Объект 2">
            <a:extLst>
              <a:ext uri="{FF2B5EF4-FFF2-40B4-BE49-F238E27FC236}">
                <a16:creationId xmlns:a16="http://schemas.microsoft.com/office/drawing/2014/main" id="{806D5BC9-51D4-4C8F-6B66-C2194788435D}"/>
              </a:ext>
            </a:extLst>
          </p:cNvPr>
          <p:cNvSpPr txBox="1">
            <a:spLocks/>
          </p:cNvSpPr>
          <p:nvPr/>
        </p:nvSpPr>
        <p:spPr>
          <a:xfrm>
            <a:off x="1464504" y="1597542"/>
            <a:ext cx="9038266" cy="486308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Tx/>
              <a:buSzTx/>
              <a:buNone/>
              <a:tabLst/>
              <a:defRPr/>
            </a:pPr>
            <a:r>
              <a:rPr kumimoji="0" lang="ru-RU"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НЕ ВКЛЮЧАЮТСЯ:</a:t>
            </a:r>
          </a:p>
          <a:p>
            <a:pPr marR="0" lvl="0" algn="l" defTabSz="914400" rtl="0" eaLnBrk="1" fontAlgn="auto" latinLnBrk="0" hangingPunct="1">
              <a:lnSpc>
                <a:spcPct val="110000"/>
              </a:lnSpc>
              <a:spcBef>
                <a:spcPts val="1000"/>
              </a:spcBef>
              <a:spcAft>
                <a:spcPts val="0"/>
              </a:spcAft>
              <a:buClrTx/>
              <a:buSzTx/>
              <a:buFont typeface="Wingdings" panose="05000000000000000000" pitchFamily="2" charset="2"/>
              <a:buChar char="ü"/>
              <a:tabLst/>
              <a:defRPr/>
            </a:pPr>
            <a:r>
              <a:rPr kumimoji="0" lang="ru-RU" sz="2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внешние совместители </a:t>
            </a:r>
            <a:r>
              <a:rPr kumimoji="0" lang="ru-RU" sz="24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t>
            </a:r>
            <a:r>
              <a:rPr kumimoji="0" lang="ru-RU" sz="2400" b="1" i="1"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отражаются отдельно по строке 3</a:t>
            </a:r>
            <a:r>
              <a:rPr kumimoji="0" lang="ru-RU" sz="24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t>
            </a:r>
          </a:p>
          <a:p>
            <a:pPr marR="0" lvl="0" algn="l" defTabSz="914400" rtl="0" eaLnBrk="1" fontAlgn="auto" latinLnBrk="0" hangingPunct="1">
              <a:lnSpc>
                <a:spcPct val="110000"/>
              </a:lnSpc>
              <a:spcBef>
                <a:spcPts val="1000"/>
              </a:spcBef>
              <a:spcAft>
                <a:spcPts val="0"/>
              </a:spcAft>
              <a:buClrTx/>
              <a:buSzTx/>
              <a:buFont typeface="Wingdings" panose="05000000000000000000" pitchFamily="2" charset="2"/>
              <a:buChar char="ü"/>
              <a:tabLst/>
              <a:defRPr/>
            </a:pPr>
            <a:r>
              <a:rPr kumimoji="0" lang="ru-RU" sz="2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граждане, выполнявшие  работу по гражданско-правовым договорам </a:t>
            </a:r>
            <a:r>
              <a:rPr kumimoji="0" lang="ru-RU" sz="24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t>
            </a:r>
            <a:r>
              <a:rPr kumimoji="0" lang="ru-RU" sz="2400" b="1" i="1"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отражаются отдельно по строке 4)</a:t>
            </a:r>
            <a:r>
              <a:rPr kumimoji="0" lang="ru-RU" sz="24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t>
            </a:r>
            <a:endParaRPr kumimoji="0" lang="en-US" sz="24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10000"/>
              </a:lnSpc>
              <a:spcBef>
                <a:spcPts val="1000"/>
              </a:spcBef>
              <a:spcAft>
                <a:spcPts val="0"/>
              </a:spcAft>
              <a:buClrTx/>
              <a:buSzTx/>
              <a:buFont typeface="Wingdings" panose="05000000000000000000" pitchFamily="2" charset="2"/>
              <a:buChar char="ü"/>
              <a:tabLst/>
              <a:defRPr/>
            </a:pPr>
            <a:r>
              <a:rPr lang="ru-RU" sz="2400" dirty="0">
                <a:solidFill>
                  <a:sysClr val="windowText" lastClr="000000"/>
                </a:solidFill>
                <a:latin typeface="Arial" panose="020B0604020202020204" pitchFamily="34" charset="0"/>
                <a:cs typeface="Arial" panose="020B0604020202020204" pitchFamily="34" charset="0"/>
              </a:rPr>
              <a:t>учредители</a:t>
            </a:r>
            <a:r>
              <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ru-RU" sz="2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организации, не получающие заработную плату;</a:t>
            </a:r>
          </a:p>
          <a:p>
            <a:pPr marR="0" lvl="0" algn="l" defTabSz="914400" rtl="0" eaLnBrk="1" fontAlgn="auto" latinLnBrk="0" hangingPunct="1">
              <a:lnSpc>
                <a:spcPct val="110000"/>
              </a:lnSpc>
              <a:spcBef>
                <a:spcPts val="1000"/>
              </a:spcBef>
              <a:spcAft>
                <a:spcPts val="0"/>
              </a:spcAft>
              <a:buClrTx/>
              <a:buSzTx/>
              <a:buFont typeface="Wingdings" panose="05000000000000000000" pitchFamily="2" charset="2"/>
              <a:buChar char="ü"/>
              <a:tabLst/>
              <a:defRPr/>
            </a:pPr>
            <a:r>
              <a:rPr kumimoji="0" lang="ru-RU" sz="2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работники, находящиеся в отпусках по беременности и родам, </a:t>
            </a:r>
            <a:r>
              <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r>
            <a:br>
              <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br>
            <a:r>
              <a:rPr kumimoji="0" lang="ru-RU" sz="2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по уходу за ребенком до достижения им возраста трех лет</a:t>
            </a:r>
            <a:r>
              <a:rPr lang="ru-RU" sz="2400" dirty="0">
                <a:latin typeface="Arial" panose="020B0604020202020204" pitchFamily="34" charset="0"/>
                <a:cs typeface="Arial" panose="020B0604020202020204" pitchFamily="34" charset="0"/>
              </a:rPr>
              <a:t>, </a:t>
            </a:r>
            <a:r>
              <a:rPr lang="ru-RU" sz="2400" b="1" dirty="0">
                <a:latin typeface="Arial" panose="020B0604020202020204" pitchFamily="34" charset="0"/>
                <a:cs typeface="Arial" panose="020B0604020202020204" pitchFamily="34" charset="0"/>
              </a:rPr>
              <a:t>(кроме дней работы, как внутренний совместитель на условиях неполного рабочего времени </a:t>
            </a:r>
            <a:r>
              <a:rPr lang="ru-RU" sz="2400" b="1" dirty="0">
                <a:solidFill>
                  <a:srgbClr val="C00000"/>
                </a:solidFill>
                <a:latin typeface="Arial" panose="020B0604020202020204" pitchFamily="34" charset="0"/>
                <a:cs typeface="Arial" panose="020B0604020202020204" pitchFamily="34" charset="0"/>
              </a:rPr>
              <a:t>(</a:t>
            </a:r>
            <a:r>
              <a:rPr lang="ru-RU" sz="2400" b="1" i="1" dirty="0">
                <a:solidFill>
                  <a:srgbClr val="C00000"/>
                </a:solidFill>
                <a:latin typeface="Arial" panose="020B0604020202020204" pitchFamily="34" charset="0"/>
                <a:cs typeface="Arial" panose="020B0604020202020204" pitchFamily="34" charset="0"/>
              </a:rPr>
              <a:t>п. 22</a:t>
            </a:r>
            <a:r>
              <a:rPr lang="ru-RU" sz="2400" b="1" i="1" baseline="30000" dirty="0">
                <a:solidFill>
                  <a:srgbClr val="C00000"/>
                </a:solidFill>
                <a:latin typeface="Arial" panose="020B0604020202020204" pitchFamily="34" charset="0"/>
                <a:cs typeface="Arial" panose="020B0604020202020204" pitchFamily="34" charset="0"/>
              </a:rPr>
              <a:t>1</a:t>
            </a:r>
            <a:r>
              <a:rPr lang="ru-RU" sz="2400" b="1" i="1" dirty="0">
                <a:solidFill>
                  <a:srgbClr val="C00000"/>
                </a:solidFill>
                <a:latin typeface="Arial" panose="020B0604020202020204" pitchFamily="34" charset="0"/>
                <a:cs typeface="Arial" panose="020B0604020202020204" pitchFamily="34" charset="0"/>
              </a:rPr>
              <a:t> Указаний по заполнению</a:t>
            </a:r>
            <a:r>
              <a:rPr lang="ru-RU" sz="2400" b="1" dirty="0">
                <a:solidFill>
                  <a:srgbClr val="C00000"/>
                </a:solidFill>
                <a:latin typeface="Arial" panose="020B0604020202020204" pitchFamily="34" charset="0"/>
                <a:cs typeface="Arial" panose="020B0604020202020204" pitchFamily="34" charset="0"/>
              </a:rPr>
              <a:t>));</a:t>
            </a:r>
          </a:p>
          <a:p>
            <a:pPr marR="0" lvl="0" algn="l" defTabSz="914400" rtl="0" eaLnBrk="1" fontAlgn="auto" latinLnBrk="0" hangingPunct="1">
              <a:lnSpc>
                <a:spcPct val="110000"/>
              </a:lnSpc>
              <a:spcBef>
                <a:spcPts val="1000"/>
              </a:spcBef>
              <a:spcAft>
                <a:spcPts val="0"/>
              </a:spcAft>
              <a:buClrTx/>
              <a:buSzTx/>
              <a:buFont typeface="Wingdings" panose="05000000000000000000" pitchFamily="2" charset="2"/>
              <a:buChar char="ü"/>
              <a:tabLst/>
              <a:defRPr/>
            </a:pPr>
            <a:r>
              <a:rPr lang="ru-RU" sz="2400" dirty="0">
                <a:latin typeface="Arial" panose="020B0604020202020204" pitchFamily="34" charset="0"/>
                <a:cs typeface="Arial" panose="020B0604020202020204" pitchFamily="34" charset="0"/>
              </a:rPr>
              <a:t>р</a:t>
            </a:r>
            <a:r>
              <a:rPr kumimoji="0" lang="ru-RU" sz="24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аботники</a:t>
            </a:r>
            <a:r>
              <a:rPr kumimoji="0" lang="ru-RU" sz="2400" i="0" u="none" strike="noStrike" kern="1200" cap="none" spc="0" normalizeH="0" baseline="0" noProof="0" dirty="0">
                <a:ln>
                  <a:noFill/>
                </a:ln>
                <a:effectLst/>
                <a:uLnTx/>
                <a:uFillTx/>
                <a:latin typeface="Arial" panose="020B0604020202020204" pitchFamily="34" charset="0"/>
                <a:cs typeface="Arial" panose="020B0604020202020204" pitchFamily="34" charset="0"/>
              </a:rPr>
              <a:t>-доноры за дни выполнения донорской функции </a:t>
            </a:r>
            <a:r>
              <a:rPr kumimoji="0" lang="ru-RU"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кроме дней, когда сохранение среднего заработка осуществляется за счет нанимателя)</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400" b="0" i="1" u="none" strike="noStrike" kern="1200" cap="none" spc="0" normalizeH="0" baseline="0" noProof="0" dirty="0">
              <a:ln>
                <a:noFill/>
              </a:ln>
              <a:solidFill>
                <a:srgbClr val="648E85"/>
              </a:solidFill>
              <a:effectLst/>
              <a:uLnTx/>
              <a:uFillTx/>
              <a:latin typeface="Arial" panose="020B0604020202020204" pitchFamily="34" charset="0"/>
              <a:cs typeface="Arial" panose="020B0604020202020204" pitchFamily="34" charset="0"/>
            </a:endParaRPr>
          </a:p>
          <a:p>
            <a:pPr marL="0" lvl="0" indent="0" algn="ctr">
              <a:lnSpc>
                <a:spcPct val="100000"/>
              </a:lnSpc>
              <a:spcBef>
                <a:spcPts val="0"/>
              </a:spcBef>
              <a:buNone/>
            </a:pPr>
            <a:r>
              <a:rPr lang="ru-RU" sz="2400" b="1" i="1" dirty="0">
                <a:solidFill>
                  <a:srgbClr val="648E85"/>
                </a:solidFill>
                <a:latin typeface="Arial" panose="020B0604020202020204" pitchFamily="34" charset="0"/>
                <a:cs typeface="Arial" panose="020B0604020202020204" pitchFamily="34" charset="0"/>
              </a:rPr>
              <a:t>Приложение 1 к Указаниям по заполнению</a:t>
            </a:r>
            <a:endParaRPr lang="en-US" sz="2400" b="1" i="1" dirty="0">
              <a:solidFill>
                <a:srgbClr val="648E85"/>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400" b="0" i="1" u="none" strike="noStrike" kern="1200" cap="none" spc="0" normalizeH="0" baseline="0" noProof="0" dirty="0">
              <a:ln>
                <a:noFill/>
              </a:ln>
              <a:solidFill>
                <a:srgbClr val="648E85"/>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049841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11</a:t>
            </a:r>
            <a:endParaRPr lang="ru-RU" sz="20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1" name="Прямоугольник 10"/>
          <p:cNvSpPr/>
          <p:nvPr/>
        </p:nvSpPr>
        <p:spPr>
          <a:xfrm>
            <a:off x="1980000" y="881752"/>
            <a:ext cx="8855148" cy="733534"/>
          </a:xfrm>
          <a:prstGeom prst="rect">
            <a:avLst/>
          </a:prstGeom>
        </p:spPr>
        <p:txBody>
          <a:bodyPr wrap="square">
            <a:spAutoFit/>
          </a:bodyPr>
          <a:lstStyle/>
          <a:p>
            <a:pPr algn="ctr">
              <a:lnSpc>
                <a:spcPts val="2000"/>
              </a:lnSpc>
            </a:pPr>
            <a:r>
              <a:rPr lang="ru-RU" sz="2000" b="1" dirty="0">
                <a:solidFill>
                  <a:srgbClr val="385723"/>
                </a:solidFill>
                <a:latin typeface="Arial" panose="020B0604020202020204" pitchFamily="34" charset="0"/>
                <a:cs typeface="Arial" panose="020B0604020202020204" pitchFamily="34" charset="0"/>
              </a:rPr>
              <a:t>Раздел </a:t>
            </a:r>
            <a:r>
              <a:rPr lang="en-US" sz="2000" b="1" dirty="0">
                <a:solidFill>
                  <a:srgbClr val="385723"/>
                </a:solidFill>
                <a:latin typeface="Arial" panose="020B0604020202020204" pitchFamily="34" charset="0"/>
                <a:cs typeface="Arial" panose="020B0604020202020204" pitchFamily="34" charset="0"/>
              </a:rPr>
              <a:t>II </a:t>
            </a:r>
            <a:r>
              <a:rPr lang="ru-RU" sz="2000" b="1" dirty="0">
                <a:solidFill>
                  <a:srgbClr val="385723"/>
                </a:solidFill>
                <a:latin typeface="Arial" panose="020B0604020202020204" pitchFamily="34" charset="0"/>
                <a:cs typeface="Arial" panose="020B0604020202020204" pitchFamily="34" charset="0"/>
              </a:rPr>
              <a:t>«Численность работников и заработная плата»</a:t>
            </a:r>
          </a:p>
          <a:p>
            <a:pPr algn="just">
              <a:spcBef>
                <a:spcPts val="600"/>
              </a:spcBef>
            </a:pPr>
            <a:r>
              <a:rPr lang="ru-RU" sz="2000" b="1" dirty="0">
                <a:solidFill>
                  <a:srgbClr val="385723"/>
                </a:solidFill>
                <a:latin typeface="Arial" panose="020B0604020202020204" pitchFamily="34" charset="0"/>
                <a:cs typeface="Arial" panose="020B0604020202020204" pitchFamily="34" charset="0"/>
              </a:rPr>
              <a:t>Таблица 2. Новая редакция. Пример</a:t>
            </a:r>
            <a:r>
              <a:rPr lang="en-US" sz="2000" b="1" dirty="0">
                <a:solidFill>
                  <a:srgbClr val="385723"/>
                </a:solidFill>
                <a:latin typeface="Arial" panose="020B0604020202020204" pitchFamily="34" charset="0"/>
                <a:cs typeface="Arial" panose="020B0604020202020204" pitchFamily="34" charset="0"/>
              </a:rPr>
              <a:t> </a:t>
            </a:r>
            <a:r>
              <a:rPr lang="ru-RU" sz="2000" b="1" dirty="0">
                <a:solidFill>
                  <a:srgbClr val="385723"/>
                </a:solidFill>
                <a:latin typeface="Arial" panose="020B0604020202020204" pitchFamily="34" charset="0"/>
                <a:cs typeface="Arial" panose="020B0604020202020204" pitchFamily="34" charset="0"/>
              </a:rPr>
              <a:t>заполнения </a:t>
            </a:r>
            <a:r>
              <a:rPr lang="ru-RU" sz="2000" b="1" i="1" dirty="0">
                <a:solidFill>
                  <a:srgbClr val="385723"/>
                </a:solidFill>
                <a:latin typeface="Arial" panose="020B0604020202020204" pitchFamily="34" charset="0"/>
                <a:cs typeface="Arial" panose="020B0604020202020204" pitchFamily="34" charset="0"/>
              </a:rPr>
              <a:t>графы 2, 3 и 4</a:t>
            </a:r>
            <a:r>
              <a:rPr lang="ru-RU" sz="2000" i="1" dirty="0">
                <a:solidFill>
                  <a:srgbClr val="385723"/>
                </a:solidFill>
                <a:latin typeface="Arial" panose="020B0604020202020204" pitchFamily="34" charset="0"/>
                <a:cs typeface="Arial" panose="020B0604020202020204" pitchFamily="34" charset="0"/>
              </a:rPr>
              <a:t> </a:t>
            </a:r>
          </a:p>
        </p:txBody>
      </p:sp>
      <p:sp>
        <p:nvSpPr>
          <p:cNvPr id="12" name="Прямоугольник 11"/>
          <p:cNvSpPr/>
          <p:nvPr/>
        </p:nvSpPr>
        <p:spPr>
          <a:xfrm>
            <a:off x="1980000" y="881752"/>
            <a:ext cx="8855148" cy="733534"/>
          </a:xfrm>
          <a:prstGeom prst="rect">
            <a:avLst/>
          </a:prstGeom>
        </p:spPr>
        <p:txBody>
          <a:bodyPr wrap="square">
            <a:spAutoFit/>
          </a:bodyPr>
          <a:lstStyle/>
          <a:p>
            <a:pPr algn="ctr">
              <a:lnSpc>
                <a:spcPts val="2000"/>
              </a:lnSpc>
            </a:pPr>
            <a:r>
              <a:rPr lang="ru-RU" sz="2000" b="1" dirty="0">
                <a:solidFill>
                  <a:srgbClr val="385723"/>
                </a:solidFill>
                <a:latin typeface="Arial" panose="020B0604020202020204" pitchFamily="34" charset="0"/>
                <a:cs typeface="Arial" panose="020B0604020202020204" pitchFamily="34" charset="0"/>
              </a:rPr>
              <a:t>Раздел </a:t>
            </a:r>
            <a:r>
              <a:rPr lang="en-US" sz="2000" b="1" dirty="0">
                <a:solidFill>
                  <a:srgbClr val="385723"/>
                </a:solidFill>
                <a:latin typeface="Arial" panose="020B0604020202020204" pitchFamily="34" charset="0"/>
                <a:cs typeface="Arial" panose="020B0604020202020204" pitchFamily="34" charset="0"/>
              </a:rPr>
              <a:t>II </a:t>
            </a:r>
            <a:r>
              <a:rPr lang="ru-RU" sz="2000" b="1" dirty="0">
                <a:solidFill>
                  <a:srgbClr val="385723"/>
                </a:solidFill>
                <a:latin typeface="Arial" panose="020B0604020202020204" pitchFamily="34" charset="0"/>
                <a:cs typeface="Arial" panose="020B0604020202020204" pitchFamily="34" charset="0"/>
              </a:rPr>
              <a:t>«Численность работников и заработная плата»</a:t>
            </a:r>
          </a:p>
          <a:p>
            <a:pPr algn="just">
              <a:spcBef>
                <a:spcPts val="600"/>
              </a:spcBef>
            </a:pPr>
            <a:r>
              <a:rPr lang="ru-RU" sz="2000" b="1" dirty="0">
                <a:solidFill>
                  <a:srgbClr val="385723"/>
                </a:solidFill>
                <a:latin typeface="Arial" panose="020B0604020202020204" pitchFamily="34" charset="0"/>
                <a:cs typeface="Arial" panose="020B0604020202020204" pitchFamily="34" charset="0"/>
              </a:rPr>
              <a:t>Таблица 2. Новая редакция. Пример</a:t>
            </a:r>
            <a:r>
              <a:rPr lang="en-US" sz="2000" b="1" dirty="0">
                <a:solidFill>
                  <a:srgbClr val="385723"/>
                </a:solidFill>
                <a:latin typeface="Arial" panose="020B0604020202020204" pitchFamily="34" charset="0"/>
                <a:cs typeface="Arial" panose="020B0604020202020204" pitchFamily="34" charset="0"/>
              </a:rPr>
              <a:t> </a:t>
            </a:r>
            <a:r>
              <a:rPr lang="ru-RU" sz="2000" b="1" dirty="0">
                <a:solidFill>
                  <a:srgbClr val="385723"/>
                </a:solidFill>
                <a:latin typeface="Arial" panose="020B0604020202020204" pitchFamily="34" charset="0"/>
                <a:cs typeface="Arial" panose="020B0604020202020204" pitchFamily="34" charset="0"/>
              </a:rPr>
              <a:t>заполнения </a:t>
            </a:r>
            <a:r>
              <a:rPr lang="ru-RU" sz="2000" b="1" i="1" dirty="0">
                <a:solidFill>
                  <a:srgbClr val="385723"/>
                </a:solidFill>
                <a:latin typeface="Arial" panose="020B0604020202020204" pitchFamily="34" charset="0"/>
                <a:cs typeface="Arial" panose="020B0604020202020204" pitchFamily="34" charset="0"/>
              </a:rPr>
              <a:t>графы 2, 3 и 4</a:t>
            </a:r>
            <a:r>
              <a:rPr lang="ru-RU" sz="2000" i="1" dirty="0">
                <a:solidFill>
                  <a:srgbClr val="385723"/>
                </a:solidFill>
                <a:latin typeface="Arial" panose="020B0604020202020204" pitchFamily="34" charset="0"/>
                <a:cs typeface="Arial" panose="020B0604020202020204" pitchFamily="34" charset="0"/>
              </a:rPr>
              <a:t> </a:t>
            </a:r>
          </a:p>
        </p:txBody>
      </p:sp>
      <p:pic>
        <p:nvPicPr>
          <p:cNvPr id="13" name="Рисунок 12"/>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t="17318"/>
          <a:stretch/>
        </p:blipFill>
        <p:spPr>
          <a:xfrm>
            <a:off x="1769806" y="1936956"/>
            <a:ext cx="9311148" cy="2172928"/>
          </a:xfrm>
          <a:prstGeom prst="rect">
            <a:avLst/>
          </a:prstGeom>
        </p:spPr>
      </p:pic>
      <p:sp>
        <p:nvSpPr>
          <p:cNvPr id="14" name="Прямоугольник 13"/>
          <p:cNvSpPr/>
          <p:nvPr/>
        </p:nvSpPr>
        <p:spPr>
          <a:xfrm>
            <a:off x="1980000" y="881752"/>
            <a:ext cx="8855148" cy="733534"/>
          </a:xfrm>
          <a:prstGeom prst="rect">
            <a:avLst/>
          </a:prstGeom>
        </p:spPr>
        <p:txBody>
          <a:bodyPr wrap="square">
            <a:spAutoFit/>
          </a:bodyPr>
          <a:lstStyle/>
          <a:p>
            <a:pPr algn="ctr">
              <a:lnSpc>
                <a:spcPts val="2000"/>
              </a:lnSpc>
            </a:pPr>
            <a:r>
              <a:rPr lang="ru-RU" sz="2000" b="1" dirty="0">
                <a:solidFill>
                  <a:srgbClr val="385723"/>
                </a:solidFill>
                <a:latin typeface="Arial" panose="020B0604020202020204" pitchFamily="34" charset="0"/>
                <a:cs typeface="Arial" panose="020B0604020202020204" pitchFamily="34" charset="0"/>
              </a:rPr>
              <a:t>Раздел </a:t>
            </a:r>
            <a:r>
              <a:rPr lang="en-US" sz="2000" b="1" dirty="0">
                <a:solidFill>
                  <a:srgbClr val="385723"/>
                </a:solidFill>
                <a:latin typeface="Arial" panose="020B0604020202020204" pitchFamily="34" charset="0"/>
                <a:cs typeface="Arial" panose="020B0604020202020204" pitchFamily="34" charset="0"/>
              </a:rPr>
              <a:t>II </a:t>
            </a:r>
            <a:r>
              <a:rPr lang="ru-RU" sz="2000" b="1" dirty="0">
                <a:solidFill>
                  <a:srgbClr val="385723"/>
                </a:solidFill>
                <a:latin typeface="Arial" panose="020B0604020202020204" pitchFamily="34" charset="0"/>
                <a:cs typeface="Arial" panose="020B0604020202020204" pitchFamily="34" charset="0"/>
              </a:rPr>
              <a:t>«Численность работников и заработная плата»</a:t>
            </a:r>
          </a:p>
          <a:p>
            <a:pPr algn="just">
              <a:spcBef>
                <a:spcPts val="600"/>
              </a:spcBef>
            </a:pPr>
            <a:r>
              <a:rPr lang="ru-RU" sz="2000" b="1" dirty="0">
                <a:solidFill>
                  <a:srgbClr val="FF0000"/>
                </a:solidFill>
                <a:latin typeface="Arial" panose="020B0604020202020204" pitchFamily="34" charset="0"/>
                <a:cs typeface="Arial" panose="020B0604020202020204" pitchFamily="34" charset="0"/>
              </a:rPr>
              <a:t>Таблица 2. Новая редакция. </a:t>
            </a:r>
            <a:r>
              <a:rPr lang="ru-RU" sz="2000" b="1" dirty="0">
                <a:solidFill>
                  <a:srgbClr val="385723"/>
                </a:solidFill>
                <a:latin typeface="Arial" panose="020B0604020202020204" pitchFamily="34" charset="0"/>
                <a:cs typeface="Arial" panose="020B0604020202020204" pitchFamily="34" charset="0"/>
              </a:rPr>
              <a:t>Пример</a:t>
            </a:r>
            <a:r>
              <a:rPr lang="en-US" sz="2000" b="1" dirty="0">
                <a:solidFill>
                  <a:srgbClr val="385723"/>
                </a:solidFill>
                <a:latin typeface="Arial" panose="020B0604020202020204" pitchFamily="34" charset="0"/>
                <a:cs typeface="Arial" panose="020B0604020202020204" pitchFamily="34" charset="0"/>
              </a:rPr>
              <a:t> </a:t>
            </a:r>
            <a:r>
              <a:rPr lang="ru-RU" sz="2000" b="1" dirty="0">
                <a:solidFill>
                  <a:srgbClr val="385723"/>
                </a:solidFill>
                <a:latin typeface="Arial" panose="020B0604020202020204" pitchFamily="34" charset="0"/>
                <a:cs typeface="Arial" panose="020B0604020202020204" pitchFamily="34" charset="0"/>
              </a:rPr>
              <a:t>заполнения </a:t>
            </a:r>
            <a:r>
              <a:rPr lang="ru-RU" sz="2000" b="1" i="1" dirty="0">
                <a:solidFill>
                  <a:srgbClr val="385723"/>
                </a:solidFill>
                <a:latin typeface="Arial" panose="020B0604020202020204" pitchFamily="34" charset="0"/>
                <a:cs typeface="Arial" panose="020B0604020202020204" pitchFamily="34" charset="0"/>
              </a:rPr>
              <a:t>графы 2, 3 и 4</a:t>
            </a:r>
            <a:r>
              <a:rPr lang="ru-RU" sz="2000" i="1" dirty="0">
                <a:solidFill>
                  <a:srgbClr val="385723"/>
                </a:solidFill>
                <a:latin typeface="Arial" panose="020B0604020202020204" pitchFamily="34" charset="0"/>
                <a:cs typeface="Arial" panose="020B0604020202020204" pitchFamily="34" charset="0"/>
              </a:rPr>
              <a:t> </a:t>
            </a:r>
          </a:p>
        </p:txBody>
      </p:sp>
      <p:pic>
        <p:nvPicPr>
          <p:cNvPr id="15" name="Рисунок 14"/>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t="17318"/>
          <a:stretch/>
        </p:blipFill>
        <p:spPr>
          <a:xfrm>
            <a:off x="1769806" y="1936956"/>
            <a:ext cx="9311148" cy="2172928"/>
          </a:xfrm>
          <a:prstGeom prst="rect">
            <a:avLst/>
          </a:prstGeom>
        </p:spPr>
      </p:pic>
      <p:sp>
        <p:nvSpPr>
          <p:cNvPr id="16" name="TextBox 15"/>
          <p:cNvSpPr txBox="1"/>
          <p:nvPr/>
        </p:nvSpPr>
        <p:spPr>
          <a:xfrm>
            <a:off x="9530453" y="4364389"/>
            <a:ext cx="1417126" cy="1107996"/>
          </a:xfrm>
          <a:prstGeom prst="rect">
            <a:avLst/>
          </a:prstGeom>
          <a:noFill/>
        </p:spPr>
        <p:txBody>
          <a:bodyPr wrap="square" rtlCol="0">
            <a:spAutoFit/>
          </a:bodyPr>
          <a:lstStyle/>
          <a:p>
            <a:r>
              <a:rPr lang="ru-RU" sz="1100" b="1" dirty="0">
                <a:latin typeface="Arial" panose="020B0604020202020204" pitchFamily="34" charset="0"/>
                <a:cs typeface="Arial" panose="020B0604020202020204" pitchFamily="34" charset="0"/>
              </a:rPr>
              <a:t>необходимо обязательно набирать 0, если нет данных или очень малая величина</a:t>
            </a:r>
          </a:p>
        </p:txBody>
      </p:sp>
      <p:sp>
        <p:nvSpPr>
          <p:cNvPr id="17" name="TextBox 16"/>
          <p:cNvSpPr txBox="1"/>
          <p:nvPr/>
        </p:nvSpPr>
        <p:spPr>
          <a:xfrm>
            <a:off x="7617438" y="4375946"/>
            <a:ext cx="1459960" cy="1107996"/>
          </a:xfrm>
          <a:prstGeom prst="rect">
            <a:avLst/>
          </a:prstGeom>
          <a:noFill/>
        </p:spPr>
        <p:txBody>
          <a:bodyPr wrap="square" rtlCol="0">
            <a:spAutoFit/>
          </a:bodyPr>
          <a:lstStyle/>
          <a:p>
            <a:r>
              <a:rPr lang="ru-RU" sz="1100" b="1" dirty="0">
                <a:latin typeface="Arial" panose="020B0604020202020204" pitchFamily="34" charset="0"/>
                <a:cs typeface="Arial" panose="020B0604020202020204" pitchFamily="34" charset="0"/>
              </a:rPr>
              <a:t>значение в гр.2 появится  автоматически, доступа к корректировке гр.2 не будет  </a:t>
            </a:r>
          </a:p>
        </p:txBody>
      </p:sp>
      <p:cxnSp>
        <p:nvCxnSpPr>
          <p:cNvPr id="18" name="Прямая со стрелкой 17"/>
          <p:cNvCxnSpPr/>
          <p:nvPr/>
        </p:nvCxnSpPr>
        <p:spPr>
          <a:xfrm flipV="1">
            <a:off x="8160827" y="3787160"/>
            <a:ext cx="175098" cy="54034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flipV="1">
            <a:off x="9930633" y="3777432"/>
            <a:ext cx="175098" cy="55980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1408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1</a:t>
            </a:r>
            <a:r>
              <a:rPr lang="ru-RU"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2</a:t>
            </a:r>
            <a:endParaRPr lang="ru-RU" sz="20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3" name="Заголовок 1"/>
          <p:cNvSpPr>
            <a:spLocks noGrp="1"/>
          </p:cNvSpPr>
          <p:nvPr>
            <p:ph type="ctrTitle"/>
          </p:nvPr>
        </p:nvSpPr>
        <p:spPr>
          <a:xfrm>
            <a:off x="1374711" y="793101"/>
            <a:ext cx="9144000" cy="662476"/>
          </a:xfrm>
        </p:spPr>
        <p:txBody>
          <a:bodyPr>
            <a:normAutofit/>
          </a:bodyPr>
          <a:lstStyle/>
          <a:p>
            <a:r>
              <a:rPr lang="ru-RU" sz="2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Среднесписочная численность работников</a:t>
            </a:r>
            <a:br>
              <a:rPr lang="ru-RU" sz="2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br>
            <a:r>
              <a:rPr lang="ru-RU" sz="2000" b="1" i="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(строка 1)</a:t>
            </a:r>
          </a:p>
        </p:txBody>
      </p:sp>
      <p:graphicFrame>
        <p:nvGraphicFramePr>
          <p:cNvPr id="14" name="Схема 13"/>
          <p:cNvGraphicFramePr/>
          <p:nvPr>
            <p:extLst>
              <p:ext uri="{D42A27DB-BD31-4B8C-83A1-F6EECF244321}">
                <p14:modId xmlns:p14="http://schemas.microsoft.com/office/powerpoint/2010/main" val="335000620"/>
              </p:ext>
            </p:extLst>
          </p:nvPr>
        </p:nvGraphicFramePr>
        <p:xfrm>
          <a:off x="1149886" y="1597541"/>
          <a:ext cx="10138224" cy="49136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57868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1</a:t>
            </a:r>
            <a:r>
              <a:rPr lang="ru-RU"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3</a:t>
            </a:r>
            <a:endParaRPr lang="ru-RU" sz="20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1" name="Заголовок 1"/>
          <p:cNvSpPr>
            <a:spLocks noGrp="1"/>
          </p:cNvSpPr>
          <p:nvPr>
            <p:ph type="ctrTitle"/>
          </p:nvPr>
        </p:nvSpPr>
        <p:spPr>
          <a:xfrm>
            <a:off x="1374711" y="793101"/>
            <a:ext cx="9144000" cy="662476"/>
          </a:xfrm>
        </p:spPr>
        <p:txBody>
          <a:bodyPr>
            <a:normAutofit/>
          </a:bodyPr>
          <a:lstStyle/>
          <a:p>
            <a:r>
              <a:rPr lang="ru-RU" sz="2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Среднесписочная численность работников</a:t>
            </a:r>
            <a:br>
              <a:rPr lang="ru-RU" sz="2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br>
            <a:r>
              <a:rPr lang="ru-RU" sz="2000" b="1" i="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(строка 1)</a:t>
            </a:r>
          </a:p>
        </p:txBody>
      </p:sp>
      <p:graphicFrame>
        <p:nvGraphicFramePr>
          <p:cNvPr id="12" name="Схема 11"/>
          <p:cNvGraphicFramePr/>
          <p:nvPr>
            <p:extLst>
              <p:ext uri="{D42A27DB-BD31-4B8C-83A1-F6EECF244321}">
                <p14:modId xmlns:p14="http://schemas.microsoft.com/office/powerpoint/2010/main" val="532738754"/>
              </p:ext>
            </p:extLst>
          </p:nvPr>
        </p:nvGraphicFramePr>
        <p:xfrm>
          <a:off x="1149886" y="1455577"/>
          <a:ext cx="9455445" cy="50871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59151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1</a:t>
            </a:r>
            <a:r>
              <a:rPr lang="ru-RU"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4</a:t>
            </a:r>
            <a:endParaRPr lang="ru-RU" sz="20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1" name="Заголовок 1"/>
          <p:cNvSpPr>
            <a:spLocks noGrp="1"/>
          </p:cNvSpPr>
          <p:nvPr>
            <p:ph type="ctrTitle"/>
          </p:nvPr>
        </p:nvSpPr>
        <p:spPr>
          <a:xfrm>
            <a:off x="1293431" y="880557"/>
            <a:ext cx="9144000" cy="662476"/>
          </a:xfrm>
        </p:spPr>
        <p:txBody>
          <a:bodyPr>
            <a:noAutofit/>
          </a:bodyPr>
          <a:lstStyle/>
          <a:p>
            <a:r>
              <a:rPr lang="ru-RU" sz="24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Среднесписочная численность работников</a:t>
            </a:r>
            <a:br>
              <a:rPr lang="ru-RU" sz="24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br>
            <a:r>
              <a:rPr lang="ru-RU" sz="2400" b="1"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за месяц</a:t>
            </a:r>
          </a:p>
        </p:txBody>
      </p:sp>
      <p:sp>
        <p:nvSpPr>
          <p:cNvPr id="12" name="Прямоугольник 11"/>
          <p:cNvSpPr/>
          <p:nvPr/>
        </p:nvSpPr>
        <p:spPr>
          <a:xfrm>
            <a:off x="3482178" y="1772454"/>
            <a:ext cx="5961367" cy="1932562"/>
          </a:xfrm>
          <a:prstGeom prst="rect">
            <a:avLst/>
          </a:prstGeom>
          <a:solidFill>
            <a:srgbClr val="BED1CD"/>
          </a:solidFill>
          <a:ln w="12700" cap="flat" cmpd="sng" algn="ctr">
            <a:solidFill>
              <a:srgbClr val="648E85"/>
            </a:solidFill>
            <a:prstDash val="solid"/>
            <a:miter lim="800000"/>
          </a:ln>
          <a:effectLst/>
          <a:scene3d>
            <a:camera prst="orthographicFront"/>
            <a:lightRig rig="threePt" dir="t"/>
          </a:scene3d>
          <a:sp3d>
            <a:bevelT w="38100" h="82550"/>
            <a:bevelB w="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Сумма численности работников </a:t>
            </a:r>
            <a:br>
              <a:rPr kumimoji="0" lang="ru-RU" sz="2000" b="1"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ru-RU" sz="2000" b="1"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за каждый календарный день месяца, включая нерабочие праздничные и выходные дни</a:t>
            </a:r>
            <a:br>
              <a:rPr kumimoji="0" lang="ru-RU" sz="2000" b="1"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ru-RU" sz="2000" b="1"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(по ставкам)</a:t>
            </a:r>
          </a:p>
        </p:txBody>
      </p:sp>
      <p:cxnSp>
        <p:nvCxnSpPr>
          <p:cNvPr id="13" name="Прямая соединительная линия 12"/>
          <p:cNvCxnSpPr>
            <a:cxnSpLocks/>
          </p:cNvCxnSpPr>
          <p:nvPr/>
        </p:nvCxnSpPr>
        <p:spPr>
          <a:xfrm>
            <a:off x="3524908" y="3951369"/>
            <a:ext cx="5961367" cy="0"/>
          </a:xfrm>
          <a:prstGeom prst="line">
            <a:avLst/>
          </a:prstGeom>
          <a:noFill/>
          <a:ln w="25400" cap="flat" cmpd="sng" algn="ctr">
            <a:solidFill>
              <a:sysClr val="windowText" lastClr="000000"/>
            </a:solidFill>
            <a:prstDash val="solid"/>
            <a:miter lim="800000"/>
          </a:ln>
          <a:effectLst/>
        </p:spPr>
      </p:cxnSp>
      <p:sp>
        <p:nvSpPr>
          <p:cNvPr id="15" name="Прямоугольник 14"/>
          <p:cNvSpPr/>
          <p:nvPr/>
        </p:nvSpPr>
        <p:spPr>
          <a:xfrm>
            <a:off x="3665330" y="4180791"/>
            <a:ext cx="5620559" cy="931537"/>
          </a:xfrm>
          <a:prstGeom prst="rect">
            <a:avLst/>
          </a:prstGeom>
          <a:solidFill>
            <a:srgbClr val="BED1CD"/>
          </a:solidFill>
          <a:ln w="12700" cap="flat" cmpd="sng" algn="ctr">
            <a:solidFill>
              <a:srgbClr val="648E85"/>
            </a:solidFill>
            <a:prstDash val="solid"/>
            <a:miter lim="800000"/>
          </a:ln>
          <a:effectLst/>
          <a:scene3d>
            <a:camera prst="orthographicFront"/>
            <a:lightRig rig="threePt" dir="t"/>
          </a:scene3d>
          <a:sp3d>
            <a:bevelT w="38100" h="82550"/>
            <a:bevelB w="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Число календарных дней в месяце</a:t>
            </a:r>
            <a:br>
              <a:rPr kumimoji="0" lang="ru-RU" sz="2000" b="1"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ru-RU" sz="2000" b="1"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(30, 31 или 28, 29)</a:t>
            </a:r>
          </a:p>
        </p:txBody>
      </p:sp>
    </p:spTree>
    <p:extLst>
      <p:ext uri="{BB962C8B-B14F-4D97-AF65-F5344CB8AC3E}">
        <p14:creationId xmlns:p14="http://schemas.microsoft.com/office/powerpoint/2010/main" val="3091559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1</a:t>
            </a:r>
            <a:r>
              <a:rPr lang="ru-RU"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5</a:t>
            </a:r>
            <a:endParaRPr lang="ru-RU" sz="20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4" name="Заголовок 1"/>
          <p:cNvSpPr>
            <a:spLocks noGrp="1"/>
          </p:cNvSpPr>
          <p:nvPr>
            <p:ph type="ctrTitle"/>
          </p:nvPr>
        </p:nvSpPr>
        <p:spPr>
          <a:xfrm>
            <a:off x="1374711" y="793101"/>
            <a:ext cx="9144000" cy="662476"/>
          </a:xfrm>
        </p:spPr>
        <p:txBody>
          <a:bodyPr anchor="ctr">
            <a:normAutofit/>
          </a:bodyPr>
          <a:lstStyle/>
          <a:p>
            <a:r>
              <a:rPr lang="ru-RU" sz="2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Пример расчета среднесписочной численности работников за месяц</a:t>
            </a:r>
          </a:p>
        </p:txBody>
      </p:sp>
      <p:pic>
        <p:nvPicPr>
          <p:cNvPr id="16" name="Рисунок 15"/>
          <p:cNvPicPr>
            <a:picLocks noChangeAspect="1"/>
          </p:cNvPicPr>
          <p:nvPr/>
        </p:nvPicPr>
        <p:blipFill>
          <a:blip r:embed="rId5"/>
          <a:stretch>
            <a:fillRect/>
          </a:stretch>
        </p:blipFill>
        <p:spPr>
          <a:xfrm>
            <a:off x="1563422" y="1521734"/>
            <a:ext cx="8859758" cy="2279402"/>
          </a:xfrm>
          <a:prstGeom prst="rect">
            <a:avLst/>
          </a:prstGeom>
        </p:spPr>
      </p:pic>
      <p:pic>
        <p:nvPicPr>
          <p:cNvPr id="17" name="Рисунок 16"/>
          <p:cNvPicPr>
            <a:picLocks noChangeAspect="1"/>
          </p:cNvPicPr>
          <p:nvPr/>
        </p:nvPicPr>
        <p:blipFill>
          <a:blip r:embed="rId6"/>
          <a:stretch>
            <a:fillRect/>
          </a:stretch>
        </p:blipFill>
        <p:spPr>
          <a:xfrm>
            <a:off x="1063097" y="4229004"/>
            <a:ext cx="10351663" cy="2154984"/>
          </a:xfrm>
          <a:prstGeom prst="rect">
            <a:avLst/>
          </a:prstGeom>
        </p:spPr>
      </p:pic>
    </p:spTree>
    <p:extLst>
      <p:ext uri="{BB962C8B-B14F-4D97-AF65-F5344CB8AC3E}">
        <p14:creationId xmlns:p14="http://schemas.microsoft.com/office/powerpoint/2010/main" val="2832954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1</a:t>
            </a:r>
            <a:r>
              <a:rPr lang="ru-RU"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6</a:t>
            </a:r>
            <a:endParaRPr lang="ru-RU" sz="20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1" name="Заголовок 1"/>
          <p:cNvSpPr>
            <a:spLocks noGrp="1"/>
          </p:cNvSpPr>
          <p:nvPr>
            <p:ph type="ctrTitle"/>
          </p:nvPr>
        </p:nvSpPr>
        <p:spPr>
          <a:xfrm>
            <a:off x="1374711" y="793101"/>
            <a:ext cx="9144000" cy="574145"/>
          </a:xfrm>
        </p:spPr>
        <p:txBody>
          <a:bodyPr anchor="ctr">
            <a:normAutofit/>
          </a:bodyPr>
          <a:lstStyle/>
          <a:p>
            <a:r>
              <a:rPr lang="ru-RU" sz="2000" b="1" i="1"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Если организация работала неполный месяц</a:t>
            </a:r>
          </a:p>
        </p:txBody>
      </p:sp>
      <p:sp>
        <p:nvSpPr>
          <p:cNvPr id="12" name="Прямоугольник 11"/>
          <p:cNvSpPr/>
          <p:nvPr/>
        </p:nvSpPr>
        <p:spPr>
          <a:xfrm>
            <a:off x="3178629" y="1367246"/>
            <a:ext cx="5473489" cy="1057683"/>
          </a:xfrm>
          <a:prstGeom prst="rect">
            <a:avLst/>
          </a:prstGeom>
          <a:solidFill>
            <a:srgbClr val="D8E4E1"/>
          </a:solidFill>
          <a:ln w="12700" cap="flat" cmpd="sng" algn="ctr">
            <a:solidFill>
              <a:srgbClr val="648E85"/>
            </a:solidFill>
            <a:prstDash val="solid"/>
            <a:miter lim="800000"/>
          </a:ln>
          <a:effectLst/>
          <a:scene3d>
            <a:camera prst="orthographicFront"/>
            <a:lightRig rig="threePt" dir="t"/>
          </a:scene3d>
          <a:sp3d>
            <a:bevelT w="38100" h="82550"/>
            <a:bevelB w="12700"/>
          </a:sp3d>
        </p:spPr>
        <p:txBody>
          <a:bodyPr rtlCol="0" anchor="ctr"/>
          <a:lstStyle/>
          <a:p>
            <a:pPr marL="0" marR="0" lvl="0" indent="0" algn="ctr" defTabSz="914400" eaLnBrk="1" fontAlgn="auto" latinLnBrk="0" hangingPunct="1">
              <a:lnSpc>
                <a:spcPct val="100000"/>
              </a:lnSpc>
              <a:spcBef>
                <a:spcPts val="0"/>
              </a:spcBef>
              <a:buClrTx/>
              <a:buSzTx/>
              <a:buFontTx/>
              <a:buNone/>
              <a:tabLst/>
              <a:defRPr/>
            </a:pPr>
            <a:endParaRPr kumimoji="0" lang="ru-RU" sz="1600" b="1"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buClrTx/>
              <a:buSzTx/>
              <a:buFontTx/>
              <a:buNone/>
              <a:tabLst/>
              <a:defRPr/>
            </a:pPr>
            <a:r>
              <a:rPr kumimoji="0" lang="ru-RU" sz="1600" b="1"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Сумма численности работников за </a:t>
            </a:r>
            <a:r>
              <a:rPr kumimoji="0" lang="ru-RU" sz="1600" b="1" i="1"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дни работы </a:t>
            </a:r>
            <a:r>
              <a:rPr kumimoji="0" lang="ru-RU" sz="1600" b="1" i="1"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организации</a:t>
            </a:r>
            <a:r>
              <a:rPr kumimoji="0" lang="ru-RU" sz="1600" b="1"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в месяце, включая нерабочие праздничные и выходные дни</a:t>
            </a:r>
            <a:br>
              <a:rPr kumimoji="0" lang="ru-RU" sz="1600" b="1"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ru-RU" sz="1600" b="1"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(по ставкам)</a:t>
            </a:r>
            <a:br>
              <a:rPr kumimoji="0" lang="ru-RU" sz="1600" b="1"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endParaRPr kumimoji="0" lang="ru-RU" sz="1600" b="1"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cxnSp>
        <p:nvCxnSpPr>
          <p:cNvPr id="13" name="Прямая соединительная линия 12"/>
          <p:cNvCxnSpPr>
            <a:cxnSpLocks/>
          </p:cNvCxnSpPr>
          <p:nvPr/>
        </p:nvCxnSpPr>
        <p:spPr>
          <a:xfrm>
            <a:off x="3326524" y="2645196"/>
            <a:ext cx="5325594" cy="0"/>
          </a:xfrm>
          <a:prstGeom prst="line">
            <a:avLst/>
          </a:prstGeom>
          <a:noFill/>
          <a:ln w="25400" cap="flat" cmpd="sng" algn="ctr">
            <a:solidFill>
              <a:sysClr val="windowText" lastClr="000000"/>
            </a:solidFill>
            <a:prstDash val="solid"/>
            <a:miter lim="800000"/>
          </a:ln>
          <a:effectLst/>
        </p:spPr>
      </p:cxnSp>
      <p:sp>
        <p:nvSpPr>
          <p:cNvPr id="14" name="Прямоугольник 13"/>
          <p:cNvSpPr/>
          <p:nvPr/>
        </p:nvSpPr>
        <p:spPr>
          <a:xfrm>
            <a:off x="4129865" y="2865458"/>
            <a:ext cx="3792080" cy="830547"/>
          </a:xfrm>
          <a:prstGeom prst="rect">
            <a:avLst/>
          </a:prstGeom>
          <a:solidFill>
            <a:srgbClr val="D8E4E1"/>
          </a:solidFill>
          <a:ln w="12700" cap="flat" cmpd="sng" algn="ctr">
            <a:solidFill>
              <a:srgbClr val="648E85"/>
            </a:solidFill>
            <a:prstDash val="solid"/>
            <a:miter lim="800000"/>
          </a:ln>
          <a:effectLst/>
          <a:scene3d>
            <a:camera prst="orthographicFront"/>
            <a:lightRig rig="threePt" dir="t"/>
          </a:scene3d>
          <a:sp3d>
            <a:bevelT w="38100" h="82550"/>
            <a:bevelB w="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1" u="none" strike="noStrike" kern="0" cap="none" spc="0" normalizeH="0" baseline="0" noProof="0" dirty="0">
                <a:ln>
                  <a:noFill/>
                </a:ln>
                <a:solidFill>
                  <a:srgbClr val="C00000"/>
                </a:solidFill>
                <a:effectLst/>
                <a:uLnTx/>
                <a:uFillTx/>
                <a:latin typeface="Calibri"/>
                <a:ea typeface="+mn-ea"/>
                <a:cs typeface="+mn-cs"/>
              </a:rPr>
              <a:t>Ч</a:t>
            </a:r>
            <a:r>
              <a:rPr kumimoji="0" lang="ru-RU" sz="1600" b="1" i="1"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исло календарных дней в месяце</a:t>
            </a:r>
            <a:r>
              <a:rPr kumimoji="0" lang="en-US" sz="1600" b="1" i="1"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r>
            <a:br>
              <a:rPr kumimoji="0" lang="en-US" sz="1600" b="1" i="1"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br>
            <a:r>
              <a:rPr kumimoji="0" lang="en-US" sz="1600" b="1" i="1"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(30, 31 </a:t>
            </a:r>
            <a:r>
              <a:rPr kumimoji="0" lang="ru-RU" sz="1600" b="1" i="1"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или 28, 29)</a:t>
            </a:r>
          </a:p>
        </p:txBody>
      </p:sp>
      <p:pic>
        <p:nvPicPr>
          <p:cNvPr id="15" name="Рисунок 14"/>
          <p:cNvPicPr>
            <a:picLocks noChangeAspect="1"/>
          </p:cNvPicPr>
          <p:nvPr/>
        </p:nvPicPr>
        <p:blipFill>
          <a:blip r:embed="rId5"/>
          <a:stretch>
            <a:fillRect/>
          </a:stretch>
        </p:blipFill>
        <p:spPr>
          <a:xfrm>
            <a:off x="1374710" y="3925614"/>
            <a:ext cx="9913049" cy="2452016"/>
          </a:xfrm>
          <a:prstGeom prst="rect">
            <a:avLst/>
          </a:prstGeom>
        </p:spPr>
      </p:pic>
    </p:spTree>
    <p:extLst>
      <p:ext uri="{BB962C8B-B14F-4D97-AF65-F5344CB8AC3E}">
        <p14:creationId xmlns:p14="http://schemas.microsoft.com/office/powerpoint/2010/main" val="3959344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1</a:t>
            </a:r>
            <a:r>
              <a:rPr lang="ru-RU"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7</a:t>
            </a:r>
            <a:endParaRPr lang="ru-RU" sz="20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4" name="Заголовок 1"/>
          <p:cNvSpPr>
            <a:spLocks noGrp="1"/>
          </p:cNvSpPr>
          <p:nvPr>
            <p:ph type="ctrTitle"/>
          </p:nvPr>
        </p:nvSpPr>
        <p:spPr>
          <a:xfrm>
            <a:off x="1374711" y="831219"/>
            <a:ext cx="9144000" cy="949970"/>
          </a:xfrm>
        </p:spPr>
        <p:txBody>
          <a:bodyPr anchor="ctr">
            <a:normAutofit/>
          </a:bodyPr>
          <a:lstStyle/>
          <a:p>
            <a:r>
              <a:rPr lang="ru-RU" sz="24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Среднесписочная работников за отчетный год</a:t>
            </a:r>
            <a:br>
              <a:rPr lang="ru-RU" sz="24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br>
            <a:r>
              <a:rPr lang="ru-RU" sz="2400" b="1" i="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(строка 1 графа 1)</a:t>
            </a:r>
          </a:p>
        </p:txBody>
      </p:sp>
      <p:sp>
        <p:nvSpPr>
          <p:cNvPr id="16" name="Объект 2"/>
          <p:cNvSpPr txBox="1">
            <a:spLocks/>
          </p:cNvSpPr>
          <p:nvPr/>
        </p:nvSpPr>
        <p:spPr>
          <a:xfrm>
            <a:off x="1973184" y="1781189"/>
            <a:ext cx="809537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800" b="0" i="0" u="none" strike="noStrike" kern="1200" cap="none" spc="0" normalizeH="0" baseline="0" noProof="0" dirty="0">
                <a:ln>
                  <a:noFill/>
                </a:ln>
                <a:solidFill>
                  <a:sysClr val="windowText" lastClr="000000"/>
                </a:solidFill>
                <a:effectLst/>
                <a:uLnTx/>
                <a:uFillTx/>
                <a:latin typeface="Calibri"/>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2800" b="0" i="0" u="none" strike="noStrike" kern="1200" cap="none" spc="0" normalizeH="0" baseline="0" noProof="0" dirty="0">
                <a:ln>
                  <a:noFill/>
                </a:ln>
                <a:solidFill>
                  <a:sysClr val="windowText" lastClr="000000"/>
                </a:solidFill>
                <a:effectLst/>
                <a:uLnTx/>
                <a:uFillTx/>
                <a:latin typeface="Calibri"/>
                <a:ea typeface="+mn-ea"/>
                <a:cs typeface="+mn-cs"/>
              </a:rPr>
              <a:t>                                       +                       +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ts val="120"/>
              </a:lnSpc>
              <a:spcBef>
                <a:spcPts val="0"/>
              </a:spcBef>
              <a:spcAft>
                <a:spcPts val="0"/>
              </a:spcAft>
              <a:buClrTx/>
              <a:buSzTx/>
              <a:buFont typeface="Arial" panose="020B0604020202020204" pitchFamily="34" charset="0"/>
              <a:buChar char="•"/>
              <a:tabLst/>
              <a:defRPr/>
            </a:pPr>
            <a:r>
              <a:rPr kumimoji="0" lang="ru-RU" sz="2800" b="0" i="0" u="none" strike="noStrike" kern="1200" cap="none" spc="0" normalizeH="0" baseline="0" noProof="0" dirty="0">
                <a:ln>
                  <a:noFill/>
                </a:ln>
                <a:solidFill>
                  <a:sysClr val="windowText" lastClr="000000"/>
                </a:solidFill>
                <a:effectLst/>
                <a:uLnTx/>
                <a:uFillTx/>
                <a:latin typeface="Calibri"/>
                <a:ea typeface="+mn-ea"/>
                <a:cs typeface="+mn-cs"/>
              </a:rPr>
              <a:t>              =</a:t>
            </a:r>
          </a:p>
          <a:p>
            <a:pPr marL="228600" marR="0" lvl="0" indent="-228600" algn="l" defTabSz="914400" rtl="0" eaLnBrk="1" fontAlgn="auto" latinLnBrk="0" hangingPunct="1">
              <a:lnSpc>
                <a:spcPts val="120"/>
              </a:lnSpc>
              <a:spcBef>
                <a:spcPts val="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ts val="120"/>
              </a:lnSpc>
              <a:spcBef>
                <a:spcPts val="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ts val="120"/>
              </a:lnSpc>
              <a:spcBef>
                <a:spcPts val="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ts val="120"/>
              </a:lnSpc>
              <a:spcBef>
                <a:spcPts val="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ts val="120"/>
              </a:lnSpc>
              <a:spcBef>
                <a:spcPts val="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ts val="120"/>
              </a:lnSpc>
              <a:spcBef>
                <a:spcPts val="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ts val="120"/>
              </a:lnSpc>
              <a:spcBef>
                <a:spcPts val="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ts val="120"/>
              </a:lnSpc>
              <a:spcBef>
                <a:spcPts val="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ts val="120"/>
              </a:lnSpc>
              <a:spcBef>
                <a:spcPts val="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ts val="120"/>
              </a:lnSpc>
              <a:spcBef>
                <a:spcPts val="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ts val="120"/>
              </a:lnSpc>
              <a:spcBef>
                <a:spcPts val="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ts val="120"/>
              </a:lnSpc>
              <a:spcBef>
                <a:spcPts val="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ts val="120"/>
              </a:lnSpc>
              <a:spcBef>
                <a:spcPts val="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ts val="120"/>
              </a:lnSpc>
              <a:spcBef>
                <a:spcPts val="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ts val="120"/>
              </a:lnSpc>
              <a:spcBef>
                <a:spcPts val="0"/>
              </a:spcBef>
              <a:spcAft>
                <a:spcPts val="0"/>
              </a:spcAft>
              <a:buClrTx/>
              <a:buSzTx/>
              <a:buFont typeface="Arial" panose="020B0604020202020204" pitchFamily="34" charset="0"/>
              <a:buChar char="•"/>
              <a:tabLst/>
              <a:defRPr/>
            </a:pPr>
            <a:r>
              <a:rPr kumimoji="0" lang="ru-RU" sz="2800" b="0" i="0" u="none" strike="noStrike" kern="1200" cap="none" spc="0" normalizeH="0" baseline="0" noProof="0" dirty="0">
                <a:ln>
                  <a:noFill/>
                </a:ln>
                <a:solidFill>
                  <a:sysClr val="windowText" lastClr="000000"/>
                </a:solidFill>
                <a:effectLst/>
                <a:uLnTx/>
                <a:uFillTx/>
                <a:latin typeface="Calibri"/>
                <a:ea typeface="+mn-ea"/>
                <a:cs typeface="+mn-cs"/>
              </a:rPr>
              <a:t>                                                    12   </a:t>
            </a:r>
          </a:p>
          <a:p>
            <a:pPr marL="228600" marR="0" lvl="0" indent="-228600" algn="l" defTabSz="914400" rtl="0" eaLnBrk="1" fontAlgn="auto" latinLnBrk="0" hangingPunct="1">
              <a:lnSpc>
                <a:spcPts val="120"/>
              </a:lnSpc>
              <a:spcBef>
                <a:spcPts val="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ts val="120"/>
              </a:lnSpc>
              <a:spcBef>
                <a:spcPts val="0"/>
              </a:spcBef>
              <a:spcAft>
                <a:spcPts val="0"/>
              </a:spcAft>
              <a:buClrTx/>
              <a:buSzTx/>
              <a:buFont typeface="Arial" panose="020B0604020202020204" pitchFamily="34" charset="0"/>
              <a:buChar char="•"/>
              <a:tabLst/>
              <a:defRPr/>
            </a:pPr>
            <a:r>
              <a:rPr kumimoji="0" lang="ru-RU" sz="2800" b="0" i="0" u="none" strike="noStrike" kern="1200" cap="none" spc="0" normalizeH="0" baseline="0" noProof="0" dirty="0">
                <a:ln>
                  <a:noFill/>
                </a:ln>
                <a:solidFill>
                  <a:sysClr val="windowText" lastClr="000000"/>
                </a:solidFill>
                <a:effectLst/>
                <a:uLnTx/>
                <a:uFillTx/>
                <a:latin typeface="Calibri"/>
                <a:ea typeface="+mn-ea"/>
                <a:cs typeface="+mn-cs"/>
              </a:rPr>
              <a:t>                                       </a:t>
            </a:r>
          </a:p>
          <a:p>
            <a:pPr marL="228600" marR="0" lvl="0" indent="-228600" algn="l" defTabSz="914400" rtl="0" eaLnBrk="1" fontAlgn="auto" latinLnBrk="0" hangingPunct="1">
              <a:lnSpc>
                <a:spcPts val="120"/>
              </a:lnSpc>
              <a:spcBef>
                <a:spcPts val="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ts val="120"/>
              </a:lnSpc>
              <a:spcBef>
                <a:spcPts val="0"/>
              </a:spcBef>
              <a:spcAft>
                <a:spcPts val="0"/>
              </a:spcAft>
              <a:buClrTx/>
              <a:buSzTx/>
              <a:buFont typeface="Arial" panose="020B0604020202020204" pitchFamily="34" charset="0"/>
              <a:buChar char="•"/>
              <a:tabLst/>
              <a:defRPr/>
            </a:pPr>
            <a:r>
              <a:rPr kumimoji="0" lang="ru-RU" sz="2800" b="0" i="0" u="none" strike="noStrike" kern="1200" cap="none" spc="0" normalizeH="0" baseline="0" noProof="0" dirty="0">
                <a:ln>
                  <a:noFill/>
                </a:ln>
                <a:solidFill>
                  <a:sysClr val="windowText" lastClr="000000"/>
                </a:solidFill>
                <a:effectLst/>
                <a:uLnTx/>
                <a:uFillTx/>
                <a:latin typeface="Calibri"/>
                <a:ea typeface="+mn-ea"/>
                <a:cs typeface="+mn-cs"/>
              </a:rPr>
              <a:t>12</a:t>
            </a:r>
          </a:p>
          <a:p>
            <a:pPr marL="228600" marR="0" lvl="0" indent="-228600" algn="l" defTabSz="914400" rtl="0" eaLnBrk="1" fontAlgn="auto" latinLnBrk="0" hangingPunct="1">
              <a:lnSpc>
                <a:spcPts val="120"/>
              </a:lnSpc>
              <a:spcBef>
                <a:spcPts val="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ts val="120"/>
              </a:lnSpc>
              <a:spcBef>
                <a:spcPts val="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7" name="Прямоугольник 16"/>
          <p:cNvSpPr/>
          <p:nvPr/>
        </p:nvSpPr>
        <p:spPr>
          <a:xfrm>
            <a:off x="3753393" y="2751514"/>
            <a:ext cx="1505347" cy="1521229"/>
          </a:xfrm>
          <a:prstGeom prst="rect">
            <a:avLst/>
          </a:prstGeom>
          <a:solidFill>
            <a:srgbClr val="BED1CD"/>
          </a:solidFill>
          <a:ln w="12700" cap="flat" cmpd="sng" algn="ctr">
            <a:solidFill>
              <a:srgbClr val="648E85"/>
            </a:solidFill>
            <a:prstDash val="solid"/>
            <a:miter lim="800000"/>
          </a:ln>
          <a:effectLst/>
          <a:scene3d>
            <a:camera prst="orthographicFront"/>
            <a:lightRig rig="threePt" dir="t"/>
          </a:scene3d>
          <a:sp3d>
            <a:bevelT w="38100" h="82550"/>
            <a:bevelB w="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prstClr val="black"/>
                </a:solidFill>
                <a:effectLst/>
                <a:uLnTx/>
                <a:uFillTx/>
                <a:latin typeface="Calibri"/>
                <a:ea typeface="+mn-ea"/>
                <a:cs typeface="+mn-cs"/>
              </a:rPr>
              <a:t>Среднесписочная численность работников </a:t>
            </a:r>
            <a:br>
              <a:rPr kumimoji="0" lang="ru-RU" sz="1400" b="1" i="0" u="none" strike="noStrike" kern="0" cap="none" spc="0" normalizeH="0" baseline="0" noProof="0" dirty="0">
                <a:ln>
                  <a:noFill/>
                </a:ln>
                <a:solidFill>
                  <a:prstClr val="black"/>
                </a:solidFill>
                <a:effectLst/>
                <a:uLnTx/>
                <a:uFillTx/>
                <a:latin typeface="Calibri"/>
                <a:ea typeface="+mn-ea"/>
                <a:cs typeface="+mn-cs"/>
              </a:rPr>
            </a:br>
            <a:r>
              <a:rPr kumimoji="0" lang="ru-RU" sz="1400" b="1" i="0" u="none" strike="noStrike" kern="0" cap="none" spc="0" normalizeH="0" baseline="0" noProof="0" dirty="0">
                <a:ln>
                  <a:noFill/>
                </a:ln>
                <a:solidFill>
                  <a:prstClr val="black"/>
                </a:solidFill>
                <a:effectLst/>
                <a:uLnTx/>
                <a:uFillTx/>
                <a:latin typeface="Calibri"/>
                <a:ea typeface="+mn-ea"/>
                <a:cs typeface="+mn-cs"/>
              </a:rPr>
              <a:t>за </a:t>
            </a:r>
            <a:r>
              <a:rPr kumimoji="0" lang="ru-RU" sz="1400" b="1" i="1" u="none" strike="noStrike" kern="0" cap="none" spc="0" normalizeH="0" baseline="0" noProof="0" dirty="0">
                <a:ln>
                  <a:noFill/>
                </a:ln>
                <a:solidFill>
                  <a:srgbClr val="C00000"/>
                </a:solidFill>
                <a:effectLst/>
                <a:uLnTx/>
                <a:uFillTx/>
                <a:latin typeface="Calibri"/>
                <a:ea typeface="+mn-ea"/>
                <a:cs typeface="+mn-cs"/>
              </a:rPr>
              <a:t>первый </a:t>
            </a:r>
            <a:r>
              <a:rPr kumimoji="0" lang="ru-RU" sz="1400" b="1" i="1" u="none" strike="noStrike" kern="0" cap="none" spc="0" normalizeH="0" baseline="0" noProof="0" dirty="0">
                <a:ln>
                  <a:noFill/>
                </a:ln>
                <a:solidFill>
                  <a:prstClr val="black"/>
                </a:solidFill>
                <a:effectLst/>
                <a:uLnTx/>
                <a:uFillTx/>
                <a:latin typeface="Calibri"/>
                <a:ea typeface="+mn-ea"/>
                <a:cs typeface="+mn-cs"/>
              </a:rPr>
              <a:t>месяц</a:t>
            </a:r>
            <a:r>
              <a:rPr kumimoji="0" lang="en-US" sz="1400" b="1" i="1" u="none" strike="noStrike" kern="0" cap="none" spc="0" normalizeH="0" baseline="0" noProof="0" dirty="0">
                <a:ln>
                  <a:noFill/>
                </a:ln>
                <a:solidFill>
                  <a:prstClr val="black"/>
                </a:solidFill>
                <a:effectLst/>
                <a:uLnTx/>
                <a:uFillTx/>
                <a:latin typeface="Calibri"/>
                <a:ea typeface="+mn-ea"/>
                <a:cs typeface="+mn-cs"/>
              </a:rPr>
              <a:t> </a:t>
            </a:r>
            <a:r>
              <a:rPr kumimoji="0" lang="ru-RU" sz="1400" b="1" i="1" u="none" strike="noStrike" kern="0" cap="none" spc="0" normalizeH="0" baseline="0" noProof="0" dirty="0">
                <a:ln>
                  <a:noFill/>
                </a:ln>
                <a:solidFill>
                  <a:prstClr val="black"/>
                </a:solidFill>
                <a:effectLst/>
                <a:uLnTx/>
                <a:uFillTx/>
                <a:latin typeface="Calibri"/>
                <a:ea typeface="+mn-ea"/>
                <a:cs typeface="+mn-cs"/>
              </a:rPr>
              <a:t/>
            </a:r>
            <a:br>
              <a:rPr kumimoji="0" lang="ru-RU" sz="1400" b="1" i="1" u="none" strike="noStrike" kern="0" cap="none" spc="0" normalizeH="0" baseline="0" noProof="0" dirty="0">
                <a:ln>
                  <a:noFill/>
                </a:ln>
                <a:solidFill>
                  <a:prstClr val="black"/>
                </a:solidFill>
                <a:effectLst/>
                <a:uLnTx/>
                <a:uFillTx/>
                <a:latin typeface="Calibri"/>
                <a:ea typeface="+mn-ea"/>
                <a:cs typeface="+mn-cs"/>
              </a:rPr>
            </a:br>
            <a:r>
              <a:rPr kumimoji="0" lang="ru-RU" sz="1400" b="1" i="1" u="none" strike="noStrike" kern="0" cap="none" spc="0" normalizeH="0" baseline="0" noProof="0" dirty="0">
                <a:ln>
                  <a:noFill/>
                </a:ln>
                <a:solidFill>
                  <a:prstClr val="black"/>
                </a:solidFill>
                <a:effectLst/>
                <a:uLnTx/>
                <a:uFillTx/>
                <a:latin typeface="Calibri"/>
                <a:ea typeface="+mn-ea"/>
                <a:cs typeface="+mn-cs"/>
              </a:rPr>
              <a:t>в отчетном году</a:t>
            </a:r>
          </a:p>
        </p:txBody>
      </p:sp>
      <p:sp>
        <p:nvSpPr>
          <p:cNvPr id="18" name="Прямоугольник 17"/>
          <p:cNvSpPr/>
          <p:nvPr/>
        </p:nvSpPr>
        <p:spPr>
          <a:xfrm>
            <a:off x="5852160" y="2751514"/>
            <a:ext cx="1481695" cy="1521229"/>
          </a:xfrm>
          <a:prstGeom prst="rect">
            <a:avLst/>
          </a:prstGeom>
          <a:solidFill>
            <a:srgbClr val="BED1CD"/>
          </a:solidFill>
          <a:ln w="12700" cap="flat" cmpd="sng" algn="ctr">
            <a:solidFill>
              <a:srgbClr val="648E85"/>
            </a:solidFill>
            <a:prstDash val="solid"/>
            <a:miter lim="800000"/>
          </a:ln>
          <a:effectLst/>
          <a:scene3d>
            <a:camera prst="orthographicFront"/>
            <a:lightRig rig="threePt" dir="t"/>
          </a:scene3d>
          <a:sp3d>
            <a:bevelT w="38100" h="82550"/>
            <a:bevelB w="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prstClr val="black"/>
                </a:solidFill>
                <a:effectLst/>
                <a:uLnTx/>
                <a:uFillTx/>
                <a:latin typeface="Calibri"/>
                <a:ea typeface="+mn-ea"/>
                <a:cs typeface="+mn-cs"/>
              </a:rPr>
              <a:t>Среднесписочная численность работников </a:t>
            </a:r>
            <a:br>
              <a:rPr kumimoji="0" lang="ru-RU" sz="1400" b="1" i="0" u="none" strike="noStrike" kern="0" cap="none" spc="0" normalizeH="0" baseline="0" noProof="0" dirty="0">
                <a:ln>
                  <a:noFill/>
                </a:ln>
                <a:solidFill>
                  <a:prstClr val="black"/>
                </a:solidFill>
                <a:effectLst/>
                <a:uLnTx/>
                <a:uFillTx/>
                <a:latin typeface="Calibri"/>
                <a:ea typeface="+mn-ea"/>
                <a:cs typeface="+mn-cs"/>
              </a:rPr>
            </a:br>
            <a:r>
              <a:rPr kumimoji="0" lang="ru-RU" sz="1400" b="1" i="0" u="none" strike="noStrike" kern="0" cap="none" spc="0" normalizeH="0" baseline="0" noProof="0" dirty="0">
                <a:ln>
                  <a:noFill/>
                </a:ln>
                <a:solidFill>
                  <a:prstClr val="black"/>
                </a:solidFill>
                <a:effectLst/>
                <a:uLnTx/>
                <a:uFillTx/>
                <a:latin typeface="Calibri"/>
                <a:ea typeface="+mn-ea"/>
                <a:cs typeface="+mn-cs"/>
              </a:rPr>
              <a:t>за </a:t>
            </a:r>
            <a:r>
              <a:rPr kumimoji="0" lang="ru-RU" sz="1400" b="1" i="1" u="none" strike="noStrike" kern="0" cap="none" spc="0" normalizeH="0" baseline="0" noProof="0" dirty="0">
                <a:ln>
                  <a:noFill/>
                </a:ln>
                <a:solidFill>
                  <a:srgbClr val="C00000"/>
                </a:solidFill>
                <a:effectLst/>
                <a:uLnTx/>
                <a:uFillTx/>
                <a:latin typeface="Calibri"/>
                <a:ea typeface="+mn-ea"/>
                <a:cs typeface="+mn-cs"/>
              </a:rPr>
              <a:t>второй </a:t>
            </a:r>
            <a:r>
              <a:rPr kumimoji="0" lang="ru-RU" sz="1400" b="1" i="1" u="none" strike="noStrike" kern="0" cap="none" spc="0" normalizeH="0" baseline="0" noProof="0" dirty="0">
                <a:ln>
                  <a:noFill/>
                </a:ln>
                <a:solidFill>
                  <a:prstClr val="black"/>
                </a:solidFill>
                <a:effectLst/>
                <a:uLnTx/>
                <a:uFillTx/>
                <a:latin typeface="Calibri"/>
                <a:ea typeface="+mn-ea"/>
                <a:cs typeface="+mn-cs"/>
              </a:rPr>
              <a:t>месяц в отчетном году</a:t>
            </a:r>
          </a:p>
        </p:txBody>
      </p:sp>
      <p:sp>
        <p:nvSpPr>
          <p:cNvPr id="20" name="Прямоугольник 19"/>
          <p:cNvSpPr/>
          <p:nvPr/>
        </p:nvSpPr>
        <p:spPr>
          <a:xfrm>
            <a:off x="8335925" y="2751514"/>
            <a:ext cx="1523959" cy="1521229"/>
          </a:xfrm>
          <a:prstGeom prst="rect">
            <a:avLst/>
          </a:prstGeom>
          <a:solidFill>
            <a:srgbClr val="BED1CD"/>
          </a:solidFill>
          <a:ln w="12700" cap="flat" cmpd="sng" algn="ctr">
            <a:solidFill>
              <a:srgbClr val="648E85"/>
            </a:solidFill>
            <a:prstDash val="solid"/>
            <a:miter lim="800000"/>
          </a:ln>
          <a:effectLst/>
          <a:scene3d>
            <a:camera prst="orthographicFront"/>
            <a:lightRig rig="threePt" dir="t"/>
          </a:scene3d>
          <a:sp3d>
            <a:bevelT w="38100" h="82550"/>
            <a:bevelB w="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prstClr val="black"/>
                </a:solidFill>
                <a:effectLst/>
                <a:uLnTx/>
                <a:uFillTx/>
                <a:latin typeface="Calibri"/>
                <a:ea typeface="+mn-ea"/>
                <a:cs typeface="+mn-cs"/>
              </a:rPr>
              <a:t>Среднесписочная численность работников </a:t>
            </a:r>
            <a:br>
              <a:rPr kumimoji="0" lang="ru-RU" sz="1400" b="1" i="0" u="none" strike="noStrike" kern="0" cap="none" spc="0" normalizeH="0" baseline="0" noProof="0" dirty="0">
                <a:ln>
                  <a:noFill/>
                </a:ln>
                <a:solidFill>
                  <a:prstClr val="black"/>
                </a:solidFill>
                <a:effectLst/>
                <a:uLnTx/>
                <a:uFillTx/>
                <a:latin typeface="Calibri"/>
                <a:ea typeface="+mn-ea"/>
                <a:cs typeface="+mn-cs"/>
              </a:rPr>
            </a:br>
            <a:r>
              <a:rPr kumimoji="0" lang="ru-RU" sz="1400" b="1" i="0" u="none" strike="noStrike" kern="0" cap="none" spc="0" normalizeH="0" baseline="0" noProof="0" dirty="0">
                <a:ln>
                  <a:noFill/>
                </a:ln>
                <a:solidFill>
                  <a:prstClr val="black"/>
                </a:solidFill>
                <a:effectLst/>
                <a:uLnTx/>
                <a:uFillTx/>
                <a:latin typeface="Calibri"/>
                <a:ea typeface="+mn-ea"/>
                <a:cs typeface="+mn-cs"/>
              </a:rPr>
              <a:t>за </a:t>
            </a:r>
            <a:r>
              <a:rPr kumimoji="0" lang="ru-RU" sz="1400" b="1" i="1" u="none" strike="noStrike" kern="0" cap="none" spc="0" normalizeH="0" baseline="0" noProof="0" dirty="0">
                <a:ln>
                  <a:noFill/>
                </a:ln>
                <a:solidFill>
                  <a:srgbClr val="C00000"/>
                </a:solidFill>
                <a:effectLst/>
                <a:uLnTx/>
                <a:uFillTx/>
                <a:latin typeface="Calibri"/>
                <a:ea typeface="+mn-ea"/>
                <a:cs typeface="+mn-cs"/>
              </a:rPr>
              <a:t>последний </a:t>
            </a:r>
            <a:r>
              <a:rPr kumimoji="0" lang="ru-RU" sz="1400" b="1" i="1" u="none" strike="noStrike" kern="0" cap="none" spc="0" normalizeH="0" baseline="0" noProof="0" dirty="0">
                <a:ln>
                  <a:noFill/>
                </a:ln>
                <a:solidFill>
                  <a:prstClr val="black"/>
                </a:solidFill>
                <a:effectLst/>
                <a:uLnTx/>
                <a:uFillTx/>
                <a:latin typeface="Calibri"/>
                <a:ea typeface="+mn-ea"/>
                <a:cs typeface="+mn-cs"/>
              </a:rPr>
              <a:t>месяц </a:t>
            </a:r>
            <a:br>
              <a:rPr kumimoji="0" lang="ru-RU" sz="1400" b="1" i="1" u="none" strike="noStrike" kern="0" cap="none" spc="0" normalizeH="0" baseline="0" noProof="0" dirty="0">
                <a:ln>
                  <a:noFill/>
                </a:ln>
                <a:solidFill>
                  <a:prstClr val="black"/>
                </a:solidFill>
                <a:effectLst/>
                <a:uLnTx/>
                <a:uFillTx/>
                <a:latin typeface="Calibri"/>
                <a:ea typeface="+mn-ea"/>
                <a:cs typeface="+mn-cs"/>
              </a:rPr>
            </a:br>
            <a:r>
              <a:rPr kumimoji="0" lang="ru-RU" sz="1400" b="1" i="1" u="none" strike="noStrike" kern="0" cap="none" spc="0" normalizeH="0" baseline="0" noProof="0" dirty="0">
                <a:ln>
                  <a:noFill/>
                </a:ln>
                <a:solidFill>
                  <a:prstClr val="black"/>
                </a:solidFill>
                <a:effectLst/>
                <a:uLnTx/>
                <a:uFillTx/>
                <a:latin typeface="Calibri"/>
                <a:ea typeface="+mn-ea"/>
                <a:cs typeface="+mn-cs"/>
              </a:rPr>
              <a:t>в отчетном году</a:t>
            </a:r>
          </a:p>
        </p:txBody>
      </p:sp>
      <p:sp>
        <p:nvSpPr>
          <p:cNvPr id="21" name="Прямоугольник 20"/>
          <p:cNvSpPr/>
          <p:nvPr/>
        </p:nvSpPr>
        <p:spPr>
          <a:xfrm>
            <a:off x="1810914" y="2876204"/>
            <a:ext cx="1474643" cy="2793076"/>
          </a:xfrm>
          <a:prstGeom prst="rect">
            <a:avLst/>
          </a:prstGeom>
          <a:solidFill>
            <a:srgbClr val="BED1CD"/>
          </a:solidFill>
          <a:ln w="12700" cap="flat" cmpd="sng" algn="ctr">
            <a:solidFill>
              <a:srgbClr val="648E85"/>
            </a:solidFill>
            <a:prstDash val="solid"/>
            <a:miter lim="800000"/>
          </a:ln>
          <a:effectLst/>
          <a:scene3d>
            <a:camera prst="orthographicFront"/>
            <a:lightRig rig="threePt" dir="t"/>
          </a:scene3d>
          <a:sp3d>
            <a:bevelT w="38100" h="82550"/>
            <a:bevelB w="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prstClr val="black"/>
                </a:solidFill>
                <a:effectLst/>
                <a:uLnTx/>
                <a:uFillTx/>
                <a:latin typeface="Calibri"/>
                <a:ea typeface="+mn-ea"/>
                <a:cs typeface="+mn-cs"/>
              </a:rPr>
              <a:t>Среднесписочная численность работников </a:t>
            </a:r>
            <a:br>
              <a:rPr kumimoji="0" lang="ru-RU" sz="1400" b="1" i="0" u="none" strike="noStrike" kern="0" cap="none" spc="0" normalizeH="0" baseline="0" noProof="0" dirty="0">
                <a:ln>
                  <a:noFill/>
                </a:ln>
                <a:solidFill>
                  <a:prstClr val="black"/>
                </a:solidFill>
                <a:effectLst/>
                <a:uLnTx/>
                <a:uFillTx/>
                <a:latin typeface="Calibri"/>
                <a:ea typeface="+mn-ea"/>
                <a:cs typeface="+mn-cs"/>
              </a:rPr>
            </a:br>
            <a:r>
              <a:rPr kumimoji="0" lang="ru-RU" sz="1400" b="1" i="0" u="none" strike="noStrike" kern="0" cap="none" spc="0" normalizeH="0" baseline="0" noProof="0" dirty="0">
                <a:ln>
                  <a:noFill/>
                </a:ln>
                <a:solidFill>
                  <a:srgbClr val="FF0000"/>
                </a:solidFill>
                <a:effectLst/>
                <a:uLnTx/>
                <a:uFillTx/>
                <a:latin typeface="Calibri"/>
                <a:ea typeface="+mn-ea"/>
                <a:cs typeface="+mn-cs"/>
              </a:rPr>
              <a:t>за отчетный год</a:t>
            </a:r>
            <a:endParaRPr kumimoji="0" lang="ru-RU" sz="1400" b="1" i="1" u="none" strike="noStrike" kern="0" cap="none" spc="0" normalizeH="0" baseline="0" noProof="0" dirty="0">
              <a:ln>
                <a:noFill/>
              </a:ln>
              <a:solidFill>
                <a:srgbClr val="FF0000"/>
              </a:solidFill>
              <a:effectLst/>
              <a:uLnTx/>
              <a:uFillTx/>
              <a:latin typeface="Calibri"/>
              <a:ea typeface="+mn-ea"/>
              <a:cs typeface="+mn-cs"/>
            </a:endParaRPr>
          </a:p>
        </p:txBody>
      </p:sp>
      <p:cxnSp>
        <p:nvCxnSpPr>
          <p:cNvPr id="13" name="Прямая соединительная линия 12"/>
          <p:cNvCxnSpPr/>
          <p:nvPr/>
        </p:nvCxnSpPr>
        <p:spPr>
          <a:xfrm flipV="1">
            <a:off x="3672098" y="4492568"/>
            <a:ext cx="6187786" cy="8313"/>
          </a:xfrm>
          <a:prstGeom prst="line">
            <a:avLst/>
          </a:prstGeom>
          <a:noFill/>
          <a:ln w="22225" cap="flat" cmpd="sng" algn="ctr">
            <a:solidFill>
              <a:sysClr val="windowText" lastClr="000000"/>
            </a:solidFill>
            <a:prstDash val="solid"/>
            <a:miter lim="800000"/>
          </a:ln>
          <a:effectLst/>
        </p:spPr>
      </p:cxnSp>
    </p:spTree>
    <p:extLst>
      <p:ext uri="{BB962C8B-B14F-4D97-AF65-F5344CB8AC3E}">
        <p14:creationId xmlns:p14="http://schemas.microsoft.com/office/powerpoint/2010/main" val="1451595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1</a:t>
            </a:r>
            <a:r>
              <a:rPr lang="ru-RU"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8</a:t>
            </a:r>
            <a:endParaRPr lang="ru-RU" sz="20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1" name="Правая фигурная скобка 10"/>
          <p:cNvSpPr/>
          <p:nvPr/>
        </p:nvSpPr>
        <p:spPr>
          <a:xfrm rot="16200000">
            <a:off x="8623076" y="1186492"/>
            <a:ext cx="452289" cy="2851831"/>
          </a:xfrm>
          <a:prstGeom prst="rightBrace">
            <a:avLst>
              <a:gd name="adj1" fmla="val 45023"/>
              <a:gd name="adj2" fmla="val 49807"/>
            </a:avLst>
          </a:prstGeom>
          <a:no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2" name="Заголовок 1"/>
          <p:cNvSpPr txBox="1">
            <a:spLocks/>
          </p:cNvSpPr>
          <p:nvPr/>
        </p:nvSpPr>
        <p:spPr>
          <a:xfrm>
            <a:off x="7457292" y="1574800"/>
            <a:ext cx="2787002" cy="571331"/>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Период работы организации</a:t>
            </a:r>
          </a:p>
        </p:txBody>
      </p:sp>
      <p:sp>
        <p:nvSpPr>
          <p:cNvPr id="13" name="Заголовок 1"/>
          <p:cNvSpPr txBox="1">
            <a:spLocks/>
          </p:cNvSpPr>
          <p:nvPr/>
        </p:nvSpPr>
        <p:spPr>
          <a:xfrm>
            <a:off x="1912477" y="1574800"/>
            <a:ext cx="5395525" cy="571332"/>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Период, когда организация деятельность </a:t>
            </a:r>
            <a:br>
              <a:rPr kumimoji="0" lang="ru-RU"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ru-RU" sz="1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не осуществляла</a:t>
            </a:r>
            <a:endParaRPr kumimoji="0" lang="ru-RU" sz="1800" b="1" i="0" u="none" strike="noStrike" kern="1200" cap="none" spc="0" normalizeH="0" baseline="0" noProof="0" dirty="0">
              <a:ln>
                <a:noFill/>
              </a:ln>
              <a:solidFill>
                <a:srgbClr val="FF0000"/>
              </a:solidFill>
              <a:effectLst/>
              <a:uLnTx/>
              <a:uFillTx/>
              <a:latin typeface="Calibri Light"/>
            </a:endParaRPr>
          </a:p>
        </p:txBody>
      </p:sp>
      <p:sp>
        <p:nvSpPr>
          <p:cNvPr id="14" name="Прямоугольник 13"/>
          <p:cNvSpPr/>
          <p:nvPr/>
        </p:nvSpPr>
        <p:spPr>
          <a:xfrm>
            <a:off x="1470112" y="2916940"/>
            <a:ext cx="624417" cy="746838"/>
          </a:xfrm>
          <a:prstGeom prst="rect">
            <a:avLst/>
          </a:prstGeom>
          <a:solidFill>
            <a:srgbClr val="D8E4E1"/>
          </a:solidFill>
          <a:ln w="12700" cap="flat" cmpd="sng" algn="ctr">
            <a:solidFill>
              <a:srgbClr val="648E85"/>
            </a:solidFill>
            <a:prstDash val="solid"/>
            <a:miter lim="800000"/>
          </a:ln>
          <a:effectLst/>
          <a:scene3d>
            <a:camera prst="orthographicFront"/>
            <a:lightRig rig="threePt" dir="t"/>
          </a:scene3d>
          <a:sp3d>
            <a:bevelT w="38100" h="82550"/>
            <a:bevelB w="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1"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1</a:t>
            </a:r>
          </a:p>
        </p:txBody>
      </p:sp>
      <p:sp>
        <p:nvSpPr>
          <p:cNvPr id="15" name="Прямоугольник 14"/>
          <p:cNvSpPr/>
          <p:nvPr/>
        </p:nvSpPr>
        <p:spPr>
          <a:xfrm>
            <a:off x="2223487" y="2925050"/>
            <a:ext cx="624417" cy="746838"/>
          </a:xfrm>
          <a:prstGeom prst="rect">
            <a:avLst/>
          </a:prstGeom>
          <a:solidFill>
            <a:srgbClr val="D8E4E1"/>
          </a:solidFill>
          <a:ln w="12700" cap="flat" cmpd="sng" algn="ctr">
            <a:solidFill>
              <a:srgbClr val="648E85"/>
            </a:solidFill>
            <a:prstDash val="solid"/>
            <a:miter lim="800000"/>
          </a:ln>
          <a:effectLst/>
          <a:scene3d>
            <a:camera prst="orthographicFront"/>
            <a:lightRig rig="threePt" dir="t"/>
          </a:scene3d>
          <a:sp3d>
            <a:bevelT w="38100" h="82550"/>
            <a:bevelB w="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1"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2</a:t>
            </a:r>
          </a:p>
        </p:txBody>
      </p:sp>
      <p:sp>
        <p:nvSpPr>
          <p:cNvPr id="16" name="Прямоугольник 15"/>
          <p:cNvSpPr/>
          <p:nvPr/>
        </p:nvSpPr>
        <p:spPr>
          <a:xfrm>
            <a:off x="2982743" y="2925050"/>
            <a:ext cx="624417" cy="746838"/>
          </a:xfrm>
          <a:prstGeom prst="rect">
            <a:avLst/>
          </a:prstGeom>
          <a:solidFill>
            <a:srgbClr val="D8E4E1"/>
          </a:solidFill>
          <a:ln w="12700" cap="flat" cmpd="sng" algn="ctr">
            <a:solidFill>
              <a:srgbClr val="648E85"/>
            </a:solidFill>
            <a:prstDash val="solid"/>
            <a:miter lim="800000"/>
          </a:ln>
          <a:effectLst/>
          <a:scene3d>
            <a:camera prst="orthographicFront"/>
            <a:lightRig rig="threePt" dir="t"/>
          </a:scene3d>
          <a:sp3d>
            <a:bevelT w="38100" h="82550"/>
            <a:bevelB w="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1"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3</a:t>
            </a:r>
          </a:p>
        </p:txBody>
      </p:sp>
      <p:sp>
        <p:nvSpPr>
          <p:cNvPr id="17" name="Прямоугольник 16"/>
          <p:cNvSpPr/>
          <p:nvPr/>
        </p:nvSpPr>
        <p:spPr>
          <a:xfrm>
            <a:off x="3741999" y="2916940"/>
            <a:ext cx="624417" cy="746838"/>
          </a:xfrm>
          <a:prstGeom prst="rect">
            <a:avLst/>
          </a:prstGeom>
          <a:solidFill>
            <a:srgbClr val="D8E4E1"/>
          </a:solidFill>
          <a:ln w="12700" cap="flat" cmpd="sng" algn="ctr">
            <a:solidFill>
              <a:srgbClr val="648E85"/>
            </a:solidFill>
            <a:prstDash val="solid"/>
            <a:miter lim="800000"/>
          </a:ln>
          <a:effectLst/>
          <a:scene3d>
            <a:camera prst="orthographicFront"/>
            <a:lightRig rig="threePt" dir="t"/>
          </a:scene3d>
          <a:sp3d>
            <a:bevelT w="38100" h="82550"/>
            <a:bevelB w="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1"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4</a:t>
            </a:r>
          </a:p>
        </p:txBody>
      </p:sp>
      <p:sp>
        <p:nvSpPr>
          <p:cNvPr id="18" name="Прямоугольник 17"/>
          <p:cNvSpPr/>
          <p:nvPr/>
        </p:nvSpPr>
        <p:spPr>
          <a:xfrm>
            <a:off x="4466277" y="2916940"/>
            <a:ext cx="624417" cy="746838"/>
          </a:xfrm>
          <a:prstGeom prst="rect">
            <a:avLst/>
          </a:prstGeom>
          <a:solidFill>
            <a:srgbClr val="D8E4E1"/>
          </a:solidFill>
          <a:ln w="12700" cap="flat" cmpd="sng" algn="ctr">
            <a:solidFill>
              <a:srgbClr val="648E85"/>
            </a:solidFill>
            <a:prstDash val="solid"/>
            <a:miter lim="800000"/>
          </a:ln>
          <a:effectLst/>
          <a:scene3d>
            <a:camera prst="orthographicFront"/>
            <a:lightRig rig="threePt" dir="t"/>
          </a:scene3d>
          <a:sp3d>
            <a:bevelT w="38100" h="82550"/>
            <a:bevelB w="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1"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5</a:t>
            </a:r>
          </a:p>
        </p:txBody>
      </p:sp>
      <p:sp>
        <p:nvSpPr>
          <p:cNvPr id="20" name="Прямоугольник 19"/>
          <p:cNvSpPr/>
          <p:nvPr/>
        </p:nvSpPr>
        <p:spPr>
          <a:xfrm>
            <a:off x="5211625" y="2925050"/>
            <a:ext cx="624417" cy="746838"/>
          </a:xfrm>
          <a:prstGeom prst="rect">
            <a:avLst/>
          </a:prstGeom>
          <a:solidFill>
            <a:srgbClr val="D8E4E1"/>
          </a:solidFill>
          <a:ln w="12700" cap="flat" cmpd="sng" algn="ctr">
            <a:solidFill>
              <a:srgbClr val="648E85"/>
            </a:solidFill>
            <a:prstDash val="solid"/>
            <a:miter lim="800000"/>
          </a:ln>
          <a:effectLst/>
          <a:scene3d>
            <a:camera prst="orthographicFront"/>
            <a:lightRig rig="threePt" dir="t"/>
          </a:scene3d>
          <a:sp3d>
            <a:bevelT w="38100" h="82550"/>
            <a:bevelB w="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1"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6</a:t>
            </a:r>
          </a:p>
        </p:txBody>
      </p:sp>
      <p:sp>
        <p:nvSpPr>
          <p:cNvPr id="21" name="Прямоугольник 20"/>
          <p:cNvSpPr/>
          <p:nvPr/>
        </p:nvSpPr>
        <p:spPr>
          <a:xfrm>
            <a:off x="5940432" y="2925050"/>
            <a:ext cx="624417" cy="746838"/>
          </a:xfrm>
          <a:prstGeom prst="rect">
            <a:avLst/>
          </a:prstGeom>
          <a:solidFill>
            <a:srgbClr val="D8E4E1"/>
          </a:solidFill>
          <a:ln w="12700" cap="flat" cmpd="sng" algn="ctr">
            <a:solidFill>
              <a:srgbClr val="648E85"/>
            </a:solidFill>
            <a:prstDash val="solid"/>
            <a:miter lim="800000"/>
          </a:ln>
          <a:effectLst/>
          <a:scene3d>
            <a:camera prst="orthographicFront"/>
            <a:lightRig rig="threePt" dir="t"/>
          </a:scene3d>
          <a:sp3d>
            <a:bevelT w="38100" h="82550"/>
            <a:bevelB w="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1"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7</a:t>
            </a:r>
          </a:p>
        </p:txBody>
      </p:sp>
      <p:sp>
        <p:nvSpPr>
          <p:cNvPr id="22" name="Прямоугольник 21"/>
          <p:cNvSpPr/>
          <p:nvPr/>
        </p:nvSpPr>
        <p:spPr>
          <a:xfrm>
            <a:off x="6669239" y="2934495"/>
            <a:ext cx="624417" cy="746838"/>
          </a:xfrm>
          <a:prstGeom prst="rect">
            <a:avLst/>
          </a:prstGeom>
          <a:solidFill>
            <a:srgbClr val="D8E4E1"/>
          </a:solidFill>
          <a:ln w="12700" cap="flat" cmpd="sng" algn="ctr">
            <a:solidFill>
              <a:srgbClr val="648E85"/>
            </a:solidFill>
            <a:prstDash val="solid"/>
            <a:miter lim="800000"/>
          </a:ln>
          <a:effectLst/>
          <a:scene3d>
            <a:camera prst="orthographicFront"/>
            <a:lightRig rig="threePt" dir="t"/>
          </a:scene3d>
          <a:sp3d>
            <a:bevelT w="38100" h="82550"/>
            <a:bevelB w="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1"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8</a:t>
            </a:r>
          </a:p>
        </p:txBody>
      </p:sp>
      <p:sp>
        <p:nvSpPr>
          <p:cNvPr id="23" name="Прямоугольник 22"/>
          <p:cNvSpPr/>
          <p:nvPr/>
        </p:nvSpPr>
        <p:spPr>
          <a:xfrm>
            <a:off x="7423305" y="2934495"/>
            <a:ext cx="624417" cy="746838"/>
          </a:xfrm>
          <a:prstGeom prst="rect">
            <a:avLst/>
          </a:prstGeom>
          <a:solidFill>
            <a:srgbClr val="BED1CD"/>
          </a:solidFill>
          <a:ln w="12700" cap="flat" cmpd="sng" algn="ctr">
            <a:solidFill>
              <a:srgbClr val="648E85"/>
            </a:solidFill>
            <a:prstDash val="solid"/>
            <a:miter lim="800000"/>
          </a:ln>
          <a:effectLst/>
          <a:scene3d>
            <a:camera prst="orthographicFront"/>
            <a:lightRig rig="threePt" dir="t"/>
          </a:scene3d>
          <a:sp3d>
            <a:bevelT w="38100" h="82550"/>
            <a:bevelB w="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1"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9</a:t>
            </a:r>
          </a:p>
        </p:txBody>
      </p:sp>
      <p:sp>
        <p:nvSpPr>
          <p:cNvPr id="24" name="Прямоугольник 23"/>
          <p:cNvSpPr/>
          <p:nvPr/>
        </p:nvSpPr>
        <p:spPr>
          <a:xfrm>
            <a:off x="8177371" y="2934495"/>
            <a:ext cx="624417" cy="746838"/>
          </a:xfrm>
          <a:prstGeom prst="rect">
            <a:avLst/>
          </a:prstGeom>
          <a:solidFill>
            <a:srgbClr val="BED1CD"/>
          </a:solidFill>
          <a:ln w="12700" cap="flat" cmpd="sng" algn="ctr">
            <a:solidFill>
              <a:srgbClr val="648E85"/>
            </a:solidFill>
            <a:prstDash val="solid"/>
            <a:miter lim="800000"/>
          </a:ln>
          <a:effectLst/>
          <a:scene3d>
            <a:camera prst="orthographicFront"/>
            <a:lightRig rig="threePt" dir="t"/>
          </a:scene3d>
          <a:sp3d>
            <a:bevelT w="38100" h="82550"/>
            <a:bevelB w="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1"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10</a:t>
            </a:r>
          </a:p>
        </p:txBody>
      </p:sp>
      <p:sp>
        <p:nvSpPr>
          <p:cNvPr id="25" name="Прямоугольник 24"/>
          <p:cNvSpPr/>
          <p:nvPr/>
        </p:nvSpPr>
        <p:spPr>
          <a:xfrm>
            <a:off x="8931437" y="2934495"/>
            <a:ext cx="624417" cy="746838"/>
          </a:xfrm>
          <a:prstGeom prst="rect">
            <a:avLst/>
          </a:prstGeom>
          <a:solidFill>
            <a:srgbClr val="BED1CD"/>
          </a:solidFill>
          <a:ln w="12700" cap="flat" cmpd="sng" algn="ctr">
            <a:solidFill>
              <a:srgbClr val="648E85"/>
            </a:solidFill>
            <a:prstDash val="solid"/>
            <a:miter lim="800000"/>
          </a:ln>
          <a:effectLst/>
          <a:scene3d>
            <a:camera prst="orthographicFront"/>
            <a:lightRig rig="threePt" dir="t"/>
          </a:scene3d>
          <a:sp3d>
            <a:bevelT w="38100" h="82550"/>
            <a:bevelB w="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1"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11</a:t>
            </a:r>
          </a:p>
        </p:txBody>
      </p:sp>
      <p:sp>
        <p:nvSpPr>
          <p:cNvPr id="26" name="Прямоугольник 25"/>
          <p:cNvSpPr/>
          <p:nvPr/>
        </p:nvSpPr>
        <p:spPr>
          <a:xfrm>
            <a:off x="9684706" y="2934495"/>
            <a:ext cx="624417" cy="746838"/>
          </a:xfrm>
          <a:prstGeom prst="rect">
            <a:avLst/>
          </a:prstGeom>
          <a:solidFill>
            <a:srgbClr val="BED1CD"/>
          </a:solidFill>
          <a:ln w="12700" cap="flat" cmpd="sng" algn="ctr">
            <a:solidFill>
              <a:srgbClr val="648E85"/>
            </a:solidFill>
            <a:prstDash val="solid"/>
            <a:miter lim="800000"/>
          </a:ln>
          <a:effectLst/>
          <a:scene3d>
            <a:camera prst="orthographicFront"/>
            <a:lightRig rig="threePt" dir="t"/>
          </a:scene3d>
          <a:sp3d>
            <a:bevelT w="38100" h="82550"/>
            <a:bevelB w="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1"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12</a:t>
            </a:r>
          </a:p>
        </p:txBody>
      </p:sp>
      <p:sp>
        <p:nvSpPr>
          <p:cNvPr id="27" name="Заголовок 1"/>
          <p:cNvSpPr txBox="1">
            <a:spLocks/>
          </p:cNvSpPr>
          <p:nvPr/>
        </p:nvSpPr>
        <p:spPr>
          <a:xfrm>
            <a:off x="1374711" y="3509963"/>
            <a:ext cx="9615119" cy="158855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ru-RU"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ru-RU"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0  + </a:t>
            </a:r>
            <a:r>
              <a:rPr kumimoji="0" lang="en-US"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ru-RU"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0 </a:t>
            </a:r>
            <a:r>
              <a:rPr kumimoji="0" lang="en-US"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ru-RU"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ru-RU"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0 </a:t>
            </a:r>
            <a:r>
              <a:rPr kumimoji="0" lang="en-US"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ru-RU"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ru-RU"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0</a:t>
            </a:r>
            <a:r>
              <a:rPr kumimoji="0" lang="en-US"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ru-RU"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ru-RU"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0 </a:t>
            </a:r>
            <a:r>
              <a:rPr kumimoji="0" lang="en-US"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ru-RU"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ru-RU"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0 </a:t>
            </a:r>
            <a:r>
              <a:rPr kumimoji="0" lang="en-US"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ru-RU"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ru-RU"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0</a:t>
            </a:r>
            <a:r>
              <a:rPr kumimoji="0" lang="en-US"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ru-RU"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en-US"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ru-RU"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0</a:t>
            </a:r>
            <a:r>
              <a:rPr kumimoji="0" lang="en-US"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ru-RU"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en-US"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ru-RU"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0,5</a:t>
            </a:r>
            <a:r>
              <a:rPr kumimoji="0" lang="en-US"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ru-RU"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en-US"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ru-RU"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0,5</a:t>
            </a:r>
            <a:r>
              <a:rPr kumimoji="0" lang="en-US"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ru-RU"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en-US"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ru-RU"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0,5</a:t>
            </a:r>
            <a:r>
              <a:rPr kumimoji="0" lang="en-US"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ru-RU"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en-US"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ru-RU"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0,5</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Light"/>
                <a:ea typeface="+mj-ea"/>
                <a:cs typeface="+mj-cs"/>
              </a:rPr>
              <a:t>                                           </a:t>
            </a:r>
            <a:r>
              <a:rPr kumimoji="0" lang="ru-RU"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a:t>
            </a:r>
          </a:p>
        </p:txBody>
      </p:sp>
      <p:cxnSp>
        <p:nvCxnSpPr>
          <p:cNvPr id="28" name="Прямая соединительная линия 27"/>
          <p:cNvCxnSpPr/>
          <p:nvPr/>
        </p:nvCxnSpPr>
        <p:spPr>
          <a:xfrm>
            <a:off x="1782320" y="4248922"/>
            <a:ext cx="8312173" cy="15714"/>
          </a:xfrm>
          <a:prstGeom prst="line">
            <a:avLst/>
          </a:prstGeom>
        </p:spPr>
        <p:style>
          <a:lnRef idx="2">
            <a:schemeClr val="dk1"/>
          </a:lnRef>
          <a:fillRef idx="0">
            <a:schemeClr val="dk1"/>
          </a:fillRef>
          <a:effectRef idx="1">
            <a:schemeClr val="dk1"/>
          </a:effectRef>
          <a:fontRef idx="minor">
            <a:schemeClr val="tx1"/>
          </a:fontRef>
        </p:style>
      </p:cxnSp>
      <p:sp>
        <p:nvSpPr>
          <p:cNvPr id="29" name="Заголовок 1"/>
          <p:cNvSpPr txBox="1">
            <a:spLocks/>
          </p:cNvSpPr>
          <p:nvPr/>
        </p:nvSpPr>
        <p:spPr>
          <a:xfrm>
            <a:off x="1645645" y="5175351"/>
            <a:ext cx="8448848" cy="7479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1" i="1" u="none" strike="noStrike" kern="1200" cap="none" spc="0" normalizeH="0" baseline="0" noProof="0" dirty="0">
                <a:ln>
                  <a:noFill/>
                </a:ln>
                <a:solidFill>
                  <a:srgbClr val="53756E"/>
                </a:solidFill>
                <a:effectLst/>
                <a:uLnTx/>
                <a:uFillTx/>
                <a:latin typeface="Arial" panose="020B0604020202020204" pitchFamily="34" charset="0"/>
                <a:cs typeface="Arial" panose="020B0604020202020204" pitchFamily="34" charset="0"/>
              </a:rPr>
              <a:t>Организация осуществляла деятельность с 1 сентября </a:t>
            </a:r>
            <a:r>
              <a:rPr kumimoji="0" lang="en-US" sz="2000" b="1" i="1" u="none" strike="noStrike" kern="1200" cap="none" spc="0" normalizeH="0" baseline="0" noProof="0" dirty="0">
                <a:ln>
                  <a:noFill/>
                </a:ln>
                <a:solidFill>
                  <a:srgbClr val="53756E"/>
                </a:solidFill>
                <a:effectLst/>
                <a:uLnTx/>
                <a:uFillTx/>
                <a:latin typeface="Arial" panose="020B0604020202020204" pitchFamily="34" charset="0"/>
                <a:cs typeface="Arial" panose="020B0604020202020204" pitchFamily="34" charset="0"/>
              </a:rPr>
              <a:t/>
            </a:r>
            <a:br>
              <a:rPr kumimoji="0" lang="en-US" sz="2000" b="1" i="1" u="none" strike="noStrike" kern="1200" cap="none" spc="0" normalizeH="0" baseline="0" noProof="0" dirty="0">
                <a:ln>
                  <a:noFill/>
                </a:ln>
                <a:solidFill>
                  <a:srgbClr val="53756E"/>
                </a:solidFill>
                <a:effectLst/>
                <a:uLnTx/>
                <a:uFillTx/>
                <a:latin typeface="Arial" panose="020B0604020202020204" pitchFamily="34" charset="0"/>
                <a:cs typeface="Arial" panose="020B0604020202020204" pitchFamily="34" charset="0"/>
              </a:rPr>
            </a:br>
            <a:r>
              <a:rPr kumimoji="0" lang="ru-RU" sz="2000" b="1" i="1" u="none" strike="noStrike" kern="1200" cap="none" spc="0" normalizeH="0" baseline="0" noProof="0" dirty="0">
                <a:ln>
                  <a:noFill/>
                </a:ln>
                <a:solidFill>
                  <a:srgbClr val="53756E"/>
                </a:solidFill>
                <a:effectLst/>
                <a:uLnTx/>
                <a:uFillTx/>
                <a:latin typeface="Arial" panose="020B0604020202020204" pitchFamily="34" charset="0"/>
                <a:cs typeface="Arial" panose="020B0604020202020204" pitchFamily="34" charset="0"/>
              </a:rPr>
              <a:t>с 1 работником на 0,5 ст.</a:t>
            </a:r>
            <a:br>
              <a:rPr kumimoji="0" lang="ru-RU" sz="2000" b="1" i="1" u="none" strike="noStrike" kern="1200" cap="none" spc="0" normalizeH="0" baseline="0" noProof="0" dirty="0">
                <a:ln>
                  <a:noFill/>
                </a:ln>
                <a:solidFill>
                  <a:srgbClr val="53756E"/>
                </a:solidFill>
                <a:effectLst/>
                <a:uLnTx/>
                <a:uFillTx/>
                <a:latin typeface="Arial" panose="020B0604020202020204" pitchFamily="34" charset="0"/>
                <a:cs typeface="Arial" panose="020B0604020202020204" pitchFamily="34" charset="0"/>
              </a:rPr>
            </a:br>
            <a:r>
              <a:rPr kumimoji="0" lang="ru-RU" sz="2000" b="1" i="0" u="none" strike="noStrike" kern="1200" cap="none" spc="0" normalizeH="0" baseline="0" noProof="0" dirty="0">
                <a:ln>
                  <a:noFill/>
                </a:ln>
                <a:solidFill>
                  <a:srgbClr val="53756E"/>
                </a:solidFill>
                <a:effectLst/>
                <a:uLnTx/>
                <a:uFillTx/>
                <a:latin typeface="Arial" panose="020B0604020202020204" pitchFamily="34" charset="0"/>
                <a:cs typeface="Arial" panose="020B0604020202020204" pitchFamily="34" charset="0"/>
              </a:rPr>
              <a:t/>
            </a:r>
            <a:br>
              <a:rPr kumimoji="0" lang="ru-RU" sz="2000" b="1" i="0" u="none" strike="noStrike" kern="1200" cap="none" spc="0" normalizeH="0" baseline="0" noProof="0" dirty="0">
                <a:ln>
                  <a:noFill/>
                </a:ln>
                <a:solidFill>
                  <a:srgbClr val="53756E"/>
                </a:solidFill>
                <a:effectLst/>
                <a:uLnTx/>
                <a:uFillTx/>
                <a:latin typeface="Arial" panose="020B0604020202020204" pitchFamily="34" charset="0"/>
                <a:cs typeface="Arial" panose="020B0604020202020204" pitchFamily="34" charset="0"/>
              </a:rPr>
            </a:br>
            <a:r>
              <a:rPr kumimoji="0" lang="ru-RU"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Среднесписочная численность работников за год = (0,5+0,5+0,5+0,5):12=2</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a:t>
            </a:r>
            <a:r>
              <a:rPr kumimoji="0" lang="ru-RU"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0,2</a:t>
            </a:r>
          </a:p>
        </p:txBody>
      </p:sp>
      <p:sp>
        <p:nvSpPr>
          <p:cNvPr id="30" name="Заголовок 1"/>
          <p:cNvSpPr txBox="1">
            <a:spLocks/>
          </p:cNvSpPr>
          <p:nvPr/>
        </p:nvSpPr>
        <p:spPr>
          <a:xfrm>
            <a:off x="1374711" y="831219"/>
            <a:ext cx="9144000" cy="3960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2000" b="1" i="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Если организация работала неполный год</a:t>
            </a:r>
          </a:p>
        </p:txBody>
      </p:sp>
    </p:spTree>
    <p:extLst>
      <p:ext uri="{BB962C8B-B14F-4D97-AF65-F5344CB8AC3E}">
        <p14:creationId xmlns:p14="http://schemas.microsoft.com/office/powerpoint/2010/main" val="3617679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1</a:t>
            </a:r>
            <a:r>
              <a:rPr lang="ru-RU"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9</a:t>
            </a:r>
            <a:endParaRPr lang="ru-RU" sz="20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1" name="Заголовок 1"/>
          <p:cNvSpPr>
            <a:spLocks noGrp="1"/>
          </p:cNvSpPr>
          <p:nvPr>
            <p:ph type="ctrTitle"/>
          </p:nvPr>
        </p:nvSpPr>
        <p:spPr>
          <a:xfrm>
            <a:off x="1374711" y="946928"/>
            <a:ext cx="9144000" cy="720000"/>
          </a:xfrm>
        </p:spPr>
        <p:txBody>
          <a:bodyPr>
            <a:noAutofit/>
          </a:bodyPr>
          <a:lstStyle/>
          <a:p>
            <a:pPr>
              <a:lnSpc>
                <a:spcPct val="60000"/>
              </a:lnSpc>
            </a:pPr>
            <a:r>
              <a:rPr lang="ru-RU" sz="2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Списочная численность работников </a:t>
            </a:r>
            <a:r>
              <a:rPr lang="ru-RU" sz="2000" b="1" i="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(строка 2) </a:t>
            </a:r>
            <a:br>
              <a:rPr lang="ru-RU" sz="2000" b="1" i="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br>
            <a:r>
              <a:rPr lang="ru-RU" sz="2000" b="1" i="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r>
            <a:br>
              <a:rPr lang="ru-RU" sz="2000" b="1" i="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br>
            <a:r>
              <a:rPr lang="ru-RU" sz="2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(численность </a:t>
            </a:r>
            <a:r>
              <a:rPr lang="ru-RU" sz="2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работников</a:t>
            </a:r>
            <a:r>
              <a:rPr lang="ru-RU" sz="2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числящихся в организации)</a:t>
            </a:r>
          </a:p>
        </p:txBody>
      </p:sp>
      <p:sp>
        <p:nvSpPr>
          <p:cNvPr id="12" name="Объект 2"/>
          <p:cNvSpPr txBox="1">
            <a:spLocks/>
          </p:cNvSpPr>
          <p:nvPr/>
        </p:nvSpPr>
        <p:spPr>
          <a:xfrm>
            <a:off x="1415838" y="2174324"/>
            <a:ext cx="9462956" cy="400429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Tx/>
              <a:buSzTx/>
              <a:buNone/>
              <a:tabLst/>
              <a:defRPr/>
            </a:pPr>
            <a:r>
              <a:rPr kumimoji="0" lang="ru-RU" sz="2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НЕ ВКЛЮЧАЮТСЯ:</a:t>
            </a:r>
          </a:p>
          <a:p>
            <a:pPr marR="0" lvl="0" algn="l" defTabSz="914400" rtl="0" eaLnBrk="1" fontAlgn="auto" latinLnBrk="0" hangingPunct="1">
              <a:lnSpc>
                <a:spcPct val="110000"/>
              </a:lnSpc>
              <a:spcBef>
                <a:spcPts val="1000"/>
              </a:spcBef>
              <a:spcAft>
                <a:spcPts val="0"/>
              </a:spcAft>
              <a:buClrTx/>
              <a:buSzTx/>
              <a:buFont typeface="Wingdings" panose="05000000000000000000" pitchFamily="2" charset="2"/>
              <a:buChar char="ü"/>
              <a:tabLst/>
              <a:defRPr/>
            </a:pPr>
            <a:r>
              <a:rPr kumimoji="0" lang="ru-RU" sz="2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внешние совместители </a:t>
            </a:r>
            <a:r>
              <a:rPr kumimoji="0" lang="ru-RU" sz="22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t>
            </a:r>
            <a:r>
              <a:rPr kumimoji="0" lang="ru-RU" sz="2200" b="1" i="1"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отражаются отдельно по строке 3</a:t>
            </a:r>
            <a:r>
              <a:rPr kumimoji="0" lang="ru-RU" sz="22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t>
            </a:r>
          </a:p>
          <a:p>
            <a:pPr marR="0" lvl="0" algn="l" defTabSz="914400" rtl="0" eaLnBrk="1" fontAlgn="auto" latinLnBrk="0" hangingPunct="1">
              <a:lnSpc>
                <a:spcPct val="110000"/>
              </a:lnSpc>
              <a:spcBef>
                <a:spcPts val="1000"/>
              </a:spcBef>
              <a:spcAft>
                <a:spcPts val="0"/>
              </a:spcAft>
              <a:buClrTx/>
              <a:buSzTx/>
              <a:buFont typeface="Wingdings" panose="05000000000000000000" pitchFamily="2" charset="2"/>
              <a:buChar char="ü"/>
              <a:tabLst/>
              <a:defRPr/>
            </a:pPr>
            <a:r>
              <a:rPr kumimoji="0" lang="ru-RU" sz="2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граждане, выполнявшие  работу по гражданско-правовым договорам </a:t>
            </a:r>
            <a:r>
              <a:rPr kumimoji="0" lang="ru-RU" sz="22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t>
            </a:r>
            <a:r>
              <a:rPr kumimoji="0" lang="ru-RU" sz="2200" b="1" i="1"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отражаются отдельно по строке 4)</a:t>
            </a:r>
            <a:r>
              <a:rPr kumimoji="0" lang="ru-RU" sz="22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t>
            </a:r>
            <a:endParaRPr kumimoji="0" lang="en-US" sz="22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10000"/>
              </a:lnSpc>
              <a:spcBef>
                <a:spcPts val="1000"/>
              </a:spcBef>
              <a:spcAft>
                <a:spcPts val="0"/>
              </a:spcAft>
              <a:buClrTx/>
              <a:buSzTx/>
              <a:buFont typeface="Wingdings" panose="05000000000000000000" pitchFamily="2" charset="2"/>
              <a:buChar char="ü"/>
              <a:tabLst/>
              <a:defRPr/>
            </a:pPr>
            <a:r>
              <a:rPr kumimoji="0" lang="ru-RU" sz="2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собственники имущества, учредители (участники) организации, </a:t>
            </a:r>
            <a:br>
              <a:rPr kumimoji="0" lang="ru-RU" sz="2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br>
            <a:r>
              <a:rPr kumimoji="0" lang="ru-RU" sz="2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не получающие в ней заработную плату;</a:t>
            </a:r>
          </a:p>
          <a:p>
            <a:pPr marR="0" lvl="0" algn="l" defTabSz="914400" rtl="0" eaLnBrk="1" fontAlgn="auto" latinLnBrk="0" hangingPunct="1">
              <a:lnSpc>
                <a:spcPct val="110000"/>
              </a:lnSpc>
              <a:spcBef>
                <a:spcPts val="1000"/>
              </a:spcBef>
              <a:spcAft>
                <a:spcPts val="0"/>
              </a:spcAft>
              <a:buClrTx/>
              <a:buSzTx/>
              <a:buFont typeface="Wingdings" panose="05000000000000000000" pitchFamily="2" charset="2"/>
              <a:buChar char="ü"/>
              <a:tabLst/>
              <a:defRPr/>
            </a:pPr>
            <a:r>
              <a:rPr kumimoji="0" lang="ru-RU" sz="2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работники, находящиеся в отпусках по беременности и родам, по уходу </a:t>
            </a:r>
            <a:br>
              <a:rPr kumimoji="0" lang="ru-RU" sz="2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br>
            <a:r>
              <a:rPr kumimoji="0" lang="ru-RU" sz="2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за ребенком до достижения им возраста трех лет;</a:t>
            </a:r>
          </a:p>
          <a:p>
            <a:pPr marR="0" lvl="0" algn="l" defTabSz="914400" rtl="0" eaLnBrk="1" fontAlgn="auto" latinLnBrk="0" hangingPunct="1">
              <a:lnSpc>
                <a:spcPct val="110000"/>
              </a:lnSpc>
              <a:spcBef>
                <a:spcPts val="1000"/>
              </a:spcBef>
              <a:spcAft>
                <a:spcPts val="0"/>
              </a:spcAft>
              <a:buClrTx/>
              <a:buSzTx/>
              <a:buFont typeface="Wingdings" panose="05000000000000000000" pitchFamily="2" charset="2"/>
              <a:buChar char="ü"/>
              <a:tabLst/>
              <a:defRPr/>
            </a:pPr>
            <a:r>
              <a:rPr lang="ru-RU" sz="2200" dirty="0">
                <a:solidFill>
                  <a:sysClr val="windowText" lastClr="000000"/>
                </a:solidFill>
                <a:latin typeface="Arial" panose="020B0604020202020204" pitchFamily="34" charset="0"/>
                <a:cs typeface="Arial" panose="020B0604020202020204" pitchFamily="34" charset="0"/>
              </a:rPr>
              <a:t>учащиеся, пенсионеры, работники других организаций, привлеченные </a:t>
            </a:r>
            <a:br>
              <a:rPr lang="ru-RU" sz="2200" dirty="0">
                <a:solidFill>
                  <a:sysClr val="windowText" lastClr="000000"/>
                </a:solidFill>
                <a:latin typeface="Arial" panose="020B0604020202020204" pitchFamily="34" charset="0"/>
                <a:cs typeface="Arial" panose="020B0604020202020204" pitchFamily="34" charset="0"/>
              </a:rPr>
            </a:br>
            <a:r>
              <a:rPr lang="ru-RU" sz="2200" dirty="0">
                <a:solidFill>
                  <a:sysClr val="windowText" lastClr="000000"/>
                </a:solidFill>
                <a:latin typeface="Arial" panose="020B0604020202020204" pitchFamily="34" charset="0"/>
                <a:cs typeface="Arial" panose="020B0604020202020204" pitchFamily="34" charset="0"/>
              </a:rPr>
              <a:t>на сельскохозяйственные работы без заключения с ними трудового контракта</a:t>
            </a:r>
            <a:endParaRPr kumimoji="0" lang="ru-RU" sz="2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000" b="0" i="1" u="none" strike="noStrike" kern="1200" cap="none" spc="0" normalizeH="0" baseline="0" noProof="0" dirty="0">
              <a:ln>
                <a:noFill/>
              </a:ln>
              <a:solidFill>
                <a:srgbClr val="648E85"/>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6750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5E0B4"/>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32978" y="0"/>
            <a:ext cx="12192000" cy="6858000"/>
          </a:xfrm>
          <a:prstGeom prst="rect">
            <a:avLst/>
          </a:prstGeom>
        </p:spPr>
      </p:pic>
      <p:sp>
        <p:nvSpPr>
          <p:cNvPr id="6"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2</a:t>
            </a: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17"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20" name="Заголовок 1"/>
          <p:cNvSpPr txBox="1">
            <a:spLocks/>
          </p:cNvSpPr>
          <p:nvPr/>
        </p:nvSpPr>
        <p:spPr>
          <a:xfrm>
            <a:off x="6582219" y="618082"/>
            <a:ext cx="5642759" cy="10946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sz="3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Срок представления</a:t>
            </a:r>
          </a:p>
        </p:txBody>
      </p:sp>
      <p:sp>
        <p:nvSpPr>
          <p:cNvPr id="11" name="Объект 2"/>
          <p:cNvSpPr txBox="1">
            <a:spLocks/>
          </p:cNvSpPr>
          <p:nvPr/>
        </p:nvSpPr>
        <p:spPr>
          <a:xfrm>
            <a:off x="6758098" y="1654709"/>
            <a:ext cx="5376931" cy="4951190"/>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в виде электронного документа </a:t>
            </a:r>
          </a:p>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ru-RU" sz="80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с </a:t>
            </a:r>
            <a:r>
              <a:rPr kumimoji="0" lang="en-US" sz="80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4</a:t>
            </a:r>
            <a:r>
              <a:rPr kumimoji="0" lang="ru-RU" sz="80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февраля 202</a:t>
            </a:r>
            <a:r>
              <a:rPr kumimoji="0" lang="en-US" sz="80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5</a:t>
            </a:r>
            <a:r>
              <a:rPr kumimoji="0" lang="ru-RU" sz="80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г. </a:t>
            </a:r>
            <a:r>
              <a:rPr kumimoji="0" lang="en-US" sz="80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r>
            <a:br>
              <a:rPr kumimoji="0" lang="en-US" sz="80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br>
            <a:r>
              <a:rPr kumimoji="0" lang="ru-RU" sz="80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по 1</a:t>
            </a:r>
            <a:r>
              <a:rPr kumimoji="0" lang="en-US" sz="80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7</a:t>
            </a:r>
            <a:r>
              <a:rPr kumimoji="0" lang="ru-RU" sz="80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февраля 202</a:t>
            </a:r>
            <a:r>
              <a:rPr kumimoji="0" lang="en-US" sz="80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5</a:t>
            </a:r>
            <a:r>
              <a:rPr kumimoji="0" lang="ru-RU" sz="80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г.</a:t>
            </a:r>
          </a:p>
          <a:p>
            <a:pPr marL="0" lvl="0" indent="0" algn="ctr">
              <a:lnSpc>
                <a:spcPct val="150000"/>
              </a:lnSpc>
              <a:buNone/>
            </a:pPr>
            <a:r>
              <a:rPr lang="ru-RU" sz="7200" b="1" dirty="0">
                <a:solidFill>
                  <a:sysClr val="windowText" lastClr="000000"/>
                </a:solidFill>
                <a:latin typeface="Arial" panose="020B0604020202020204" pitchFamily="34" charset="0"/>
                <a:cs typeface="Arial" panose="020B0604020202020204" pitchFamily="34" charset="0"/>
              </a:rPr>
              <a:t>представление отчета в виде электронного документа возможно посредством специализированного программного обеспечения многофункционального веб-портала </a:t>
            </a:r>
            <a:r>
              <a:rPr lang="ru-RU" sz="7200" b="1" dirty="0">
                <a:solidFill>
                  <a:srgbClr val="FF0000"/>
                </a:solidFill>
                <a:latin typeface="Arial" panose="020B0604020202020204" pitchFamily="34" charset="0"/>
                <a:cs typeface="Arial" panose="020B0604020202020204" pitchFamily="34" charset="0"/>
              </a:rPr>
              <a:t>«Электронный респондент онлайн»</a:t>
            </a:r>
            <a:r>
              <a:rPr lang="ru-RU" sz="7200" b="1" dirty="0">
                <a:solidFill>
                  <a:sysClr val="windowText" lastClr="000000"/>
                </a:solidFill>
                <a:latin typeface="Arial" panose="020B0604020202020204" pitchFamily="34" charset="0"/>
                <a:cs typeface="Arial" panose="020B0604020202020204" pitchFamily="34" charset="0"/>
              </a:rPr>
              <a:t>, размещенного в глобальной компьютерной сети Интернет по адресу:</a:t>
            </a:r>
            <a:br>
              <a:rPr lang="ru-RU" sz="7200" b="1" dirty="0">
                <a:solidFill>
                  <a:sysClr val="windowText" lastClr="000000"/>
                </a:solidFill>
                <a:latin typeface="Arial" panose="020B0604020202020204" pitchFamily="34" charset="0"/>
                <a:cs typeface="Arial" panose="020B0604020202020204" pitchFamily="34" charset="0"/>
              </a:rPr>
            </a:br>
            <a:r>
              <a:rPr lang="ru-RU" sz="7200" b="1" dirty="0">
                <a:solidFill>
                  <a:schemeClr val="bg1"/>
                </a:solidFill>
                <a:latin typeface="Arial" panose="020B0604020202020204" pitchFamily="34" charset="0"/>
                <a:cs typeface="Arial" panose="020B0604020202020204" pitchFamily="34" charset="0"/>
              </a:rPr>
              <a:t>http://e-respondent.belstat.gov.by.</a:t>
            </a:r>
            <a:endParaRPr kumimoji="0" lang="ru-RU" sz="72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lang="ru-RU" sz="3800" b="1" dirty="0">
              <a:solidFill>
                <a:sysClr val="windowText" lastClr="00000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ru-RU" sz="38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lang="ru-RU" sz="3800" b="1" dirty="0">
              <a:solidFill>
                <a:sysClr val="windowText" lastClr="00000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ru-RU" sz="38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900" b="0" i="0" u="none" strike="noStrike" kern="1200" cap="none" spc="0" normalizeH="0" baseline="0" noProof="0" dirty="0">
              <a:ln>
                <a:noFill/>
              </a:ln>
              <a:solidFill>
                <a:sysClr val="windowText" lastClr="000000"/>
              </a:solidFill>
              <a:effectLst/>
              <a:uLnTx/>
              <a:uFillTx/>
              <a:latin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720" y="880675"/>
            <a:ext cx="5146765" cy="5700254"/>
          </a:xfrm>
          <a:prstGeom prst="rect">
            <a:avLst/>
          </a:prstGeom>
        </p:spPr>
      </p:pic>
      <p:sp>
        <p:nvSpPr>
          <p:cNvPr id="8" name="Овальная выноска 7"/>
          <p:cNvSpPr/>
          <p:nvPr/>
        </p:nvSpPr>
        <p:spPr>
          <a:xfrm>
            <a:off x="3849189" y="2619406"/>
            <a:ext cx="2818959" cy="1342994"/>
          </a:xfrm>
          <a:prstGeom prst="wedgeEllipseCallout">
            <a:avLst>
              <a:gd name="adj1" fmla="val -14193"/>
              <a:gd name="adj2" fmla="val -73289"/>
            </a:avLst>
          </a:prstGeom>
          <a:solidFill>
            <a:srgbClr val="D1FDE9">
              <a:alpha val="8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200" dirty="0">
                <a:ln>
                  <a:solidFill>
                    <a:schemeClr val="accent1">
                      <a:shade val="50000"/>
                      <a:alpha val="12000"/>
                    </a:schemeClr>
                  </a:solidFill>
                </a:ln>
                <a:solidFill>
                  <a:schemeClr val="tx1">
                    <a:lumMod val="65000"/>
                    <a:lumOff val="35000"/>
                  </a:schemeClr>
                </a:solidFill>
              </a:rPr>
              <a:t>в редакции постановления Национального статистического комитета Республики Беларусь от 6.11.2024 №114</a:t>
            </a:r>
          </a:p>
        </p:txBody>
      </p:sp>
    </p:spTree>
    <p:extLst>
      <p:ext uri="{BB962C8B-B14F-4D97-AF65-F5344CB8AC3E}">
        <p14:creationId xmlns:p14="http://schemas.microsoft.com/office/powerpoint/2010/main" val="3327543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20</a:t>
            </a:r>
            <a:endParaRPr lang="ru-RU" sz="20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1" name="Заголовок 1"/>
          <p:cNvSpPr>
            <a:spLocks noGrp="1"/>
          </p:cNvSpPr>
          <p:nvPr>
            <p:ph type="ctrTitle"/>
          </p:nvPr>
        </p:nvSpPr>
        <p:spPr>
          <a:xfrm>
            <a:off x="1374711" y="793101"/>
            <a:ext cx="9144000" cy="662476"/>
          </a:xfrm>
        </p:spPr>
        <p:txBody>
          <a:bodyPr>
            <a:normAutofit/>
          </a:bodyPr>
          <a:lstStyle/>
          <a:p>
            <a:r>
              <a:rPr lang="ru-RU" sz="2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Списочная численность работников</a:t>
            </a:r>
            <a:br>
              <a:rPr lang="ru-RU" sz="2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br>
            <a:r>
              <a:rPr lang="ru-RU" sz="2000" b="1" i="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(строка 2)</a:t>
            </a:r>
          </a:p>
        </p:txBody>
      </p:sp>
      <p:sp>
        <p:nvSpPr>
          <p:cNvPr id="12" name="Прямоугольник 11"/>
          <p:cNvSpPr/>
          <p:nvPr/>
        </p:nvSpPr>
        <p:spPr>
          <a:xfrm>
            <a:off x="3192786" y="6207240"/>
            <a:ext cx="5669694" cy="400110"/>
          </a:xfrm>
          <a:prstGeom prst="rect">
            <a:avLst/>
          </a:prstGeom>
        </p:spPr>
        <p:txBody>
          <a:bodyPr wrap="none">
            <a:spAutoFit/>
          </a:bodyPr>
          <a:lstStyle/>
          <a:p>
            <a:pPr algn="ctr"/>
            <a:r>
              <a:rPr lang="ru-RU" sz="2000" b="1" i="1" dirty="0">
                <a:solidFill>
                  <a:srgbClr val="648E85"/>
                </a:solidFill>
                <a:latin typeface="Arial" panose="020B0604020202020204" pitchFamily="34" charset="0"/>
                <a:cs typeface="Arial" panose="020B0604020202020204" pitchFamily="34" charset="0"/>
              </a:rPr>
              <a:t>Приложение 1 к Указаниям по заполнению</a:t>
            </a:r>
            <a:endParaRPr lang="en-US" sz="2000" b="1" i="1" dirty="0">
              <a:solidFill>
                <a:srgbClr val="648E85"/>
              </a:solidFill>
              <a:latin typeface="Arial" panose="020B0604020202020204" pitchFamily="34" charset="0"/>
              <a:cs typeface="Arial" panose="020B0604020202020204" pitchFamily="34" charset="0"/>
            </a:endParaRPr>
          </a:p>
        </p:txBody>
      </p:sp>
      <p:graphicFrame>
        <p:nvGraphicFramePr>
          <p:cNvPr id="13" name="Схема 12"/>
          <p:cNvGraphicFramePr/>
          <p:nvPr>
            <p:extLst>
              <p:ext uri="{D42A27DB-BD31-4B8C-83A1-F6EECF244321}">
                <p14:modId xmlns:p14="http://schemas.microsoft.com/office/powerpoint/2010/main" val="983150990"/>
              </p:ext>
            </p:extLst>
          </p:nvPr>
        </p:nvGraphicFramePr>
        <p:xfrm>
          <a:off x="1374710" y="1844565"/>
          <a:ext cx="9913399" cy="41318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88599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21</a:t>
            </a:r>
            <a:endParaRPr lang="ru-RU" sz="20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1" name="Заголовок 1"/>
          <p:cNvSpPr>
            <a:spLocks noGrp="1"/>
          </p:cNvSpPr>
          <p:nvPr>
            <p:ph type="ctrTitle"/>
          </p:nvPr>
        </p:nvSpPr>
        <p:spPr>
          <a:xfrm>
            <a:off x="1374711" y="793101"/>
            <a:ext cx="9144000" cy="662476"/>
          </a:xfrm>
        </p:spPr>
        <p:txBody>
          <a:bodyPr>
            <a:normAutofit/>
          </a:bodyPr>
          <a:lstStyle/>
          <a:p>
            <a:r>
              <a:rPr lang="ru-RU" sz="2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Списочная численность работников</a:t>
            </a:r>
            <a:br>
              <a:rPr lang="ru-RU" sz="2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br>
            <a:r>
              <a:rPr lang="ru-RU" sz="2000" b="1" i="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(строка 2)</a:t>
            </a:r>
          </a:p>
        </p:txBody>
      </p:sp>
      <p:sp>
        <p:nvSpPr>
          <p:cNvPr id="12" name="Прямоугольник 11"/>
          <p:cNvSpPr/>
          <p:nvPr/>
        </p:nvSpPr>
        <p:spPr>
          <a:xfrm>
            <a:off x="3192786" y="6207240"/>
            <a:ext cx="5669694" cy="400110"/>
          </a:xfrm>
          <a:prstGeom prst="rect">
            <a:avLst/>
          </a:prstGeom>
        </p:spPr>
        <p:txBody>
          <a:bodyPr wrap="none">
            <a:spAutoFit/>
          </a:bodyPr>
          <a:lstStyle/>
          <a:p>
            <a:pPr algn="ctr"/>
            <a:r>
              <a:rPr lang="ru-RU" sz="2000" b="1" i="1" dirty="0">
                <a:solidFill>
                  <a:srgbClr val="648E85"/>
                </a:solidFill>
                <a:latin typeface="Arial" panose="020B0604020202020204" pitchFamily="34" charset="0"/>
                <a:cs typeface="Arial" panose="020B0604020202020204" pitchFamily="34" charset="0"/>
              </a:rPr>
              <a:t>Приложение 1 к Указаниям по заполнению</a:t>
            </a:r>
            <a:endParaRPr lang="en-US" sz="2000" b="1" i="1" dirty="0">
              <a:solidFill>
                <a:srgbClr val="648E85"/>
              </a:solidFill>
              <a:latin typeface="Arial" panose="020B0604020202020204" pitchFamily="34" charset="0"/>
              <a:cs typeface="Arial" panose="020B0604020202020204" pitchFamily="34" charset="0"/>
            </a:endParaRPr>
          </a:p>
        </p:txBody>
      </p:sp>
      <p:graphicFrame>
        <p:nvGraphicFramePr>
          <p:cNvPr id="13" name="Схема 12"/>
          <p:cNvGraphicFramePr/>
          <p:nvPr>
            <p:extLst>
              <p:ext uri="{D42A27DB-BD31-4B8C-83A1-F6EECF244321}">
                <p14:modId xmlns:p14="http://schemas.microsoft.com/office/powerpoint/2010/main" val="3168102902"/>
              </p:ext>
            </p:extLst>
          </p:nvPr>
        </p:nvGraphicFramePr>
        <p:xfrm>
          <a:off x="1374712" y="1444239"/>
          <a:ext cx="8922972" cy="47001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82411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2</a:t>
            </a:r>
            <a:r>
              <a:rPr lang="ru-RU"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2</a:t>
            </a:r>
            <a:endParaRPr lang="ru-RU" sz="18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1" name="Заголовок 1"/>
          <p:cNvSpPr>
            <a:spLocks noGrp="1"/>
          </p:cNvSpPr>
          <p:nvPr>
            <p:ph type="ctrTitle"/>
          </p:nvPr>
        </p:nvSpPr>
        <p:spPr>
          <a:xfrm>
            <a:off x="1374711" y="724733"/>
            <a:ext cx="9144000" cy="662476"/>
          </a:xfrm>
        </p:spPr>
        <p:txBody>
          <a:bodyPr anchor="ctr">
            <a:normAutofit/>
          </a:bodyPr>
          <a:lstStyle/>
          <a:p>
            <a:r>
              <a:rPr lang="ru-RU" sz="20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Пример расчета списочной численности работников за месяц</a:t>
            </a:r>
          </a:p>
        </p:txBody>
      </p:sp>
      <p:pic>
        <p:nvPicPr>
          <p:cNvPr id="12" name="Рисунок 11"/>
          <p:cNvPicPr>
            <a:picLocks noChangeAspect="1"/>
          </p:cNvPicPr>
          <p:nvPr/>
        </p:nvPicPr>
        <p:blipFill>
          <a:blip r:embed="rId5"/>
          <a:stretch>
            <a:fillRect/>
          </a:stretch>
        </p:blipFill>
        <p:spPr>
          <a:xfrm>
            <a:off x="1594806" y="1460806"/>
            <a:ext cx="8063000" cy="2122254"/>
          </a:xfrm>
          <a:prstGeom prst="rect">
            <a:avLst/>
          </a:prstGeom>
        </p:spPr>
      </p:pic>
      <p:pic>
        <p:nvPicPr>
          <p:cNvPr id="15" name="Рисунок 14"/>
          <p:cNvPicPr>
            <a:picLocks noChangeAspect="1"/>
          </p:cNvPicPr>
          <p:nvPr/>
        </p:nvPicPr>
        <p:blipFill>
          <a:blip r:embed="rId6"/>
          <a:stretch>
            <a:fillRect/>
          </a:stretch>
        </p:blipFill>
        <p:spPr>
          <a:xfrm>
            <a:off x="1291593" y="3944983"/>
            <a:ext cx="9543592" cy="1985797"/>
          </a:xfrm>
          <a:prstGeom prst="rect">
            <a:avLst/>
          </a:prstGeom>
        </p:spPr>
      </p:pic>
    </p:spTree>
    <p:extLst>
      <p:ext uri="{BB962C8B-B14F-4D97-AF65-F5344CB8AC3E}">
        <p14:creationId xmlns:p14="http://schemas.microsoft.com/office/powerpoint/2010/main" val="3206825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2</a:t>
            </a:r>
            <a:r>
              <a:rPr lang="ru-RU"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3</a:t>
            </a:r>
            <a:endParaRPr lang="ru-RU" sz="20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1" name="Заголовок 1"/>
          <p:cNvSpPr>
            <a:spLocks noGrp="1"/>
          </p:cNvSpPr>
          <p:nvPr>
            <p:ph type="ctrTitle"/>
          </p:nvPr>
        </p:nvSpPr>
        <p:spPr>
          <a:xfrm>
            <a:off x="1374711" y="724733"/>
            <a:ext cx="9144000" cy="662476"/>
          </a:xfrm>
        </p:spPr>
        <p:txBody>
          <a:bodyPr anchor="ctr">
            <a:normAutofit/>
          </a:bodyPr>
          <a:lstStyle/>
          <a:p>
            <a:r>
              <a:rPr lang="ru-RU" sz="2000" b="1" i="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Если организация работала неполный месяц</a:t>
            </a:r>
          </a:p>
        </p:txBody>
      </p:sp>
      <p:sp>
        <p:nvSpPr>
          <p:cNvPr id="12" name="Прямоугольник 11"/>
          <p:cNvSpPr/>
          <p:nvPr/>
        </p:nvSpPr>
        <p:spPr>
          <a:xfrm>
            <a:off x="2770655" y="1375871"/>
            <a:ext cx="6423029" cy="827398"/>
          </a:xfrm>
          <a:prstGeom prst="rect">
            <a:avLst/>
          </a:prstGeom>
          <a:solidFill>
            <a:srgbClr val="D8E4E1"/>
          </a:solidFill>
          <a:ln w="12700" cap="flat" cmpd="sng" algn="ctr">
            <a:solidFill>
              <a:srgbClr val="648E85"/>
            </a:solidFill>
            <a:prstDash val="solid"/>
            <a:miter lim="800000"/>
          </a:ln>
          <a:effectLst/>
          <a:scene3d>
            <a:camera prst="orthographicFront"/>
            <a:lightRig rig="threePt" dir="t"/>
          </a:scene3d>
          <a:sp3d>
            <a:bevelT w="38100" h="82550"/>
            <a:bevelB w="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600" b="1"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600" b="1"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Сумма численности работников за </a:t>
            </a:r>
            <a:r>
              <a:rPr kumimoji="0" lang="ru-RU" sz="1600" b="1" i="1"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дни работы </a:t>
            </a:r>
            <a:r>
              <a:rPr kumimoji="0" lang="ru-RU" sz="1600" b="1"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организации в месяце</a:t>
            </a:r>
            <a:br>
              <a:rPr kumimoji="0" lang="ru-RU" sz="1600" b="1"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ru-RU" sz="1600" b="1" i="1"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(люди, как целая единица) </a:t>
            </a:r>
            <a:r>
              <a:rPr kumimoji="0" lang="ru-RU" sz="1600" b="1"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r>
            <a:br>
              <a:rPr kumimoji="0" lang="ru-RU" sz="1600" b="1"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endParaRPr kumimoji="0" lang="ru-RU" sz="1600" b="1"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cxnSp>
        <p:nvCxnSpPr>
          <p:cNvPr id="13" name="Прямая соединительная линия 12"/>
          <p:cNvCxnSpPr/>
          <p:nvPr/>
        </p:nvCxnSpPr>
        <p:spPr>
          <a:xfrm flipV="1">
            <a:off x="3372974" y="2313377"/>
            <a:ext cx="4919133" cy="16934"/>
          </a:xfrm>
          <a:prstGeom prst="line">
            <a:avLst/>
          </a:prstGeom>
          <a:noFill/>
          <a:ln w="25400" cap="flat" cmpd="sng" algn="ctr">
            <a:solidFill>
              <a:sysClr val="windowText" lastClr="000000"/>
            </a:solidFill>
            <a:prstDash val="solid"/>
            <a:miter lim="800000"/>
          </a:ln>
          <a:effectLst/>
        </p:spPr>
      </p:cxnSp>
      <p:sp>
        <p:nvSpPr>
          <p:cNvPr id="14" name="Прямоугольник 13"/>
          <p:cNvSpPr/>
          <p:nvPr/>
        </p:nvSpPr>
        <p:spPr>
          <a:xfrm>
            <a:off x="3779487" y="2457661"/>
            <a:ext cx="4261274" cy="692482"/>
          </a:xfrm>
          <a:prstGeom prst="rect">
            <a:avLst/>
          </a:prstGeom>
          <a:solidFill>
            <a:srgbClr val="D8E4E1"/>
          </a:solidFill>
          <a:ln w="12700" cap="flat" cmpd="sng" algn="ctr">
            <a:solidFill>
              <a:srgbClr val="648E85"/>
            </a:solidFill>
            <a:prstDash val="solid"/>
            <a:miter lim="800000"/>
          </a:ln>
          <a:effectLst/>
          <a:scene3d>
            <a:camera prst="orthographicFront"/>
            <a:lightRig rig="threePt" dir="t"/>
          </a:scene3d>
          <a:sp3d>
            <a:bevelT w="38100" h="82550"/>
            <a:bevelB w="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b="1" i="1"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Число календарных дней в месяце</a:t>
            </a:r>
            <a:r>
              <a:rPr kumimoji="0" lang="en-US" b="1" i="1"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r>
            <a:br>
              <a:rPr kumimoji="0" lang="en-US" b="1" i="1"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br>
            <a:r>
              <a:rPr kumimoji="0" lang="en-US" b="1" i="1"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(30, 31 </a:t>
            </a:r>
            <a:r>
              <a:rPr kumimoji="0" lang="ru-RU" b="1" i="1"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или 28, 29)</a:t>
            </a:r>
          </a:p>
        </p:txBody>
      </p:sp>
      <p:pic>
        <p:nvPicPr>
          <p:cNvPr id="15" name="Рисунок 14"/>
          <p:cNvPicPr>
            <a:picLocks noChangeAspect="1"/>
          </p:cNvPicPr>
          <p:nvPr/>
        </p:nvPicPr>
        <p:blipFill>
          <a:blip r:embed="rId5"/>
          <a:stretch>
            <a:fillRect/>
          </a:stretch>
        </p:blipFill>
        <p:spPr>
          <a:xfrm>
            <a:off x="1441857" y="3398732"/>
            <a:ext cx="9972558" cy="2443458"/>
          </a:xfrm>
          <a:prstGeom prst="rect">
            <a:avLst/>
          </a:prstGeom>
        </p:spPr>
      </p:pic>
    </p:spTree>
    <p:extLst>
      <p:ext uri="{BB962C8B-B14F-4D97-AF65-F5344CB8AC3E}">
        <p14:creationId xmlns:p14="http://schemas.microsoft.com/office/powerpoint/2010/main" val="1346570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2</a:t>
            </a:r>
            <a:r>
              <a:rPr lang="ru-RU"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4</a:t>
            </a:r>
            <a:endParaRPr lang="ru-RU" sz="20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1" name="Заголовок 1"/>
          <p:cNvSpPr>
            <a:spLocks noGrp="1"/>
          </p:cNvSpPr>
          <p:nvPr>
            <p:ph type="ctrTitle"/>
          </p:nvPr>
        </p:nvSpPr>
        <p:spPr>
          <a:xfrm>
            <a:off x="1374711" y="1177662"/>
            <a:ext cx="9144000" cy="839147"/>
          </a:xfrm>
        </p:spPr>
        <p:txBody>
          <a:bodyPr anchor="ctr">
            <a:normAutofit/>
          </a:bodyPr>
          <a:lstStyle/>
          <a:p>
            <a:r>
              <a:rPr lang="ru-RU" sz="2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Списочная численность работников в среднем за год  </a:t>
            </a:r>
            <a:br>
              <a:rPr lang="ru-RU" sz="2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br>
            <a:r>
              <a:rPr lang="ru-RU" sz="2000" b="1" i="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(строка 2 графа 1)</a:t>
            </a:r>
          </a:p>
        </p:txBody>
      </p:sp>
      <p:sp>
        <p:nvSpPr>
          <p:cNvPr id="12" name="Объект 2"/>
          <p:cNvSpPr txBox="1">
            <a:spLocks/>
          </p:cNvSpPr>
          <p:nvPr/>
        </p:nvSpPr>
        <p:spPr>
          <a:xfrm>
            <a:off x="1981730" y="1817312"/>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800" b="0" i="0" u="none" strike="noStrike" kern="1200" cap="none" spc="0" normalizeH="0" baseline="0" noProof="0" dirty="0">
                <a:ln>
                  <a:noFill/>
                </a:ln>
                <a:solidFill>
                  <a:sysClr val="windowText" lastClr="000000"/>
                </a:solidFill>
                <a:effectLst/>
                <a:uLnTx/>
                <a:uFillTx/>
                <a:latin typeface="Calibri"/>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2800" b="0" i="0" u="none" strike="noStrike" kern="1200" cap="none" spc="0" normalizeH="0" baseline="0" noProof="0" dirty="0">
                <a:ln>
                  <a:noFill/>
                </a:ln>
                <a:solidFill>
                  <a:sysClr val="windowText" lastClr="000000"/>
                </a:solidFill>
                <a:effectLst/>
                <a:uLnTx/>
                <a:uFillTx/>
                <a:latin typeface="Calibri"/>
                <a:ea typeface="+mn-ea"/>
                <a:cs typeface="+mn-cs"/>
              </a:rPr>
              <a:t>                                       +                       +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ts val="120"/>
              </a:lnSpc>
              <a:spcBef>
                <a:spcPts val="0"/>
              </a:spcBef>
              <a:spcAft>
                <a:spcPts val="0"/>
              </a:spcAft>
              <a:buClrTx/>
              <a:buSzTx/>
              <a:buFont typeface="Arial" panose="020B0604020202020204" pitchFamily="34" charset="0"/>
              <a:buChar char="•"/>
              <a:tabLst/>
              <a:defRPr/>
            </a:pPr>
            <a:r>
              <a:rPr kumimoji="0" lang="ru-RU" sz="2800" b="0" i="0" u="none" strike="noStrike" kern="1200" cap="none" spc="0" normalizeH="0" baseline="0" noProof="0" dirty="0">
                <a:ln>
                  <a:noFill/>
                </a:ln>
                <a:solidFill>
                  <a:sysClr val="windowText" lastClr="000000"/>
                </a:solidFill>
                <a:effectLst/>
                <a:uLnTx/>
                <a:uFillTx/>
                <a:latin typeface="Calibri"/>
                <a:ea typeface="+mn-ea"/>
                <a:cs typeface="+mn-cs"/>
              </a:rPr>
              <a:t>              =</a:t>
            </a:r>
          </a:p>
          <a:p>
            <a:pPr marL="228600" marR="0" lvl="0" indent="-228600" algn="l" defTabSz="914400" rtl="0" eaLnBrk="1" fontAlgn="auto" latinLnBrk="0" hangingPunct="1">
              <a:lnSpc>
                <a:spcPts val="120"/>
              </a:lnSpc>
              <a:spcBef>
                <a:spcPts val="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ts val="120"/>
              </a:lnSpc>
              <a:spcBef>
                <a:spcPts val="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ts val="120"/>
              </a:lnSpc>
              <a:spcBef>
                <a:spcPts val="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ts val="120"/>
              </a:lnSpc>
              <a:spcBef>
                <a:spcPts val="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ts val="120"/>
              </a:lnSpc>
              <a:spcBef>
                <a:spcPts val="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ts val="120"/>
              </a:lnSpc>
              <a:spcBef>
                <a:spcPts val="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ts val="120"/>
              </a:lnSpc>
              <a:spcBef>
                <a:spcPts val="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ts val="120"/>
              </a:lnSpc>
              <a:spcBef>
                <a:spcPts val="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ts val="120"/>
              </a:lnSpc>
              <a:spcBef>
                <a:spcPts val="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ts val="120"/>
              </a:lnSpc>
              <a:spcBef>
                <a:spcPts val="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ts val="120"/>
              </a:lnSpc>
              <a:spcBef>
                <a:spcPts val="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ts val="120"/>
              </a:lnSpc>
              <a:spcBef>
                <a:spcPts val="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ts val="120"/>
              </a:lnSpc>
              <a:spcBef>
                <a:spcPts val="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ts val="120"/>
              </a:lnSpc>
              <a:spcBef>
                <a:spcPts val="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ts val="120"/>
              </a:lnSpc>
              <a:spcBef>
                <a:spcPts val="0"/>
              </a:spcBef>
              <a:spcAft>
                <a:spcPts val="0"/>
              </a:spcAft>
              <a:buClrTx/>
              <a:buSzTx/>
              <a:buFont typeface="Arial" panose="020B0604020202020204" pitchFamily="34" charset="0"/>
              <a:buChar char="•"/>
              <a:tabLst/>
              <a:defRPr/>
            </a:pPr>
            <a:r>
              <a:rPr kumimoji="0" lang="ru-RU" sz="2800" b="0" i="0" u="none" strike="noStrike" kern="1200" cap="none" spc="0" normalizeH="0" baseline="0" noProof="0" dirty="0">
                <a:ln>
                  <a:noFill/>
                </a:ln>
                <a:solidFill>
                  <a:sysClr val="windowText" lastClr="000000"/>
                </a:solidFill>
                <a:effectLst/>
                <a:uLnTx/>
                <a:uFillTx/>
                <a:latin typeface="Calibri"/>
                <a:ea typeface="+mn-ea"/>
                <a:cs typeface="+mn-cs"/>
              </a:rPr>
              <a:t>                                                    12   </a:t>
            </a:r>
          </a:p>
          <a:p>
            <a:pPr marL="228600" marR="0" lvl="0" indent="-228600" algn="l" defTabSz="914400" rtl="0" eaLnBrk="1" fontAlgn="auto" latinLnBrk="0" hangingPunct="1">
              <a:lnSpc>
                <a:spcPts val="120"/>
              </a:lnSpc>
              <a:spcBef>
                <a:spcPts val="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ts val="120"/>
              </a:lnSpc>
              <a:spcBef>
                <a:spcPts val="0"/>
              </a:spcBef>
              <a:spcAft>
                <a:spcPts val="0"/>
              </a:spcAft>
              <a:buClrTx/>
              <a:buSzTx/>
              <a:buFont typeface="Arial" panose="020B0604020202020204" pitchFamily="34" charset="0"/>
              <a:buChar char="•"/>
              <a:tabLst/>
              <a:defRPr/>
            </a:pPr>
            <a:r>
              <a:rPr kumimoji="0" lang="ru-RU" sz="2800" b="0" i="0" u="none" strike="noStrike" kern="1200" cap="none" spc="0" normalizeH="0" baseline="0" noProof="0" dirty="0">
                <a:ln>
                  <a:noFill/>
                </a:ln>
                <a:solidFill>
                  <a:sysClr val="windowText" lastClr="000000"/>
                </a:solidFill>
                <a:effectLst/>
                <a:uLnTx/>
                <a:uFillTx/>
                <a:latin typeface="Calibri"/>
                <a:ea typeface="+mn-ea"/>
                <a:cs typeface="+mn-cs"/>
              </a:rPr>
              <a:t>                                       </a:t>
            </a:r>
          </a:p>
          <a:p>
            <a:pPr marL="228600" marR="0" lvl="0" indent="-228600" algn="l" defTabSz="914400" rtl="0" eaLnBrk="1" fontAlgn="auto" latinLnBrk="0" hangingPunct="1">
              <a:lnSpc>
                <a:spcPts val="120"/>
              </a:lnSpc>
              <a:spcBef>
                <a:spcPts val="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ts val="120"/>
              </a:lnSpc>
              <a:spcBef>
                <a:spcPts val="0"/>
              </a:spcBef>
              <a:spcAft>
                <a:spcPts val="0"/>
              </a:spcAft>
              <a:buClrTx/>
              <a:buSzTx/>
              <a:buFont typeface="Arial" panose="020B0604020202020204" pitchFamily="34" charset="0"/>
              <a:buChar char="•"/>
              <a:tabLst/>
              <a:defRPr/>
            </a:pPr>
            <a:r>
              <a:rPr kumimoji="0" lang="ru-RU" sz="2800" b="0" i="0" u="none" strike="noStrike" kern="1200" cap="none" spc="0" normalizeH="0" baseline="0" noProof="0" dirty="0">
                <a:ln>
                  <a:noFill/>
                </a:ln>
                <a:solidFill>
                  <a:sysClr val="windowText" lastClr="000000"/>
                </a:solidFill>
                <a:effectLst/>
                <a:uLnTx/>
                <a:uFillTx/>
                <a:latin typeface="Calibri"/>
                <a:ea typeface="+mn-ea"/>
                <a:cs typeface="+mn-cs"/>
              </a:rPr>
              <a:t>12</a:t>
            </a:r>
          </a:p>
          <a:p>
            <a:pPr marL="228600" marR="0" lvl="0" indent="-228600" algn="l" defTabSz="914400" rtl="0" eaLnBrk="1" fontAlgn="auto" latinLnBrk="0" hangingPunct="1">
              <a:lnSpc>
                <a:spcPts val="120"/>
              </a:lnSpc>
              <a:spcBef>
                <a:spcPts val="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ts val="120"/>
              </a:lnSpc>
              <a:spcBef>
                <a:spcPts val="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3" name="Прямоугольник 12"/>
          <p:cNvSpPr/>
          <p:nvPr/>
        </p:nvSpPr>
        <p:spPr>
          <a:xfrm>
            <a:off x="3762103" y="2751514"/>
            <a:ext cx="1570886" cy="1521229"/>
          </a:xfrm>
          <a:prstGeom prst="rect">
            <a:avLst/>
          </a:prstGeom>
          <a:solidFill>
            <a:srgbClr val="BED1CD"/>
          </a:solidFill>
          <a:ln w="12700" cap="flat" cmpd="sng" algn="ctr">
            <a:solidFill>
              <a:srgbClr val="648E85"/>
            </a:solidFill>
            <a:prstDash val="solid"/>
            <a:miter lim="800000"/>
          </a:ln>
          <a:effectLst/>
          <a:scene3d>
            <a:camera prst="orthographicFront"/>
            <a:lightRig rig="threePt" dir="t"/>
          </a:scene3d>
          <a:sp3d>
            <a:bevelT w="38100" h="82550"/>
            <a:bevelB w="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prstClr val="black"/>
                </a:solidFill>
                <a:effectLst/>
                <a:uLnTx/>
                <a:uFillTx/>
                <a:latin typeface="Calibri"/>
                <a:ea typeface="+mn-ea"/>
                <a:cs typeface="+mn-cs"/>
              </a:rPr>
              <a:t>Списочная численность работников </a:t>
            </a:r>
            <a:r>
              <a:rPr kumimoji="0" lang="en-US" sz="1400" b="1" i="0" u="none" strike="noStrike" kern="0" cap="none" spc="0" normalizeH="0" baseline="0" noProof="0" dirty="0">
                <a:ln>
                  <a:noFill/>
                </a:ln>
                <a:solidFill>
                  <a:prstClr val="black"/>
                </a:solidFill>
                <a:effectLst/>
                <a:uLnTx/>
                <a:uFillTx/>
                <a:latin typeface="Calibri"/>
                <a:ea typeface="+mn-ea"/>
                <a:cs typeface="+mn-cs"/>
              </a:rPr>
              <a:t/>
            </a:r>
            <a:br>
              <a:rPr kumimoji="0" lang="en-US" sz="1400" b="1" i="0" u="none" strike="noStrike" kern="0" cap="none" spc="0" normalizeH="0" baseline="0" noProof="0" dirty="0">
                <a:ln>
                  <a:noFill/>
                </a:ln>
                <a:solidFill>
                  <a:prstClr val="black"/>
                </a:solidFill>
                <a:effectLst/>
                <a:uLnTx/>
                <a:uFillTx/>
                <a:latin typeface="Calibri"/>
                <a:ea typeface="+mn-ea"/>
                <a:cs typeface="+mn-cs"/>
              </a:rPr>
            </a:br>
            <a:r>
              <a:rPr kumimoji="0" lang="ru-RU" sz="1400" b="1" i="0" u="none" strike="noStrike" kern="0" cap="none" spc="0" normalizeH="0" baseline="0" noProof="0" dirty="0">
                <a:ln>
                  <a:noFill/>
                </a:ln>
                <a:solidFill>
                  <a:prstClr val="black"/>
                </a:solidFill>
                <a:effectLst/>
                <a:uLnTx/>
                <a:uFillTx/>
                <a:latin typeface="Calibri"/>
                <a:ea typeface="+mn-ea"/>
                <a:cs typeface="+mn-cs"/>
              </a:rPr>
              <a:t>за </a:t>
            </a:r>
            <a:r>
              <a:rPr kumimoji="0" lang="ru-RU" sz="1400" b="1" i="1" u="none" strike="noStrike" kern="0" cap="none" spc="0" normalizeH="0" baseline="0" noProof="0" dirty="0">
                <a:ln>
                  <a:noFill/>
                </a:ln>
                <a:solidFill>
                  <a:srgbClr val="C00000"/>
                </a:solidFill>
                <a:effectLst/>
                <a:uLnTx/>
                <a:uFillTx/>
                <a:latin typeface="Calibri"/>
                <a:ea typeface="+mn-ea"/>
                <a:cs typeface="+mn-cs"/>
              </a:rPr>
              <a:t>первый  </a:t>
            </a:r>
            <a:r>
              <a:rPr kumimoji="0" lang="ru-RU" sz="1400" b="1" i="1" u="none" strike="noStrike" kern="0" cap="none" spc="0" normalizeH="0" baseline="0" noProof="0" dirty="0">
                <a:ln>
                  <a:noFill/>
                </a:ln>
                <a:solidFill>
                  <a:prstClr val="black"/>
                </a:solidFill>
                <a:effectLst/>
                <a:uLnTx/>
                <a:uFillTx/>
                <a:latin typeface="Calibri"/>
                <a:ea typeface="+mn-ea"/>
                <a:cs typeface="+mn-cs"/>
              </a:rPr>
              <a:t>месяц </a:t>
            </a:r>
            <a:br>
              <a:rPr kumimoji="0" lang="ru-RU" sz="1400" b="1" i="1" u="none" strike="noStrike" kern="0" cap="none" spc="0" normalizeH="0" baseline="0" noProof="0" dirty="0">
                <a:ln>
                  <a:noFill/>
                </a:ln>
                <a:solidFill>
                  <a:prstClr val="black"/>
                </a:solidFill>
                <a:effectLst/>
                <a:uLnTx/>
                <a:uFillTx/>
                <a:latin typeface="Calibri"/>
                <a:ea typeface="+mn-ea"/>
                <a:cs typeface="+mn-cs"/>
              </a:rPr>
            </a:br>
            <a:r>
              <a:rPr kumimoji="0" lang="ru-RU" sz="1400" b="1" i="1" u="none" strike="noStrike" kern="0" cap="none" spc="0" normalizeH="0" baseline="0" noProof="0" dirty="0">
                <a:ln>
                  <a:noFill/>
                </a:ln>
                <a:solidFill>
                  <a:prstClr val="black"/>
                </a:solidFill>
                <a:effectLst/>
                <a:uLnTx/>
                <a:uFillTx/>
                <a:latin typeface="Calibri"/>
                <a:ea typeface="+mn-ea"/>
                <a:cs typeface="+mn-cs"/>
              </a:rPr>
              <a:t>в отчетном году</a:t>
            </a:r>
          </a:p>
        </p:txBody>
      </p:sp>
      <p:sp>
        <p:nvSpPr>
          <p:cNvPr id="14" name="Прямоугольник 13"/>
          <p:cNvSpPr/>
          <p:nvPr/>
        </p:nvSpPr>
        <p:spPr>
          <a:xfrm>
            <a:off x="5827116" y="2751514"/>
            <a:ext cx="1515286" cy="1521229"/>
          </a:xfrm>
          <a:prstGeom prst="rect">
            <a:avLst/>
          </a:prstGeom>
          <a:solidFill>
            <a:srgbClr val="BED1CD"/>
          </a:solidFill>
          <a:ln w="12700" cap="flat" cmpd="sng" algn="ctr">
            <a:solidFill>
              <a:srgbClr val="648E85"/>
            </a:solidFill>
            <a:prstDash val="solid"/>
            <a:miter lim="800000"/>
          </a:ln>
          <a:effectLst/>
          <a:scene3d>
            <a:camera prst="orthographicFront"/>
            <a:lightRig rig="threePt" dir="t"/>
          </a:scene3d>
          <a:sp3d>
            <a:bevelT w="38100" h="82550"/>
            <a:bevelB w="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prstClr val="black"/>
                </a:solidFill>
                <a:effectLst/>
                <a:uLnTx/>
                <a:uFillTx/>
                <a:latin typeface="Calibri"/>
                <a:ea typeface="+mn-ea"/>
                <a:cs typeface="+mn-cs"/>
              </a:rPr>
              <a:t>Списочная численность работников за </a:t>
            </a:r>
            <a:r>
              <a:rPr kumimoji="0" lang="ru-RU" sz="1400" b="1" i="1" u="none" strike="noStrike" kern="0" cap="none" spc="0" normalizeH="0" baseline="0" noProof="0" dirty="0">
                <a:ln>
                  <a:noFill/>
                </a:ln>
                <a:solidFill>
                  <a:srgbClr val="C00000"/>
                </a:solidFill>
                <a:effectLst/>
                <a:uLnTx/>
                <a:uFillTx/>
                <a:latin typeface="Calibri"/>
                <a:ea typeface="+mn-ea"/>
                <a:cs typeface="+mn-cs"/>
              </a:rPr>
              <a:t>второй  </a:t>
            </a:r>
            <a:r>
              <a:rPr kumimoji="0" lang="ru-RU" sz="1400" b="1" i="1" u="none" strike="noStrike" kern="0" cap="none" spc="0" normalizeH="0" baseline="0" noProof="0" dirty="0">
                <a:ln>
                  <a:noFill/>
                </a:ln>
                <a:solidFill>
                  <a:prstClr val="black"/>
                </a:solidFill>
                <a:effectLst/>
                <a:uLnTx/>
                <a:uFillTx/>
                <a:latin typeface="Calibri"/>
                <a:ea typeface="+mn-ea"/>
                <a:cs typeface="+mn-cs"/>
              </a:rPr>
              <a:t>месяц</a:t>
            </a:r>
            <a:br>
              <a:rPr kumimoji="0" lang="ru-RU" sz="1400" b="1" i="1" u="none" strike="noStrike" kern="0" cap="none" spc="0" normalizeH="0" baseline="0" noProof="0" dirty="0">
                <a:ln>
                  <a:noFill/>
                </a:ln>
                <a:solidFill>
                  <a:prstClr val="black"/>
                </a:solidFill>
                <a:effectLst/>
                <a:uLnTx/>
                <a:uFillTx/>
                <a:latin typeface="Calibri"/>
                <a:ea typeface="+mn-ea"/>
                <a:cs typeface="+mn-cs"/>
              </a:rPr>
            </a:br>
            <a:r>
              <a:rPr kumimoji="0" lang="ru-RU" sz="1400" b="1" i="1" u="none" strike="noStrike" kern="0" cap="none" spc="0" normalizeH="0" baseline="0" noProof="0" dirty="0">
                <a:ln>
                  <a:noFill/>
                </a:ln>
                <a:solidFill>
                  <a:prstClr val="black"/>
                </a:solidFill>
                <a:effectLst/>
                <a:uLnTx/>
                <a:uFillTx/>
                <a:latin typeface="Calibri"/>
                <a:ea typeface="+mn-ea"/>
                <a:cs typeface="+mn-cs"/>
              </a:rPr>
              <a:t> в отчетном году</a:t>
            </a:r>
          </a:p>
        </p:txBody>
      </p:sp>
      <p:sp>
        <p:nvSpPr>
          <p:cNvPr id="15" name="Прямоугольник 14"/>
          <p:cNvSpPr/>
          <p:nvPr/>
        </p:nvSpPr>
        <p:spPr>
          <a:xfrm>
            <a:off x="8335925" y="2751514"/>
            <a:ext cx="1532505" cy="1521229"/>
          </a:xfrm>
          <a:prstGeom prst="rect">
            <a:avLst/>
          </a:prstGeom>
          <a:solidFill>
            <a:srgbClr val="BED1CD"/>
          </a:solidFill>
          <a:ln w="12700" cap="flat" cmpd="sng" algn="ctr">
            <a:solidFill>
              <a:srgbClr val="648E85"/>
            </a:solidFill>
            <a:prstDash val="solid"/>
            <a:miter lim="800000"/>
          </a:ln>
          <a:effectLst/>
          <a:scene3d>
            <a:camera prst="orthographicFront"/>
            <a:lightRig rig="threePt" dir="t"/>
          </a:scene3d>
          <a:sp3d>
            <a:bevelT w="38100" h="82550"/>
            <a:bevelB w="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prstClr val="black"/>
                </a:solidFill>
                <a:effectLst/>
                <a:uLnTx/>
                <a:uFillTx/>
                <a:latin typeface="Calibri"/>
                <a:ea typeface="+mn-ea"/>
                <a:cs typeface="+mn-cs"/>
              </a:rPr>
              <a:t>Списочная численность работников </a:t>
            </a:r>
            <a:r>
              <a:rPr kumimoji="0" lang="en-US" sz="1400" b="1" i="0" u="none" strike="noStrike" kern="0" cap="none" spc="0" normalizeH="0" baseline="0" noProof="0" dirty="0">
                <a:ln>
                  <a:noFill/>
                </a:ln>
                <a:solidFill>
                  <a:prstClr val="black"/>
                </a:solidFill>
                <a:effectLst/>
                <a:uLnTx/>
                <a:uFillTx/>
                <a:latin typeface="Calibri"/>
                <a:ea typeface="+mn-ea"/>
                <a:cs typeface="+mn-cs"/>
              </a:rPr>
              <a:t/>
            </a:r>
            <a:br>
              <a:rPr kumimoji="0" lang="en-US" sz="1400" b="1" i="0" u="none" strike="noStrike" kern="0" cap="none" spc="0" normalizeH="0" baseline="0" noProof="0" dirty="0">
                <a:ln>
                  <a:noFill/>
                </a:ln>
                <a:solidFill>
                  <a:prstClr val="black"/>
                </a:solidFill>
                <a:effectLst/>
                <a:uLnTx/>
                <a:uFillTx/>
                <a:latin typeface="Calibri"/>
                <a:ea typeface="+mn-ea"/>
                <a:cs typeface="+mn-cs"/>
              </a:rPr>
            </a:br>
            <a:r>
              <a:rPr kumimoji="0" lang="ru-RU" sz="1400" b="1" i="0" u="none" strike="noStrike" kern="0" cap="none" spc="0" normalizeH="0" baseline="0" noProof="0" dirty="0">
                <a:ln>
                  <a:noFill/>
                </a:ln>
                <a:solidFill>
                  <a:prstClr val="black"/>
                </a:solidFill>
                <a:effectLst/>
                <a:uLnTx/>
                <a:uFillTx/>
                <a:latin typeface="Calibri"/>
                <a:ea typeface="+mn-ea"/>
                <a:cs typeface="+mn-cs"/>
              </a:rPr>
              <a:t>за </a:t>
            </a:r>
            <a:r>
              <a:rPr kumimoji="0" lang="ru-RU" sz="1400" b="1" i="1" u="none" strike="noStrike" kern="0" cap="none" spc="0" normalizeH="0" baseline="0" noProof="0" dirty="0">
                <a:ln>
                  <a:noFill/>
                </a:ln>
                <a:solidFill>
                  <a:srgbClr val="C00000"/>
                </a:solidFill>
                <a:effectLst/>
                <a:uLnTx/>
                <a:uFillTx/>
                <a:latin typeface="Calibri"/>
                <a:ea typeface="+mn-ea"/>
                <a:cs typeface="+mn-cs"/>
              </a:rPr>
              <a:t>последний  </a:t>
            </a:r>
            <a:r>
              <a:rPr kumimoji="0" lang="ru-RU" sz="1400" b="1" i="1" u="none" strike="noStrike" kern="0" cap="none" spc="0" normalizeH="0" baseline="0" noProof="0" dirty="0">
                <a:ln>
                  <a:noFill/>
                </a:ln>
                <a:solidFill>
                  <a:prstClr val="black"/>
                </a:solidFill>
                <a:effectLst/>
                <a:uLnTx/>
                <a:uFillTx/>
                <a:latin typeface="Calibri"/>
                <a:ea typeface="+mn-ea"/>
                <a:cs typeface="+mn-cs"/>
              </a:rPr>
              <a:t>месяц в отчетном году</a:t>
            </a:r>
          </a:p>
        </p:txBody>
      </p:sp>
      <p:cxnSp>
        <p:nvCxnSpPr>
          <p:cNvPr id="16" name="Прямая соединительная линия 15"/>
          <p:cNvCxnSpPr/>
          <p:nvPr/>
        </p:nvCxnSpPr>
        <p:spPr>
          <a:xfrm flipV="1">
            <a:off x="3680644" y="4563688"/>
            <a:ext cx="6187786" cy="8313"/>
          </a:xfrm>
          <a:prstGeom prst="line">
            <a:avLst/>
          </a:prstGeom>
          <a:noFill/>
          <a:ln w="22225" cap="flat" cmpd="sng" algn="ctr">
            <a:solidFill>
              <a:sysClr val="windowText" lastClr="000000"/>
            </a:solidFill>
            <a:prstDash val="solid"/>
            <a:miter lim="800000"/>
          </a:ln>
          <a:effectLst/>
        </p:spPr>
      </p:cxnSp>
      <p:sp>
        <p:nvSpPr>
          <p:cNvPr id="17" name="Прямоугольник 16"/>
          <p:cNvSpPr/>
          <p:nvPr/>
        </p:nvSpPr>
        <p:spPr>
          <a:xfrm>
            <a:off x="1819460" y="3283131"/>
            <a:ext cx="1474643" cy="2394858"/>
          </a:xfrm>
          <a:prstGeom prst="rect">
            <a:avLst/>
          </a:prstGeom>
          <a:solidFill>
            <a:srgbClr val="BED1CD"/>
          </a:solidFill>
          <a:ln w="12700" cap="flat" cmpd="sng" algn="ctr">
            <a:solidFill>
              <a:srgbClr val="648E85"/>
            </a:solidFill>
            <a:prstDash val="solid"/>
            <a:miter lim="800000"/>
          </a:ln>
          <a:effectLst/>
          <a:scene3d>
            <a:camera prst="orthographicFront"/>
            <a:lightRig rig="threePt" dir="t"/>
          </a:scene3d>
          <a:sp3d>
            <a:bevelT w="38100" h="82550"/>
            <a:bevelB w="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prstClr val="black"/>
                </a:solidFill>
                <a:effectLst/>
                <a:uLnTx/>
                <a:uFillTx/>
                <a:latin typeface="Calibri"/>
                <a:ea typeface="+mn-ea"/>
                <a:cs typeface="+mn-cs"/>
              </a:rPr>
              <a:t>Списочная численность работников </a:t>
            </a:r>
            <a:br>
              <a:rPr kumimoji="0" lang="ru-RU" sz="1400" b="1" i="0" u="none" strike="noStrike" kern="0" cap="none" spc="0" normalizeH="0" baseline="0" noProof="0" dirty="0">
                <a:ln>
                  <a:noFill/>
                </a:ln>
                <a:solidFill>
                  <a:prstClr val="black"/>
                </a:solidFill>
                <a:effectLst/>
                <a:uLnTx/>
                <a:uFillTx/>
                <a:latin typeface="Calibri"/>
                <a:ea typeface="+mn-ea"/>
                <a:cs typeface="+mn-cs"/>
              </a:rPr>
            </a:br>
            <a:r>
              <a:rPr kumimoji="0" lang="ru-RU" sz="1400" b="1" i="0" u="none" strike="noStrike" kern="0" cap="none" spc="0" normalizeH="0" baseline="0" noProof="0" dirty="0">
                <a:ln>
                  <a:noFill/>
                </a:ln>
                <a:solidFill>
                  <a:srgbClr val="FF0000"/>
                </a:solidFill>
                <a:effectLst/>
                <a:uLnTx/>
                <a:uFillTx/>
                <a:latin typeface="Calibri"/>
                <a:ea typeface="+mn-ea"/>
                <a:cs typeface="+mn-cs"/>
              </a:rPr>
              <a:t>за отчетный год</a:t>
            </a:r>
            <a:endParaRPr kumimoji="0" lang="ru-RU" sz="1400" b="1" i="1" u="none" strike="noStrike" kern="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2858510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996"/>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2</a:t>
            </a:r>
            <a:r>
              <a:rPr lang="ru-RU"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5</a:t>
            </a:r>
            <a:endParaRPr lang="ru-RU" sz="18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1" name="Заголовок 1"/>
          <p:cNvSpPr>
            <a:spLocks noGrp="1"/>
          </p:cNvSpPr>
          <p:nvPr>
            <p:ph type="ctrTitle"/>
          </p:nvPr>
        </p:nvSpPr>
        <p:spPr>
          <a:xfrm>
            <a:off x="1374711" y="562350"/>
            <a:ext cx="9144000" cy="839147"/>
          </a:xfrm>
        </p:spPr>
        <p:txBody>
          <a:bodyPr anchor="ctr">
            <a:normAutofit/>
          </a:bodyPr>
          <a:lstStyle/>
          <a:p>
            <a:r>
              <a:rPr lang="ru-RU" sz="2000" b="1" i="1"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Если организация работала неполный год</a:t>
            </a:r>
          </a:p>
        </p:txBody>
      </p:sp>
      <p:sp>
        <p:nvSpPr>
          <p:cNvPr id="14" name="Прямоугольник 13"/>
          <p:cNvSpPr/>
          <p:nvPr/>
        </p:nvSpPr>
        <p:spPr>
          <a:xfrm>
            <a:off x="1760731" y="2847496"/>
            <a:ext cx="621745" cy="615216"/>
          </a:xfrm>
          <a:prstGeom prst="rect">
            <a:avLst/>
          </a:prstGeom>
          <a:solidFill>
            <a:srgbClr val="D8E4E1"/>
          </a:solidFill>
          <a:ln w="12700" cap="flat" cmpd="sng" algn="ctr">
            <a:solidFill>
              <a:srgbClr val="648E85"/>
            </a:solidFill>
            <a:prstDash val="solid"/>
            <a:miter lim="800000"/>
          </a:ln>
          <a:effectLst/>
          <a:scene3d>
            <a:camera prst="orthographicFront"/>
            <a:lightRig rig="threePt" dir="t"/>
          </a:scene3d>
          <a:sp3d>
            <a:bevelT w="38100" h="82550"/>
            <a:bevelB w="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1"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1</a:t>
            </a:r>
          </a:p>
        </p:txBody>
      </p:sp>
      <p:sp>
        <p:nvSpPr>
          <p:cNvPr id="16" name="Прямоугольник 15"/>
          <p:cNvSpPr/>
          <p:nvPr/>
        </p:nvSpPr>
        <p:spPr>
          <a:xfrm>
            <a:off x="2514106" y="2855606"/>
            <a:ext cx="621745" cy="615216"/>
          </a:xfrm>
          <a:prstGeom prst="rect">
            <a:avLst/>
          </a:prstGeom>
          <a:solidFill>
            <a:srgbClr val="D8E4E1"/>
          </a:solidFill>
          <a:ln w="12700" cap="flat" cmpd="sng" algn="ctr">
            <a:solidFill>
              <a:srgbClr val="648E85"/>
            </a:solidFill>
            <a:prstDash val="solid"/>
            <a:miter lim="800000"/>
          </a:ln>
          <a:effectLst/>
          <a:scene3d>
            <a:camera prst="orthographicFront"/>
            <a:lightRig rig="threePt" dir="t"/>
          </a:scene3d>
          <a:sp3d>
            <a:bevelT w="38100" h="82550"/>
            <a:bevelB w="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1"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2</a:t>
            </a:r>
          </a:p>
        </p:txBody>
      </p:sp>
      <p:sp>
        <p:nvSpPr>
          <p:cNvPr id="17" name="Прямоугольник 16"/>
          <p:cNvSpPr/>
          <p:nvPr/>
        </p:nvSpPr>
        <p:spPr>
          <a:xfrm>
            <a:off x="3273362" y="2855606"/>
            <a:ext cx="621745" cy="615216"/>
          </a:xfrm>
          <a:prstGeom prst="rect">
            <a:avLst/>
          </a:prstGeom>
          <a:solidFill>
            <a:srgbClr val="D8E4E1"/>
          </a:solidFill>
          <a:ln w="12700" cap="flat" cmpd="sng" algn="ctr">
            <a:solidFill>
              <a:srgbClr val="648E85"/>
            </a:solidFill>
            <a:prstDash val="solid"/>
            <a:miter lim="800000"/>
          </a:ln>
          <a:effectLst/>
          <a:scene3d>
            <a:camera prst="orthographicFront"/>
            <a:lightRig rig="threePt" dir="t"/>
          </a:scene3d>
          <a:sp3d>
            <a:bevelT w="38100" h="82550"/>
            <a:bevelB w="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1"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3</a:t>
            </a:r>
          </a:p>
        </p:txBody>
      </p:sp>
      <p:sp>
        <p:nvSpPr>
          <p:cNvPr id="23" name="Прямоугольник 22"/>
          <p:cNvSpPr/>
          <p:nvPr/>
        </p:nvSpPr>
        <p:spPr>
          <a:xfrm>
            <a:off x="4032618" y="2847496"/>
            <a:ext cx="621745" cy="615216"/>
          </a:xfrm>
          <a:prstGeom prst="rect">
            <a:avLst/>
          </a:prstGeom>
          <a:solidFill>
            <a:srgbClr val="D8E4E1"/>
          </a:solidFill>
          <a:ln w="12700" cap="flat" cmpd="sng" algn="ctr">
            <a:solidFill>
              <a:srgbClr val="648E85"/>
            </a:solidFill>
            <a:prstDash val="solid"/>
            <a:miter lim="800000"/>
          </a:ln>
          <a:effectLst/>
          <a:scene3d>
            <a:camera prst="orthographicFront"/>
            <a:lightRig rig="threePt" dir="t"/>
          </a:scene3d>
          <a:sp3d>
            <a:bevelT w="38100" h="82550"/>
            <a:bevelB w="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1"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4</a:t>
            </a:r>
          </a:p>
        </p:txBody>
      </p:sp>
      <p:sp>
        <p:nvSpPr>
          <p:cNvPr id="24" name="Прямоугольник 23"/>
          <p:cNvSpPr/>
          <p:nvPr/>
        </p:nvSpPr>
        <p:spPr>
          <a:xfrm>
            <a:off x="4756896" y="2847496"/>
            <a:ext cx="621745" cy="615216"/>
          </a:xfrm>
          <a:prstGeom prst="rect">
            <a:avLst/>
          </a:prstGeom>
          <a:solidFill>
            <a:srgbClr val="D8E4E1"/>
          </a:solidFill>
          <a:ln w="12700" cap="flat" cmpd="sng" algn="ctr">
            <a:solidFill>
              <a:srgbClr val="648E85"/>
            </a:solidFill>
            <a:prstDash val="solid"/>
            <a:miter lim="800000"/>
          </a:ln>
          <a:effectLst/>
          <a:scene3d>
            <a:camera prst="orthographicFront"/>
            <a:lightRig rig="threePt" dir="t"/>
          </a:scene3d>
          <a:sp3d>
            <a:bevelT w="38100" h="82550"/>
            <a:bevelB w="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1"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5</a:t>
            </a:r>
          </a:p>
        </p:txBody>
      </p:sp>
      <p:sp>
        <p:nvSpPr>
          <p:cNvPr id="25" name="Прямоугольник 24"/>
          <p:cNvSpPr/>
          <p:nvPr/>
        </p:nvSpPr>
        <p:spPr>
          <a:xfrm>
            <a:off x="5502244" y="2855606"/>
            <a:ext cx="621745" cy="615216"/>
          </a:xfrm>
          <a:prstGeom prst="rect">
            <a:avLst/>
          </a:prstGeom>
          <a:solidFill>
            <a:srgbClr val="D8E4E1"/>
          </a:solidFill>
          <a:ln w="12700" cap="flat" cmpd="sng" algn="ctr">
            <a:solidFill>
              <a:srgbClr val="648E85"/>
            </a:solidFill>
            <a:prstDash val="solid"/>
            <a:miter lim="800000"/>
          </a:ln>
          <a:effectLst/>
          <a:scene3d>
            <a:camera prst="orthographicFront"/>
            <a:lightRig rig="threePt" dir="t"/>
          </a:scene3d>
          <a:sp3d>
            <a:bevelT w="38100" h="82550"/>
            <a:bevelB w="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1"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6</a:t>
            </a:r>
          </a:p>
        </p:txBody>
      </p:sp>
      <p:sp>
        <p:nvSpPr>
          <p:cNvPr id="26" name="Прямоугольник 25"/>
          <p:cNvSpPr/>
          <p:nvPr/>
        </p:nvSpPr>
        <p:spPr>
          <a:xfrm>
            <a:off x="6231051" y="2855606"/>
            <a:ext cx="621745" cy="615216"/>
          </a:xfrm>
          <a:prstGeom prst="rect">
            <a:avLst/>
          </a:prstGeom>
          <a:solidFill>
            <a:srgbClr val="D8E4E1"/>
          </a:solidFill>
          <a:ln w="12700" cap="flat" cmpd="sng" algn="ctr">
            <a:solidFill>
              <a:srgbClr val="648E85"/>
            </a:solidFill>
            <a:prstDash val="solid"/>
            <a:miter lim="800000"/>
          </a:ln>
          <a:effectLst/>
          <a:scene3d>
            <a:camera prst="orthographicFront"/>
            <a:lightRig rig="threePt" dir="t"/>
          </a:scene3d>
          <a:sp3d>
            <a:bevelT w="38100" h="82550"/>
            <a:bevelB w="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1"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7</a:t>
            </a:r>
          </a:p>
        </p:txBody>
      </p:sp>
      <p:sp>
        <p:nvSpPr>
          <p:cNvPr id="27" name="Прямоугольник 26"/>
          <p:cNvSpPr/>
          <p:nvPr/>
        </p:nvSpPr>
        <p:spPr>
          <a:xfrm>
            <a:off x="6959858" y="2865051"/>
            <a:ext cx="621745" cy="615216"/>
          </a:xfrm>
          <a:prstGeom prst="rect">
            <a:avLst/>
          </a:prstGeom>
          <a:solidFill>
            <a:srgbClr val="D8E4E1"/>
          </a:solidFill>
          <a:ln w="12700" cap="flat" cmpd="sng" algn="ctr">
            <a:solidFill>
              <a:srgbClr val="648E85"/>
            </a:solidFill>
            <a:prstDash val="solid"/>
            <a:miter lim="800000"/>
          </a:ln>
          <a:effectLst/>
          <a:scene3d>
            <a:camera prst="orthographicFront"/>
            <a:lightRig rig="threePt" dir="t"/>
          </a:scene3d>
          <a:sp3d>
            <a:bevelT w="38100" h="82550"/>
            <a:bevelB w="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1"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8</a:t>
            </a:r>
          </a:p>
        </p:txBody>
      </p:sp>
      <p:sp>
        <p:nvSpPr>
          <p:cNvPr id="28" name="Прямоугольник 27"/>
          <p:cNvSpPr/>
          <p:nvPr/>
        </p:nvSpPr>
        <p:spPr>
          <a:xfrm>
            <a:off x="7713924" y="2865051"/>
            <a:ext cx="621745" cy="615216"/>
          </a:xfrm>
          <a:prstGeom prst="rect">
            <a:avLst/>
          </a:prstGeom>
          <a:solidFill>
            <a:srgbClr val="BED1CD"/>
          </a:solidFill>
          <a:ln w="12700" cap="flat" cmpd="sng" algn="ctr">
            <a:solidFill>
              <a:srgbClr val="648E85"/>
            </a:solidFill>
            <a:prstDash val="solid"/>
            <a:miter lim="800000"/>
          </a:ln>
          <a:effectLst/>
          <a:scene3d>
            <a:camera prst="orthographicFront"/>
            <a:lightRig rig="threePt" dir="t"/>
          </a:scene3d>
          <a:sp3d>
            <a:bevelT w="38100" h="82550"/>
            <a:bevelB w="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1"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9</a:t>
            </a:r>
          </a:p>
        </p:txBody>
      </p:sp>
      <p:sp>
        <p:nvSpPr>
          <p:cNvPr id="29" name="Прямоугольник 28"/>
          <p:cNvSpPr/>
          <p:nvPr/>
        </p:nvSpPr>
        <p:spPr>
          <a:xfrm>
            <a:off x="8467990" y="2865051"/>
            <a:ext cx="621745" cy="615216"/>
          </a:xfrm>
          <a:prstGeom prst="rect">
            <a:avLst/>
          </a:prstGeom>
          <a:solidFill>
            <a:srgbClr val="BED1CD"/>
          </a:solidFill>
          <a:ln w="12700" cap="flat" cmpd="sng" algn="ctr">
            <a:solidFill>
              <a:srgbClr val="648E85"/>
            </a:solidFill>
            <a:prstDash val="solid"/>
            <a:miter lim="800000"/>
          </a:ln>
          <a:effectLst/>
          <a:scene3d>
            <a:camera prst="orthographicFront"/>
            <a:lightRig rig="threePt" dir="t"/>
          </a:scene3d>
          <a:sp3d>
            <a:bevelT w="38100" h="82550"/>
            <a:bevelB w="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1"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10</a:t>
            </a:r>
          </a:p>
        </p:txBody>
      </p:sp>
      <p:sp>
        <p:nvSpPr>
          <p:cNvPr id="30" name="Прямоугольник 29"/>
          <p:cNvSpPr/>
          <p:nvPr/>
        </p:nvSpPr>
        <p:spPr>
          <a:xfrm>
            <a:off x="9222056" y="2865051"/>
            <a:ext cx="621745" cy="615216"/>
          </a:xfrm>
          <a:prstGeom prst="rect">
            <a:avLst/>
          </a:prstGeom>
          <a:solidFill>
            <a:srgbClr val="BED1CD"/>
          </a:solidFill>
          <a:ln w="12700" cap="flat" cmpd="sng" algn="ctr">
            <a:solidFill>
              <a:srgbClr val="648E85"/>
            </a:solidFill>
            <a:prstDash val="solid"/>
            <a:miter lim="800000"/>
          </a:ln>
          <a:effectLst/>
          <a:scene3d>
            <a:camera prst="orthographicFront"/>
            <a:lightRig rig="threePt" dir="t"/>
          </a:scene3d>
          <a:sp3d>
            <a:bevelT w="38100" h="82550"/>
            <a:bevelB w="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1"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11</a:t>
            </a:r>
          </a:p>
        </p:txBody>
      </p:sp>
      <p:sp>
        <p:nvSpPr>
          <p:cNvPr id="31" name="Прямоугольник 30"/>
          <p:cNvSpPr/>
          <p:nvPr/>
        </p:nvSpPr>
        <p:spPr>
          <a:xfrm>
            <a:off x="9975325" y="2865051"/>
            <a:ext cx="621745" cy="615216"/>
          </a:xfrm>
          <a:prstGeom prst="rect">
            <a:avLst/>
          </a:prstGeom>
          <a:solidFill>
            <a:srgbClr val="BED1CD"/>
          </a:solidFill>
          <a:ln w="12700" cap="flat" cmpd="sng" algn="ctr">
            <a:solidFill>
              <a:srgbClr val="648E85"/>
            </a:solidFill>
            <a:prstDash val="solid"/>
            <a:miter lim="800000"/>
          </a:ln>
          <a:effectLst/>
          <a:scene3d>
            <a:camera prst="orthographicFront"/>
            <a:lightRig rig="threePt" dir="t"/>
          </a:scene3d>
          <a:sp3d>
            <a:bevelT w="38100" h="82550"/>
            <a:bevelB w="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1"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12</a:t>
            </a:r>
          </a:p>
        </p:txBody>
      </p:sp>
      <p:sp>
        <p:nvSpPr>
          <p:cNvPr id="32" name="Правая фигурная скобка 31"/>
          <p:cNvSpPr/>
          <p:nvPr/>
        </p:nvSpPr>
        <p:spPr>
          <a:xfrm rot="16200000">
            <a:off x="8824106" y="1042314"/>
            <a:ext cx="593130" cy="2768344"/>
          </a:xfrm>
          <a:prstGeom prst="rightBrace">
            <a:avLst>
              <a:gd name="adj1" fmla="val 8333"/>
              <a:gd name="adj2" fmla="val 50609"/>
            </a:avLst>
          </a:prstGeom>
          <a:no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latin typeface="Calibri"/>
              <a:ea typeface="+mn-ea"/>
              <a:cs typeface="+mn-cs"/>
            </a:endParaRPr>
          </a:p>
        </p:txBody>
      </p:sp>
      <p:sp>
        <p:nvSpPr>
          <p:cNvPr id="33" name="Правая фигурная скобка 32"/>
          <p:cNvSpPr/>
          <p:nvPr/>
        </p:nvSpPr>
        <p:spPr>
          <a:xfrm rot="16200000">
            <a:off x="4281176" y="-497484"/>
            <a:ext cx="593129" cy="5824820"/>
          </a:xfrm>
          <a:prstGeom prst="rightBrace">
            <a:avLst>
              <a:gd name="adj1" fmla="val 8333"/>
              <a:gd name="adj2" fmla="val 50145"/>
            </a:avLst>
          </a:prstGeom>
          <a:no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latin typeface="Calibri"/>
              <a:ea typeface="+mn-ea"/>
              <a:cs typeface="+mn-cs"/>
            </a:endParaRPr>
          </a:p>
        </p:txBody>
      </p:sp>
      <p:sp>
        <p:nvSpPr>
          <p:cNvPr id="34" name="Заголовок 1"/>
          <p:cNvSpPr txBox="1">
            <a:spLocks/>
          </p:cNvSpPr>
          <p:nvPr/>
        </p:nvSpPr>
        <p:spPr>
          <a:xfrm>
            <a:off x="7681913" y="1341530"/>
            <a:ext cx="2808917" cy="8709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70000"/>
              </a:lnSpc>
              <a:spcBef>
                <a:spcPct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Период работы организации</a:t>
            </a:r>
            <a:br>
              <a:rPr kumimoji="0" lang="ru-RU"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endParaRPr kumimoji="0" lang="ru-RU"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5" name="Заголовок 1"/>
          <p:cNvSpPr txBox="1">
            <a:spLocks/>
          </p:cNvSpPr>
          <p:nvPr/>
        </p:nvSpPr>
        <p:spPr>
          <a:xfrm>
            <a:off x="1886644" y="1346031"/>
            <a:ext cx="5148389" cy="87094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Период, когда организация деятельность </a:t>
            </a:r>
            <a:br>
              <a:rPr kumimoji="0" lang="ru-RU"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ru-RU" sz="1800" b="1" i="0" u="none" strike="noStrike" kern="1200" cap="none" spc="0" normalizeH="0" baseline="0" noProof="0" dirty="0">
                <a:ln>
                  <a:noFill/>
                </a:ln>
                <a:solidFill>
                  <a:srgbClr val="648E85"/>
                </a:solidFill>
                <a:effectLst/>
                <a:uLnTx/>
                <a:uFillTx/>
                <a:latin typeface="Arial" panose="020B0604020202020204" pitchFamily="34" charset="0"/>
                <a:cs typeface="Arial" panose="020B0604020202020204" pitchFamily="34" charset="0"/>
              </a:rPr>
              <a:t>не осуществляла</a:t>
            </a:r>
            <a:r>
              <a:rPr kumimoji="0" lang="ru-RU"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r>
            <a:br>
              <a:rPr kumimoji="0" lang="ru-RU"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endParaRPr kumimoji="0" lang="ru-RU"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6" name="Заголовок 1"/>
          <p:cNvSpPr txBox="1">
            <a:spLocks/>
          </p:cNvSpPr>
          <p:nvPr/>
        </p:nvSpPr>
        <p:spPr>
          <a:xfrm>
            <a:off x="1744990" y="3508888"/>
            <a:ext cx="9022712" cy="117153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ru-RU" sz="2800" b="1" i="0" u="none" strike="noStrike" kern="1200" cap="none" spc="0" normalizeH="0" baseline="0" noProof="0" dirty="0">
                <a:ln>
                  <a:noFill/>
                </a:ln>
                <a:solidFill>
                  <a:prstClr val="black"/>
                </a:solidFill>
                <a:effectLst/>
                <a:uLnTx/>
                <a:uFillTx/>
                <a:latin typeface="Calibri Light"/>
                <a:ea typeface="+mj-ea"/>
                <a:cs typeface="+mj-cs"/>
              </a:rPr>
              <a:t> </a:t>
            </a:r>
            <a:r>
              <a:rPr kumimoji="0" lang="en-US" sz="2800" b="1" i="0" u="none" strike="noStrike" kern="1200" cap="none" spc="0" normalizeH="0" baseline="0" noProof="0" dirty="0">
                <a:ln>
                  <a:noFill/>
                </a:ln>
                <a:solidFill>
                  <a:prstClr val="black"/>
                </a:solidFill>
                <a:effectLst/>
                <a:uLnTx/>
                <a:uFillTx/>
                <a:latin typeface="Calibri Light"/>
                <a:ea typeface="+mj-ea"/>
                <a:cs typeface="+mj-cs"/>
              </a:rPr>
              <a:t> </a:t>
            </a:r>
            <a:r>
              <a:rPr kumimoji="0" lang="ru-RU"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0  + </a:t>
            </a:r>
            <a:r>
              <a:rPr kumimoji="0" lang="en-US"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ru-RU"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0 </a:t>
            </a:r>
            <a:r>
              <a:rPr kumimoji="0" lang="en-US"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ru-RU"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ru-RU"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0 </a:t>
            </a:r>
            <a:r>
              <a:rPr kumimoji="0" lang="en-US"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ru-RU"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ru-RU"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0</a:t>
            </a:r>
            <a:r>
              <a:rPr kumimoji="0" lang="en-US"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ru-RU"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ru-RU"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0 </a:t>
            </a:r>
            <a:r>
              <a:rPr kumimoji="0" lang="en-US"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ru-RU"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ru-RU"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0 </a:t>
            </a:r>
            <a:r>
              <a:rPr kumimoji="0" lang="en-US"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ru-RU"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ru-RU"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0</a:t>
            </a:r>
            <a:r>
              <a:rPr kumimoji="0" lang="en-US"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ru-RU"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en-US"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ru-RU"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0</a:t>
            </a:r>
            <a:r>
              <a:rPr kumimoji="0" lang="en-US"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ru-RU"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en-US"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1  </a:t>
            </a:r>
            <a:r>
              <a:rPr kumimoji="0" lang="ru-RU"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en-US"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1  </a:t>
            </a:r>
            <a:r>
              <a:rPr kumimoji="0" lang="ru-RU"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en-US"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1   </a:t>
            </a:r>
            <a:r>
              <a:rPr kumimoji="0" lang="ru-RU"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en-US"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1</a:t>
            </a:r>
            <a:endParaRPr kumimoji="0" lang="ru-RU"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Light"/>
                <a:ea typeface="+mj-ea"/>
                <a:cs typeface="+mj-cs"/>
              </a:rPr>
              <a:t>                                           </a:t>
            </a:r>
            <a:r>
              <a:rPr kumimoji="0" lang="ru-RU" sz="3600" b="1" i="0" u="none" strike="noStrike" kern="1200" cap="none" spc="0" normalizeH="0" baseline="0" noProof="0" dirty="0">
                <a:ln>
                  <a:noFill/>
                </a:ln>
                <a:solidFill>
                  <a:prstClr val="black"/>
                </a:solidFill>
                <a:effectLst/>
                <a:uLnTx/>
                <a:uFillTx/>
                <a:latin typeface="Calibri Light"/>
                <a:ea typeface="+mj-ea"/>
                <a:cs typeface="+mj-cs"/>
              </a:rPr>
              <a:t>12</a:t>
            </a:r>
          </a:p>
        </p:txBody>
      </p:sp>
      <p:sp>
        <p:nvSpPr>
          <p:cNvPr id="37" name="Заголовок 1"/>
          <p:cNvSpPr txBox="1">
            <a:spLocks/>
          </p:cNvSpPr>
          <p:nvPr/>
        </p:nvSpPr>
        <p:spPr>
          <a:xfrm>
            <a:off x="1936264" y="5365928"/>
            <a:ext cx="8412693" cy="6161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Ligh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i="1" u="none" strike="noStrike" kern="1200" cap="none" spc="0" normalizeH="0" baseline="0" noProof="0" dirty="0">
                <a:ln>
                  <a:noFill/>
                </a:ln>
                <a:solidFill>
                  <a:srgbClr val="53756E"/>
                </a:solidFill>
                <a:effectLst/>
                <a:uLnTx/>
                <a:uFillTx/>
                <a:latin typeface="Calibri Light"/>
                <a:ea typeface="+mj-ea"/>
                <a:cs typeface="+mj-cs"/>
              </a:rPr>
              <a:t>Организация осуществляла деятельность с 1 сентября </a:t>
            </a:r>
            <a:r>
              <a:rPr kumimoji="0" lang="en-US" sz="2400" b="1" i="1" u="none" strike="noStrike" kern="1200" cap="none" spc="0" normalizeH="0" baseline="0" noProof="0" dirty="0">
                <a:ln>
                  <a:noFill/>
                </a:ln>
                <a:solidFill>
                  <a:srgbClr val="53756E"/>
                </a:solidFill>
                <a:effectLst/>
                <a:uLnTx/>
                <a:uFillTx/>
                <a:latin typeface="Calibri Light"/>
                <a:ea typeface="+mj-ea"/>
                <a:cs typeface="+mj-cs"/>
              </a:rPr>
              <a:t/>
            </a:r>
            <a:br>
              <a:rPr kumimoji="0" lang="en-US" sz="2400" b="1" i="1" u="none" strike="noStrike" kern="1200" cap="none" spc="0" normalizeH="0" baseline="0" noProof="0" dirty="0">
                <a:ln>
                  <a:noFill/>
                </a:ln>
                <a:solidFill>
                  <a:srgbClr val="53756E"/>
                </a:solidFill>
                <a:effectLst/>
                <a:uLnTx/>
                <a:uFillTx/>
                <a:latin typeface="Calibri Light"/>
                <a:ea typeface="+mj-ea"/>
                <a:cs typeface="+mj-cs"/>
              </a:rPr>
            </a:br>
            <a:r>
              <a:rPr kumimoji="0" lang="ru-RU" sz="2400" b="1" i="1" u="none" strike="noStrike" kern="1200" cap="none" spc="0" normalizeH="0" baseline="0" noProof="0" dirty="0">
                <a:ln>
                  <a:noFill/>
                </a:ln>
                <a:solidFill>
                  <a:srgbClr val="53756E"/>
                </a:solidFill>
                <a:effectLst/>
                <a:uLnTx/>
                <a:uFillTx/>
                <a:latin typeface="Calibri Light"/>
                <a:ea typeface="+mj-ea"/>
                <a:cs typeface="+mj-cs"/>
              </a:rPr>
              <a:t>с 1 работником на 0,5 ст.</a:t>
            </a:r>
            <a:r>
              <a:rPr kumimoji="0" lang="ru-RU" sz="2400" b="1" i="0" u="none" strike="noStrike" kern="1200" cap="none" spc="0" normalizeH="0" baseline="0" noProof="0" dirty="0">
                <a:ln>
                  <a:noFill/>
                </a:ln>
                <a:solidFill>
                  <a:srgbClr val="53756E"/>
                </a:solidFill>
                <a:effectLst/>
                <a:uLnTx/>
                <a:uFillTx/>
                <a:latin typeface="Calibri Light"/>
                <a:ea typeface="+mj-ea"/>
                <a:cs typeface="+mj-cs"/>
              </a:rPr>
              <a:t/>
            </a:r>
            <a:br>
              <a:rPr kumimoji="0" lang="ru-RU" sz="2400" b="1" i="0" u="none" strike="noStrike" kern="1200" cap="none" spc="0" normalizeH="0" baseline="0" noProof="0" dirty="0">
                <a:ln>
                  <a:noFill/>
                </a:ln>
                <a:solidFill>
                  <a:srgbClr val="53756E"/>
                </a:solidFill>
                <a:effectLst/>
                <a:uLnTx/>
                <a:uFillTx/>
                <a:latin typeface="Calibri Light"/>
                <a:ea typeface="+mj-ea"/>
                <a:cs typeface="+mj-cs"/>
              </a:rPr>
            </a:br>
            <a:r>
              <a:rPr kumimoji="0" lang="ru-RU" sz="2800" b="1" i="0" u="none" strike="noStrike" kern="1200" cap="none" spc="0" normalizeH="0" baseline="0" noProof="0" dirty="0">
                <a:ln>
                  <a:noFill/>
                </a:ln>
                <a:solidFill>
                  <a:srgbClr val="53756E"/>
                </a:solidFill>
                <a:effectLst/>
                <a:uLnTx/>
                <a:uFillTx/>
                <a:latin typeface="Calibri Light"/>
                <a:ea typeface="+mj-ea"/>
                <a:cs typeface="+mj-cs"/>
              </a:rPr>
              <a:t/>
            </a:r>
            <a:br>
              <a:rPr kumimoji="0" lang="ru-RU" sz="2800" b="1" i="0" u="none" strike="noStrike" kern="1200" cap="none" spc="0" normalizeH="0" baseline="0" noProof="0" dirty="0">
                <a:ln>
                  <a:noFill/>
                </a:ln>
                <a:solidFill>
                  <a:srgbClr val="53756E"/>
                </a:solidFill>
                <a:effectLst/>
                <a:uLnTx/>
                <a:uFillTx/>
                <a:latin typeface="Calibri Light"/>
                <a:ea typeface="+mj-ea"/>
                <a:cs typeface="+mj-cs"/>
              </a:rPr>
            </a:br>
            <a:r>
              <a:rPr kumimoji="0" lang="ru-RU" sz="2400" b="1" i="0" u="none" strike="noStrike" kern="1200" cap="none" spc="0" normalizeH="0" baseline="0" noProof="0" dirty="0">
                <a:ln>
                  <a:noFill/>
                </a:ln>
                <a:solidFill>
                  <a:prstClr val="black"/>
                </a:solidFill>
                <a:effectLst/>
                <a:uLnTx/>
                <a:uFillTx/>
                <a:latin typeface="Calibri Light"/>
                <a:ea typeface="+mj-ea"/>
                <a:cs typeface="+mj-cs"/>
              </a:rPr>
              <a:t>Списочная численность работников в среднем за год </a:t>
            </a:r>
            <a:endParaRPr kumimoji="0" lang="en-US" sz="2400" b="1" i="0" u="none" strike="noStrike" kern="1200" cap="none" spc="0" normalizeH="0" baseline="0" noProof="0" dirty="0">
              <a:ln>
                <a:noFill/>
              </a:ln>
              <a:solidFill>
                <a:prstClr val="black"/>
              </a:solidFill>
              <a:effectLst/>
              <a:uLnTx/>
              <a:uFillTx/>
              <a:latin typeface="Calibri Ligh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Calibri Light"/>
                <a:ea typeface="+mj-ea"/>
                <a:cs typeface="+mj-cs"/>
              </a:rPr>
              <a:t>4:12=0,3</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a:ln>
                <a:noFill/>
              </a:ln>
              <a:solidFill>
                <a:prstClr val="black"/>
              </a:solidFill>
              <a:effectLst/>
              <a:uLnTx/>
              <a:uFillTx/>
              <a:latin typeface="Calibri Light"/>
              <a:ea typeface="+mj-ea"/>
              <a:cs typeface="+mj-cs"/>
            </a:endParaRPr>
          </a:p>
        </p:txBody>
      </p:sp>
      <p:cxnSp>
        <p:nvCxnSpPr>
          <p:cNvPr id="3" name="Прямая соединительная линия 2"/>
          <p:cNvCxnSpPr/>
          <p:nvPr/>
        </p:nvCxnSpPr>
        <p:spPr>
          <a:xfrm flipV="1">
            <a:off x="1936264" y="4021291"/>
            <a:ext cx="8554566" cy="1755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56842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2</a:t>
            </a:r>
            <a:r>
              <a:rPr lang="ru-RU"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6</a:t>
            </a:r>
            <a:endParaRPr lang="ru-RU" sz="20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1" name="Заголовок 1"/>
          <p:cNvSpPr>
            <a:spLocks noGrp="1"/>
          </p:cNvSpPr>
          <p:nvPr>
            <p:ph type="ctrTitle"/>
          </p:nvPr>
        </p:nvSpPr>
        <p:spPr>
          <a:xfrm>
            <a:off x="1497874" y="914399"/>
            <a:ext cx="9020836" cy="1480458"/>
          </a:xfrm>
        </p:spPr>
        <p:txBody>
          <a:bodyPr anchor="ctr">
            <a:noAutofit/>
          </a:bodyPr>
          <a:lstStyle/>
          <a:p>
            <a:pPr>
              <a:spcBef>
                <a:spcPts val="1200"/>
              </a:spcBef>
            </a:pPr>
            <a:r>
              <a:rPr lang="ru-RU" sz="2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Среднесписочная численность работников </a:t>
            </a:r>
            <a:r>
              <a:rPr lang="ru-RU" sz="2000" b="1" i="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(строка 1) </a:t>
            </a:r>
            <a:br>
              <a:rPr lang="ru-RU" sz="2000" b="1" i="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br>
            <a:r>
              <a:rPr lang="ru-RU" sz="2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может быть </a:t>
            </a:r>
            <a:r>
              <a:rPr lang="ru-RU" sz="2000" b="1" u="sng" dirty="0">
                <a:solidFill>
                  <a:srgbClr val="FF0000"/>
                </a:solidFill>
                <a:latin typeface="Tahoma" panose="020B0604030504040204" pitchFamily="34" charset="0"/>
                <a:ea typeface="Tahoma" panose="020B0604030504040204" pitchFamily="34" charset="0"/>
                <a:cs typeface="Tahoma" panose="020B0604030504040204" pitchFamily="34" charset="0"/>
              </a:rPr>
              <a:t>больше</a:t>
            </a:r>
            <a:r>
              <a:rPr lang="ru-RU" sz="2000" b="1" i="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br>
              <a:rPr lang="ru-RU" sz="2000" b="1" i="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br>
            <a:r>
              <a:rPr lang="ru-RU" sz="2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списочной численности работников </a:t>
            </a:r>
            <a:r>
              <a:rPr lang="ru-RU" sz="2000" b="1" i="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(строка 2) </a:t>
            </a:r>
            <a:br>
              <a:rPr lang="ru-RU" sz="2000" b="1" i="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br>
            <a:r>
              <a:rPr lang="ru-RU" sz="2000" b="1" u="sng" dirty="0">
                <a:solidFill>
                  <a:srgbClr val="FF0000"/>
                </a:solidFill>
                <a:latin typeface="Tahoma" panose="020B0604030504040204" pitchFamily="34" charset="0"/>
                <a:ea typeface="Tahoma" panose="020B0604030504040204" pitchFamily="34" charset="0"/>
                <a:cs typeface="Tahoma" panose="020B0604030504040204" pitchFamily="34" charset="0"/>
              </a:rPr>
              <a:t>только в том случае</a:t>
            </a:r>
            <a:r>
              <a:rPr lang="ru-RU" sz="2000" b="1" i="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ru-RU" sz="2000" b="1" i="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r>
            <a:br>
              <a:rPr lang="ru-RU" sz="2000" b="1" i="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br>
            <a:r>
              <a:rPr lang="ru-RU" sz="2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когда организация привлекает:</a:t>
            </a:r>
          </a:p>
        </p:txBody>
      </p:sp>
      <p:sp>
        <p:nvSpPr>
          <p:cNvPr id="12" name="Объект 2"/>
          <p:cNvSpPr txBox="1">
            <a:spLocks/>
          </p:cNvSpPr>
          <p:nvPr/>
        </p:nvSpPr>
        <p:spPr>
          <a:xfrm>
            <a:off x="2437200" y="2394857"/>
            <a:ext cx="7725500" cy="352842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defRPr/>
            </a:pPr>
            <a:r>
              <a:rPr kumimoji="0" lang="ru-RU"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лиц, не состоящих в списочном составе организации </a:t>
            </a:r>
            <a:br>
              <a:rPr kumimoji="0" lang="ru-RU"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br>
            <a:r>
              <a:rPr kumimoji="0" lang="ru-RU"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и отбывающих наказание в виде лишения свободы; </a:t>
            </a:r>
          </a:p>
          <a:p>
            <a:pPr marL="228600" marR="0" lvl="0" indent="-228600" algn="l" defTabSz="914400" rtl="0" eaLnBrk="1" fontAlgn="auto" latinLnBrk="0" hangingPunct="1">
              <a:lnSpc>
                <a:spcPct val="110000"/>
              </a:lnSpc>
              <a:spcBef>
                <a:spcPts val="600"/>
              </a:spcBef>
              <a:spcAft>
                <a:spcPts val="600"/>
              </a:spcAft>
              <a:buClrTx/>
              <a:buSzTx/>
              <a:buFont typeface="Wingdings" panose="05000000000000000000" pitchFamily="2" charset="2"/>
              <a:buChar char="§"/>
              <a:tabLst/>
              <a:defRPr/>
            </a:pPr>
            <a:r>
              <a:rPr kumimoji="0" lang="ru-RU"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больных хроническим алкоголизмом, наркоманией </a:t>
            </a:r>
            <a:br>
              <a:rPr kumimoji="0" lang="ru-RU"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br>
            <a:r>
              <a:rPr kumimoji="0" lang="ru-RU"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и токсикоманией, не состоящих в списочном составе организации и помещенных в лечебно-трудовые профилактории;</a:t>
            </a:r>
          </a:p>
          <a:p>
            <a:pPr marL="228600" marR="0" lvl="0" indent="-228600" algn="l" defTabSz="914400" rtl="0" eaLnBrk="1" fontAlgn="auto" latinLnBrk="0" hangingPunct="1">
              <a:lnSpc>
                <a:spcPct val="110000"/>
              </a:lnSpc>
              <a:spcBef>
                <a:spcPts val="600"/>
              </a:spcBef>
              <a:spcAft>
                <a:spcPts val="600"/>
              </a:spcAft>
              <a:buClrTx/>
              <a:buSzTx/>
              <a:buFont typeface="Wingdings" panose="05000000000000000000" pitchFamily="2" charset="2"/>
              <a:buChar char="§"/>
              <a:tabLst/>
              <a:defRPr/>
            </a:pPr>
            <a:r>
              <a:rPr kumimoji="0" lang="ru-RU"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безработных, зарегистрированных в органах по труду, занятости и социальной защите, направленных</a:t>
            </a:r>
            <a:br>
              <a:rPr kumimoji="0" lang="ru-RU"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br>
            <a:r>
              <a:rPr kumimoji="0" lang="ru-RU"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на оплачиваемые работы</a:t>
            </a:r>
          </a:p>
        </p:txBody>
      </p:sp>
    </p:spTree>
    <p:extLst>
      <p:ext uri="{BB962C8B-B14F-4D97-AF65-F5344CB8AC3E}">
        <p14:creationId xmlns:p14="http://schemas.microsoft.com/office/powerpoint/2010/main" val="241641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2</a:t>
            </a:r>
            <a:r>
              <a:rPr lang="ru-RU" sz="1800" b="1" dirty="0">
                <a:solidFill>
                  <a:schemeClr val="bg1"/>
                </a:solidFill>
                <a:latin typeface="Arial" panose="020B0604020202020204" pitchFamily="34" charset="0"/>
                <a:ea typeface="Roboto Condensed" panose="02000000000000000000" pitchFamily="2" charset="0"/>
                <a:cs typeface="Arial" panose="020B0604020202020204" pitchFamily="34" charset="0"/>
              </a:rPr>
              <a:t>7</a:t>
            </a:r>
            <a:endParaRPr lang="ru-RU" sz="20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mc:AlternateContent xmlns:mc="http://schemas.openxmlformats.org/markup-compatibility/2006" xmlns:a14="http://schemas.microsoft.com/office/drawing/2010/main">
        <mc:Choice Requires="a14">
          <p:graphicFrame>
            <p:nvGraphicFramePr>
              <p:cNvPr id="11" name="Схема 10"/>
              <p:cNvGraphicFramePr/>
              <p:nvPr>
                <p:extLst>
                  <p:ext uri="{D42A27DB-BD31-4B8C-83A1-F6EECF244321}">
                    <p14:modId xmlns:p14="http://schemas.microsoft.com/office/powerpoint/2010/main" val="681357396"/>
                  </p:ext>
                </p:extLst>
              </p:nvPr>
            </p:nvGraphicFramePr>
            <p:xfrm>
              <a:off x="1780460" y="923109"/>
              <a:ext cx="9468000" cy="5760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mc:Choice>
        <mc:Fallback xmlns="">
          <p:graphicFrame>
            <p:nvGraphicFramePr>
              <p:cNvPr id="11" name="Схема 10"/>
              <p:cNvGraphicFramePr/>
              <p:nvPr>
                <p:extLst>
                  <p:ext uri="{D42A27DB-BD31-4B8C-83A1-F6EECF244321}">
                    <p14:modId xmlns:p14="http://schemas.microsoft.com/office/powerpoint/2010/main" val="681357396"/>
                  </p:ext>
                </p:extLst>
              </p:nvPr>
            </p:nvGraphicFramePr>
            <p:xfrm>
              <a:off x="1780460" y="923109"/>
              <a:ext cx="9468000" cy="5760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mc:Fallback>
      </mc:AlternateContent>
    </p:spTree>
    <p:extLst>
      <p:ext uri="{BB962C8B-B14F-4D97-AF65-F5344CB8AC3E}">
        <p14:creationId xmlns:p14="http://schemas.microsoft.com/office/powerpoint/2010/main" val="1336326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17028"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28</a:t>
            </a:r>
            <a:endParaRPr lang="ru-RU" sz="18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pic>
        <p:nvPicPr>
          <p:cNvPr id="2" name="Рисунок 1"/>
          <p:cNvPicPr>
            <a:picLocks noChangeAspect="1"/>
          </p:cNvPicPr>
          <p:nvPr/>
        </p:nvPicPr>
        <p:blipFill>
          <a:blip r:embed="rId5"/>
          <a:stretch>
            <a:fillRect/>
          </a:stretch>
        </p:blipFill>
        <p:spPr>
          <a:xfrm>
            <a:off x="2458212" y="794200"/>
            <a:ext cx="7309633" cy="5687067"/>
          </a:xfrm>
          <a:prstGeom prst="rect">
            <a:avLst/>
          </a:prstGeom>
        </p:spPr>
      </p:pic>
    </p:spTree>
    <p:extLst>
      <p:ext uri="{BB962C8B-B14F-4D97-AF65-F5344CB8AC3E}">
        <p14:creationId xmlns:p14="http://schemas.microsoft.com/office/powerpoint/2010/main" val="2685050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1200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29</a:t>
            </a:r>
            <a:endParaRPr lang="ru-RU" sz="18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1" name="Заголовок 1"/>
          <p:cNvSpPr>
            <a:spLocks noGrp="1"/>
          </p:cNvSpPr>
          <p:nvPr>
            <p:ph type="ctrTitle"/>
          </p:nvPr>
        </p:nvSpPr>
        <p:spPr>
          <a:xfrm>
            <a:off x="1512000" y="756000"/>
            <a:ext cx="9144000" cy="659319"/>
          </a:xfrm>
        </p:spPr>
        <p:txBody>
          <a:bodyPr anchor="ctr">
            <a:normAutofit/>
          </a:bodyPr>
          <a:lstStyle/>
          <a:p>
            <a:r>
              <a:rPr lang="ru-RU" sz="20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В фонд заработной платы </a:t>
            </a:r>
            <a:r>
              <a:rPr lang="ru-RU" sz="2000" dirty="0">
                <a:solidFill>
                  <a:srgbClr val="FF0000"/>
                </a:solidFill>
                <a:latin typeface="Arial" panose="020B0604020202020204" pitchFamily="34" charset="0"/>
                <a:ea typeface="Roboto Condensed" panose="02000000000000000000" pitchFamily="2" charset="0"/>
                <a:cs typeface="Arial" panose="020B0604020202020204" pitchFamily="34" charset="0"/>
              </a:rPr>
              <a:t>НЕ ВКЛЮЧАЮТСЯ:</a:t>
            </a:r>
          </a:p>
        </p:txBody>
      </p:sp>
      <p:sp>
        <p:nvSpPr>
          <p:cNvPr id="12" name="Объект 2"/>
          <p:cNvSpPr txBox="1">
            <a:spLocks/>
          </p:cNvSpPr>
          <p:nvPr/>
        </p:nvSpPr>
        <p:spPr>
          <a:xfrm>
            <a:off x="1955407" y="1296000"/>
            <a:ext cx="9301172" cy="51836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120000"/>
              </a:lnSpc>
              <a:spcBef>
                <a:spcPts val="1000"/>
              </a:spcBef>
              <a:spcAft>
                <a:spcPts val="0"/>
              </a:spcAft>
              <a:buClrTx/>
              <a:buSzTx/>
              <a:buFont typeface="Wingdings" panose="05000000000000000000" pitchFamily="2" charset="2"/>
              <a:buChar char="Ø"/>
              <a:tabLst/>
              <a:defRPr/>
            </a:pPr>
            <a:r>
              <a:rPr kumimoji="0" lang="ru-RU" sz="15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выходное пособие, компенсация, выплачиваемое в случае прекращения трудового договора (контракта);</a:t>
            </a:r>
          </a:p>
          <a:p>
            <a:pPr marL="228600" marR="0" lvl="0" indent="-228600" algn="l" defTabSz="914400" rtl="0" eaLnBrk="1" fontAlgn="auto" latinLnBrk="0" hangingPunct="1">
              <a:lnSpc>
                <a:spcPct val="120000"/>
              </a:lnSpc>
              <a:spcBef>
                <a:spcPts val="1000"/>
              </a:spcBef>
              <a:spcAft>
                <a:spcPts val="0"/>
              </a:spcAft>
              <a:buClrTx/>
              <a:buSzTx/>
              <a:buFont typeface="Wingdings" panose="05000000000000000000" pitchFamily="2" charset="2"/>
              <a:buChar char="Ø"/>
              <a:tabLst/>
              <a:defRPr/>
            </a:pPr>
            <a:r>
              <a:rPr kumimoji="0" lang="ru-RU" sz="15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единовременные выплаты (выходное пособие, вознаграждение, материальная помощь) при выходе на пенсию;</a:t>
            </a:r>
          </a:p>
          <a:p>
            <a:pPr marL="228600" marR="0" lvl="0" indent="-228600" algn="l" defTabSz="914400" rtl="0" eaLnBrk="1" fontAlgn="auto" latinLnBrk="0" hangingPunct="1">
              <a:lnSpc>
                <a:spcPct val="120000"/>
              </a:lnSpc>
              <a:spcBef>
                <a:spcPts val="1000"/>
              </a:spcBef>
              <a:spcAft>
                <a:spcPts val="0"/>
              </a:spcAft>
              <a:buClrTx/>
              <a:buSzTx/>
              <a:buFont typeface="Wingdings" panose="05000000000000000000" pitchFamily="2" charset="2"/>
              <a:buChar char="Ø"/>
              <a:tabLst/>
              <a:defRPr/>
            </a:pPr>
            <a:r>
              <a:rPr kumimoji="0" lang="ru-RU" sz="15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командировочные расходы (включая суточные);</a:t>
            </a:r>
          </a:p>
          <a:p>
            <a:pPr marL="228600" marR="0" lvl="0" indent="-228600" algn="l" defTabSz="914400" rtl="0" eaLnBrk="1" fontAlgn="auto" latinLnBrk="0" hangingPunct="1">
              <a:lnSpc>
                <a:spcPct val="120000"/>
              </a:lnSpc>
              <a:spcBef>
                <a:spcPts val="1000"/>
              </a:spcBef>
              <a:spcAft>
                <a:spcPts val="0"/>
              </a:spcAft>
              <a:buClrTx/>
              <a:buSzTx/>
              <a:buFont typeface="Wingdings" panose="05000000000000000000" pitchFamily="2" charset="2"/>
              <a:buChar char="Ø"/>
              <a:tabLst/>
              <a:defRPr/>
            </a:pPr>
            <a:r>
              <a:rPr kumimoji="0" lang="ru-RU" sz="15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материальная помощь, </a:t>
            </a:r>
            <a:r>
              <a:rPr kumimoji="0" lang="ru-RU" sz="150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оказываемая отдельным работникам </a:t>
            </a:r>
            <a:r>
              <a:rPr kumimoji="0" lang="ru-RU" sz="15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по заявлению (в связи </a:t>
            </a:r>
            <a:br>
              <a:rPr kumimoji="0" lang="ru-RU" sz="15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br>
            <a:r>
              <a:rPr kumimoji="0" lang="ru-RU" sz="15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со вступлением в брак, рождением ребенка, смертью близких родственников,  материальными затруднениями, многодетным семьям, родителям, имеющим детей-инвалидов, инвалидам, работникам, находящимся в отпуске по беременности и родам и другие);</a:t>
            </a:r>
          </a:p>
          <a:p>
            <a:pPr marR="0" lvl="0" algn="l" defTabSz="914400" rtl="0" eaLnBrk="1" fontAlgn="auto" latinLnBrk="0" hangingPunct="1">
              <a:lnSpc>
                <a:spcPct val="120000"/>
              </a:lnSpc>
              <a:spcBef>
                <a:spcPts val="1000"/>
              </a:spcBef>
              <a:spcAft>
                <a:spcPts val="0"/>
              </a:spcAft>
              <a:buClrTx/>
              <a:buSzTx/>
              <a:buFont typeface="Wingdings" panose="05000000000000000000" pitchFamily="2" charset="2"/>
              <a:buChar char="Ø"/>
              <a:tabLst/>
              <a:defRPr/>
            </a:pPr>
            <a:r>
              <a:rPr kumimoji="0" lang="ru-RU" sz="15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доходы по акциям и другие доходы от участия работников в собственности организации;</a:t>
            </a:r>
            <a:endParaRPr kumimoji="0" lang="ru-RU" sz="150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20000"/>
              </a:lnSpc>
              <a:spcBef>
                <a:spcPts val="1000"/>
              </a:spcBef>
              <a:spcAft>
                <a:spcPts val="0"/>
              </a:spcAft>
              <a:buClrTx/>
              <a:buSzTx/>
              <a:buFont typeface="Wingdings" panose="05000000000000000000" pitchFamily="2" charset="2"/>
              <a:buChar char="Ø"/>
              <a:tabLst/>
              <a:defRPr/>
            </a:pPr>
            <a:r>
              <a:rPr kumimoji="0" lang="ru-RU" sz="15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пособия и другие выплаты за счет средств государственного социального страхования; страховые выплаты по обязательному страхованию от несчастных случаев на производстве и профессиональных заболеваний;</a:t>
            </a:r>
          </a:p>
          <a:p>
            <a:pPr marL="228600" marR="0" lvl="0" indent="-228600" algn="l" defTabSz="914400" rtl="0" eaLnBrk="1" fontAlgn="auto" latinLnBrk="0" hangingPunct="1">
              <a:lnSpc>
                <a:spcPct val="120000"/>
              </a:lnSpc>
              <a:spcBef>
                <a:spcPts val="1000"/>
              </a:spcBef>
              <a:spcAft>
                <a:spcPts val="0"/>
              </a:spcAft>
              <a:buClrTx/>
              <a:buSzTx/>
              <a:buFont typeface="Wingdings" panose="05000000000000000000" pitchFamily="2" charset="2"/>
              <a:buChar char="Ø"/>
              <a:tabLst/>
              <a:defRPr/>
            </a:pPr>
            <a:r>
              <a:rPr kumimoji="0" lang="ru-RU" sz="15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заработная плата, начисленная работникам за день проведения республиканского субботника и перечисленная нанимателем в установленном порядке.</a:t>
            </a:r>
          </a:p>
          <a:p>
            <a:pPr marL="0" marR="0" lvl="0" indent="0" algn="l" defTabSz="914400" rtl="0" eaLnBrk="1" fontAlgn="auto" latinLnBrk="0" hangingPunct="1">
              <a:lnSpc>
                <a:spcPct val="120000"/>
              </a:lnSpc>
              <a:spcBef>
                <a:spcPts val="1000"/>
              </a:spcBef>
              <a:spcAft>
                <a:spcPts val="0"/>
              </a:spcAft>
              <a:buClrTx/>
              <a:buSzTx/>
              <a:buNone/>
              <a:tabLst/>
              <a:defRPr/>
            </a:pPr>
            <a:endParaRPr kumimoji="0" lang="ru-RU" sz="15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2643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a:solidFill>
                  <a:schemeClr val="bg1"/>
                </a:solidFill>
                <a:latin typeface="Arial" panose="020B0604020202020204" pitchFamily="34" charset="0"/>
                <a:ea typeface="Roboto Condensed" panose="02000000000000000000" pitchFamily="2" charset="0"/>
                <a:cs typeface="Arial" panose="020B0604020202020204" pitchFamily="34" charset="0"/>
              </a:rPr>
              <a:t>3</a:t>
            </a:r>
            <a:endParaRPr lang="ru-RU" sz="20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23" name="Прямоугольник 22"/>
          <p:cNvSpPr/>
          <p:nvPr/>
        </p:nvSpPr>
        <p:spPr>
          <a:xfrm>
            <a:off x="1444239" y="2247137"/>
            <a:ext cx="9511469" cy="2677656"/>
          </a:xfrm>
          <a:prstGeom prst="rect">
            <a:avLst/>
          </a:prstGeom>
        </p:spPr>
        <p:txBody>
          <a:bodyPr wrap="square">
            <a:spAutoFit/>
          </a:bodyPr>
          <a:lstStyle/>
          <a:p>
            <a:pPr algn="ctr">
              <a:lnSpc>
                <a:spcPct val="120000"/>
              </a:lnSpc>
            </a:pPr>
            <a:r>
              <a:rPr lang="ru-RU" sz="2800" dirty="0">
                <a:latin typeface="Arial" panose="020B0604020202020204" pitchFamily="34" charset="0"/>
                <a:cs typeface="Arial" panose="020B0604020202020204" pitchFamily="34" charset="0"/>
              </a:rPr>
              <a:t>Отчет составляется </a:t>
            </a:r>
            <a:r>
              <a:rPr lang="ru-RU" sz="2800" b="1" i="1" u="sng" dirty="0">
                <a:solidFill>
                  <a:srgbClr val="385723"/>
                </a:solidFill>
                <a:latin typeface="Arial" panose="020B0604020202020204" pitchFamily="34" charset="0"/>
                <a:cs typeface="Arial" panose="020B0604020202020204" pitchFamily="34" charset="0"/>
              </a:rPr>
              <a:t>в целом по юридическому лицу</a:t>
            </a:r>
            <a:r>
              <a:rPr lang="ru-RU" sz="2800" dirty="0">
                <a:solidFill>
                  <a:srgbClr val="385723"/>
                </a:solidFill>
                <a:latin typeface="Arial" panose="020B0604020202020204" pitchFamily="34" charset="0"/>
                <a:cs typeface="Arial" panose="020B0604020202020204" pitchFamily="34" charset="0"/>
              </a:rPr>
              <a:t>, </a:t>
            </a:r>
            <a:r>
              <a:rPr lang="ru-RU" sz="2800" dirty="0">
                <a:latin typeface="Arial" panose="020B0604020202020204" pitchFamily="34" charset="0"/>
                <a:cs typeface="Arial" panose="020B0604020202020204" pitchFamily="34" charset="0"/>
              </a:rPr>
              <a:t/>
            </a:r>
            <a:br>
              <a:rPr lang="ru-RU" sz="2800" dirty="0">
                <a:latin typeface="Arial" panose="020B0604020202020204" pitchFamily="34" charset="0"/>
                <a:cs typeface="Arial" panose="020B0604020202020204" pitchFamily="34" charset="0"/>
              </a:rPr>
            </a:br>
            <a:r>
              <a:rPr lang="ru-RU" sz="2800" i="1" dirty="0">
                <a:latin typeface="Arial" panose="020B0604020202020204" pitchFamily="34" charset="0"/>
                <a:cs typeface="Arial" panose="020B0604020202020204" pitchFamily="34" charset="0"/>
              </a:rPr>
              <a:t>включая данные по входящим в его структуру подразделениям независимо от места их нахождения</a:t>
            </a:r>
          </a:p>
          <a:p>
            <a:pPr algn="ctr">
              <a:lnSpc>
                <a:spcPct val="120000"/>
              </a:lnSpc>
            </a:pPr>
            <a:r>
              <a:rPr lang="ru-RU" sz="2800" i="1" dirty="0">
                <a:latin typeface="Arial" panose="020B0604020202020204" pitchFamily="34" charset="0"/>
                <a:cs typeface="Arial" panose="020B0604020202020204" pitchFamily="34" charset="0"/>
              </a:rPr>
              <a:t> </a:t>
            </a:r>
            <a:r>
              <a:rPr lang="ru-RU" sz="2800" dirty="0">
                <a:solidFill>
                  <a:srgbClr val="385723"/>
                </a:solidFill>
                <a:latin typeface="Arial" panose="020B0604020202020204" pitchFamily="34" charset="0"/>
                <a:cs typeface="Arial" panose="020B0604020202020204" pitchFamily="34" charset="0"/>
              </a:rPr>
              <a:t>(кроме обособленных подразделений, находящихся </a:t>
            </a:r>
            <a:br>
              <a:rPr lang="ru-RU" sz="2800" dirty="0">
                <a:solidFill>
                  <a:srgbClr val="385723"/>
                </a:solidFill>
                <a:latin typeface="Arial" panose="020B0604020202020204" pitchFamily="34" charset="0"/>
                <a:cs typeface="Arial" panose="020B0604020202020204" pitchFamily="34" charset="0"/>
              </a:rPr>
            </a:br>
            <a:r>
              <a:rPr lang="ru-RU" sz="2800" dirty="0">
                <a:solidFill>
                  <a:srgbClr val="385723"/>
                </a:solidFill>
                <a:latin typeface="Arial" panose="020B0604020202020204" pitchFamily="34" charset="0"/>
                <a:cs typeface="Arial" panose="020B0604020202020204" pitchFamily="34" charset="0"/>
              </a:rPr>
              <a:t>за пределами территории Республики Беларусь)</a:t>
            </a:r>
          </a:p>
        </p:txBody>
      </p:sp>
    </p:spTree>
    <p:extLst>
      <p:ext uri="{BB962C8B-B14F-4D97-AF65-F5344CB8AC3E}">
        <p14:creationId xmlns:p14="http://schemas.microsoft.com/office/powerpoint/2010/main" val="619084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996"/>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30</a:t>
            </a:r>
            <a:endParaRPr lang="ru-RU" sz="18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1" name="Заголовок 1"/>
          <p:cNvSpPr>
            <a:spLocks noGrp="1"/>
          </p:cNvSpPr>
          <p:nvPr>
            <p:ph type="ctrTitle"/>
          </p:nvPr>
        </p:nvSpPr>
        <p:spPr>
          <a:xfrm>
            <a:off x="1844730" y="940043"/>
            <a:ext cx="9144000" cy="897308"/>
          </a:xfrm>
        </p:spPr>
        <p:txBody>
          <a:bodyPr anchor="ctr">
            <a:normAutofit/>
          </a:bodyPr>
          <a:lstStyle/>
          <a:p>
            <a:pPr>
              <a:lnSpc>
                <a:spcPts val="2500"/>
              </a:lnSpc>
            </a:pPr>
            <a:r>
              <a:rPr lang="ru-RU" sz="2000" dirty="0">
                <a:solidFill>
                  <a:srgbClr val="70AD47">
                    <a:lumMod val="50000"/>
                  </a:srgbClr>
                </a:solidFill>
                <a:latin typeface="Tahoma" panose="020B0604030504040204" pitchFamily="34" charset="0"/>
                <a:ea typeface="Tahoma" panose="020B0604030504040204" pitchFamily="34" charset="0"/>
                <a:cs typeface="Tahoma" panose="020B0604030504040204" pitchFamily="34" charset="0"/>
              </a:rPr>
              <a:t>Среднемесячная заработная плата </a:t>
            </a:r>
            <a:r>
              <a:rPr lang="ru-RU" sz="2000" b="1" dirty="0">
                <a:solidFill>
                  <a:srgbClr val="70AD47">
                    <a:lumMod val="50000"/>
                  </a:srgbClr>
                </a:solidFill>
                <a:latin typeface="Tahoma" panose="020B0604030504040204" pitchFamily="34" charset="0"/>
                <a:ea typeface="Tahoma" panose="020B0604030504040204" pitchFamily="34" charset="0"/>
                <a:cs typeface="Tahoma" panose="020B0604030504040204" pitchFamily="34" charset="0"/>
              </a:rPr>
              <a:t>(строка 11) </a:t>
            </a:r>
            <a:r>
              <a:rPr lang="ru-RU" sz="2000" dirty="0">
                <a:solidFill>
                  <a:srgbClr val="70AD47">
                    <a:lumMod val="50000"/>
                  </a:srgbClr>
                </a:solidFill>
                <a:latin typeface="Tahoma" panose="020B0604030504040204" pitchFamily="34" charset="0"/>
                <a:ea typeface="Tahoma" panose="020B0604030504040204" pitchFamily="34" charset="0"/>
                <a:cs typeface="Tahoma" panose="020B0604030504040204" pitchFamily="34" charset="0"/>
              </a:rPr>
              <a:t>в рублях</a:t>
            </a:r>
            <a:br>
              <a:rPr lang="ru-RU" sz="2000" dirty="0">
                <a:solidFill>
                  <a:srgbClr val="70AD47">
                    <a:lumMod val="50000"/>
                  </a:srgbClr>
                </a:solidFill>
                <a:latin typeface="Tahoma" panose="020B0604030504040204" pitchFamily="34" charset="0"/>
                <a:ea typeface="Tahoma" panose="020B0604030504040204" pitchFamily="34" charset="0"/>
                <a:cs typeface="Tahoma" panose="020B0604030504040204" pitchFamily="34" charset="0"/>
              </a:rPr>
            </a:br>
            <a:r>
              <a:rPr lang="ru-RU" sz="2000" dirty="0">
                <a:solidFill>
                  <a:srgbClr val="FF0000"/>
                </a:solidFill>
                <a:latin typeface="Tahoma" panose="020B0604030504040204" pitchFamily="34" charset="0"/>
                <a:ea typeface="Tahoma" panose="020B0604030504040204" pitchFamily="34" charset="0"/>
                <a:cs typeface="Tahoma" panose="020B0604030504040204" pitchFamily="34" charset="0"/>
              </a:rPr>
              <a:t>не должна быть меньше минимальной (626 руб.)</a:t>
            </a:r>
            <a:endParaRPr lang="ru-RU" sz="2000" dirty="0">
              <a:solidFill>
                <a:srgbClr val="FF0000"/>
              </a:solidFill>
              <a:latin typeface="Arial" panose="020B0604020202020204" pitchFamily="34" charset="0"/>
              <a:ea typeface="Roboto Condensed" panose="02000000000000000000" pitchFamily="2" charset="0"/>
              <a:cs typeface="Arial" panose="020B0604020202020204" pitchFamily="34" charset="0"/>
            </a:endParaRPr>
          </a:p>
        </p:txBody>
      </p:sp>
      <p:sp>
        <p:nvSpPr>
          <p:cNvPr id="13" name="Объект 2"/>
          <p:cNvSpPr txBox="1">
            <a:spLocks noRot="1" noChangeAspect="1" noMove="1" noResize="1" noEditPoints="1" noAdjustHandles="1" noChangeArrowheads="1" noChangeShapeType="1" noTextEdit="1"/>
          </p:cNvSpPr>
          <p:nvPr/>
        </p:nvSpPr>
        <p:spPr>
          <a:xfrm>
            <a:off x="2476847" y="2385753"/>
            <a:ext cx="7886700" cy="3857712"/>
          </a:xfrm>
          <a:prstGeom prst="rect">
            <a:avLst/>
          </a:prstGeom>
          <a:blipFill>
            <a:blip r:embed="rId5"/>
            <a:stretch>
              <a:fillRect l="-1159" t="-2370"/>
            </a:stretch>
          </a:blip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2800" b="0" i="0" u="none" strike="noStrike" kern="1200" cap="none" spc="0" normalizeH="0" baseline="0" noProof="0">
                <a:ln>
                  <a:noFill/>
                </a:ln>
                <a:noFill/>
                <a:effectLst/>
                <a:uLnTx/>
                <a:uFillTx/>
                <a:latin typeface="Calibri"/>
                <a:ea typeface="+mn-ea"/>
                <a:cs typeface="+mn-cs"/>
              </a:rPr>
              <a:t> </a:t>
            </a:r>
            <a:endParaRPr kumimoji="0" lang="ru-RU" sz="2800" b="0" i="0" u="none" strike="noStrike" kern="1200" cap="none" spc="0" normalizeH="0" baseline="0" noProof="0" dirty="0">
              <a:ln>
                <a:noFill/>
              </a:ln>
              <a:noFill/>
              <a:effectLst/>
              <a:uLnTx/>
              <a:uFillTx/>
              <a:latin typeface="Calibri"/>
              <a:ea typeface="+mn-ea"/>
              <a:cs typeface="+mn-cs"/>
            </a:endParaRPr>
          </a:p>
        </p:txBody>
      </p:sp>
    </p:spTree>
    <p:extLst>
      <p:ext uri="{BB962C8B-B14F-4D97-AF65-F5344CB8AC3E}">
        <p14:creationId xmlns:p14="http://schemas.microsoft.com/office/powerpoint/2010/main" val="1526505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31</a:t>
            </a:r>
            <a:endParaRPr lang="ru-RU" sz="20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1" name="Заголовок 1"/>
          <p:cNvSpPr>
            <a:spLocks noGrp="1"/>
          </p:cNvSpPr>
          <p:nvPr>
            <p:ph type="ctrTitle"/>
          </p:nvPr>
        </p:nvSpPr>
        <p:spPr>
          <a:xfrm>
            <a:off x="1358770" y="831219"/>
            <a:ext cx="9144000" cy="1512000"/>
          </a:xfrm>
        </p:spPr>
        <p:txBody>
          <a:bodyPr>
            <a:normAutofit fontScale="90000"/>
          </a:bodyPr>
          <a:lstStyle/>
          <a:p>
            <a:pPr>
              <a:lnSpc>
                <a:spcPct val="100000"/>
              </a:lnSpc>
            </a:pPr>
            <a:r>
              <a:rPr lang="ru-RU" sz="22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По свободным строкам, относящимся </a:t>
            </a:r>
            <a:r>
              <a:rPr lang="ru-RU" sz="2200" b="1" i="1" dirty="0">
                <a:solidFill>
                  <a:srgbClr val="FF0000"/>
                </a:solidFill>
                <a:latin typeface="Arial" panose="020B0604020202020204" pitchFamily="34" charset="0"/>
                <a:ea typeface="Roboto Condensed" panose="02000000000000000000" pitchFamily="2" charset="0"/>
                <a:cs typeface="Arial" panose="020B0604020202020204" pitchFamily="34" charset="0"/>
              </a:rPr>
              <a:t>к строке 19,</a:t>
            </a:r>
            <a:r>
              <a:rPr lang="ru-RU" sz="2200" b="1" i="1"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 </a:t>
            </a:r>
            <a:r>
              <a:rPr lang="ru-RU" sz="22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отражается численность работников в среднем за год </a:t>
            </a:r>
            <a:r>
              <a:rPr lang="ru-RU" sz="2200" b="1" i="1"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по территории, на которой расположены организация и ее структурные подразделения</a:t>
            </a:r>
            <a:r>
              <a:rPr lang="ru-RU" sz="20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
            </a:r>
            <a:br>
              <a:rPr lang="ru-RU" sz="20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br>
            <a:r>
              <a:rPr lang="ru-RU" sz="20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
            </a:r>
            <a:br>
              <a:rPr lang="ru-RU" sz="20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br>
            <a:endParaRPr lang="ru-RU" sz="20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endParaRPr>
          </a:p>
        </p:txBody>
      </p:sp>
      <p:sp>
        <p:nvSpPr>
          <p:cNvPr id="15" name="Объект 2"/>
          <p:cNvSpPr txBox="1">
            <a:spLocks/>
          </p:cNvSpPr>
          <p:nvPr/>
        </p:nvSpPr>
        <p:spPr>
          <a:xfrm>
            <a:off x="1411637" y="1859280"/>
            <a:ext cx="9038266" cy="484632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None/>
              <a:tabLst/>
              <a:defRPr/>
            </a:pPr>
            <a:r>
              <a:rPr lang="ru-RU" sz="2100" b="1" dirty="0">
                <a:solidFill>
                  <a:srgbClr val="FF0000"/>
                </a:solidFill>
                <a:latin typeface="Arial" panose="020B0604020202020204" pitchFamily="34" charset="0"/>
                <a:cs typeface="Arial" panose="020B0604020202020204" pitchFamily="34" charset="0"/>
              </a:rPr>
              <a:t>в г</a:t>
            </a:r>
            <a:r>
              <a:rPr kumimoji="0" lang="ru-RU" sz="21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рафе</a:t>
            </a:r>
            <a:r>
              <a:rPr kumimoji="0" lang="ru-RU" sz="2100" b="1"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А </a:t>
            </a:r>
            <a:r>
              <a:rPr kumimoji="0" lang="ru-RU" sz="1900" i="0" u="none" strike="noStrike" kern="1200" cap="none" spc="0" normalizeH="0" noProof="0" dirty="0">
                <a:ln>
                  <a:noFill/>
                </a:ln>
                <a:effectLst/>
                <a:uLnTx/>
                <a:uFillTx/>
                <a:latin typeface="Arial" panose="020B0604020202020204" pitchFamily="34" charset="0"/>
                <a:cs typeface="Arial" panose="020B0604020202020204" pitchFamily="34" charset="0"/>
              </a:rPr>
              <a:t>по свободным строкам</a:t>
            </a:r>
            <a:endParaRPr kumimoji="0" lang="ru-RU" sz="19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R="0" lvl="0" indent="-360000" algn="just" defTabSz="914400" rtl="0" eaLnBrk="1" fontAlgn="auto" latinLnBrk="0" hangingPunct="1">
              <a:lnSpc>
                <a:spcPct val="110000"/>
              </a:lnSpc>
              <a:spcBef>
                <a:spcPts val="300"/>
              </a:spcBef>
              <a:spcAft>
                <a:spcPts val="0"/>
              </a:spcAft>
              <a:buClrTx/>
              <a:buSzTx/>
              <a:buFont typeface="Wingdings" panose="05000000000000000000" pitchFamily="2" charset="2"/>
              <a:buChar char="v"/>
              <a:tabLst/>
              <a:defRPr/>
            </a:pPr>
            <a:r>
              <a:rPr lang="ru-RU" sz="1900" noProof="0" dirty="0">
                <a:solidFill>
                  <a:sysClr val="windowText" lastClr="000000"/>
                </a:solidFill>
                <a:latin typeface="Arial" panose="020B0604020202020204" pitchFamily="34" charset="0"/>
                <a:cs typeface="Arial" panose="020B0604020202020204" pitchFamily="34" charset="0"/>
              </a:rPr>
              <a:t>у</a:t>
            </a:r>
            <a:r>
              <a:rPr kumimoji="0" lang="ru-RU" sz="19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казывается</a:t>
            </a:r>
            <a:r>
              <a:rPr lang="ru-RU" sz="1900" dirty="0">
                <a:solidFill>
                  <a:sysClr val="windowText" lastClr="000000"/>
                </a:solidFill>
                <a:latin typeface="Arial" panose="020B0604020202020204" pitchFamily="34" charset="0"/>
                <a:cs typeface="Arial" panose="020B0604020202020204" pitchFamily="34" charset="0"/>
              </a:rPr>
              <a:t> </a:t>
            </a:r>
            <a:r>
              <a:rPr kumimoji="0" lang="ru-RU" sz="19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название</a:t>
            </a:r>
            <a:r>
              <a:rPr kumimoji="0" lang="en-US" sz="19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ru-RU" sz="19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территории, на которой расположено структурное подразделение организации</a:t>
            </a:r>
          </a:p>
          <a:p>
            <a:pPr marL="0" lvl="0" indent="0">
              <a:lnSpc>
                <a:spcPct val="110000"/>
              </a:lnSpc>
              <a:buNone/>
              <a:defRPr/>
            </a:pPr>
            <a:r>
              <a:rPr lang="ru-RU" sz="2100" b="1" dirty="0">
                <a:solidFill>
                  <a:srgbClr val="FF0000"/>
                </a:solidFill>
                <a:latin typeface="Arial" panose="020B0604020202020204" pitchFamily="34" charset="0"/>
                <a:cs typeface="Arial" panose="020B0604020202020204" pitchFamily="34" charset="0"/>
              </a:rPr>
              <a:t>в графе В </a:t>
            </a:r>
            <a:r>
              <a:rPr lang="ru-RU" sz="1900" dirty="0">
                <a:latin typeface="Arial" panose="020B0604020202020204" pitchFamily="34" charset="0"/>
                <a:cs typeface="Arial" panose="020B0604020202020204" pitchFamily="34" charset="0"/>
              </a:rPr>
              <a:t>по свободным строкам</a:t>
            </a:r>
            <a:endParaRPr lang="ru-RU" sz="1900" b="1" dirty="0">
              <a:solidFill>
                <a:srgbClr val="FF0000"/>
              </a:solidFill>
              <a:latin typeface="Arial" panose="020B0604020202020204" pitchFamily="34" charset="0"/>
              <a:cs typeface="Arial" panose="020B0604020202020204" pitchFamily="34" charset="0"/>
            </a:endParaRPr>
          </a:p>
          <a:p>
            <a:pPr indent="-360000" algn="just">
              <a:lnSpc>
                <a:spcPct val="110000"/>
              </a:lnSpc>
              <a:spcBef>
                <a:spcPts val="300"/>
              </a:spcBef>
              <a:buFont typeface="Wingdings" panose="05000000000000000000" pitchFamily="2" charset="2"/>
              <a:buChar char="v"/>
              <a:defRPr/>
            </a:pPr>
            <a:r>
              <a:rPr lang="ru-RU" sz="1900" noProof="0" dirty="0">
                <a:solidFill>
                  <a:sysClr val="windowText" lastClr="000000"/>
                </a:solidFill>
                <a:latin typeface="Arial" panose="020B0604020202020204" pitchFamily="34" charset="0"/>
                <a:cs typeface="Arial" panose="020B0604020202020204" pitchFamily="34" charset="0"/>
              </a:rPr>
              <a:t>у</a:t>
            </a:r>
            <a:r>
              <a:rPr kumimoji="0" lang="ru-RU" sz="19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казывается  десятизначный </a:t>
            </a:r>
            <a:r>
              <a:rPr lang="ru-RU" sz="1900" dirty="0">
                <a:solidFill>
                  <a:sysClr val="windowText" lastClr="000000"/>
                </a:solidFill>
                <a:latin typeface="Arial" panose="020B0604020202020204" pitchFamily="34" charset="0"/>
                <a:cs typeface="Arial" panose="020B0604020202020204" pitchFamily="34" charset="0"/>
              </a:rPr>
              <a:t>код территории, на которой расположено структурное подразделение организации </a:t>
            </a:r>
            <a:r>
              <a:rPr kumimoji="0" lang="ru-RU" sz="19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по общегосударственному классификатору  Республики Беларусь ОКРБ 003-2017 «Система обозначений объектов административно-территориального</a:t>
            </a:r>
            <a:r>
              <a:rPr kumimoji="0" lang="ru-RU" sz="1900" b="0" i="0" u="none" strike="noStrike" kern="1200" cap="none" spc="0" normalizeH="0" noProof="0" dirty="0">
                <a:ln>
                  <a:noFill/>
                </a:ln>
                <a:solidFill>
                  <a:sysClr val="windowText" lastClr="000000"/>
                </a:solidFill>
                <a:effectLst/>
                <a:uLnTx/>
                <a:uFillTx/>
                <a:latin typeface="Arial" panose="020B0604020202020204" pitchFamily="34" charset="0"/>
                <a:cs typeface="Arial" panose="020B0604020202020204" pitchFamily="34" charset="0"/>
              </a:rPr>
              <a:t> деления и населенных пунктов</a:t>
            </a:r>
          </a:p>
          <a:p>
            <a:pPr marL="0" lvl="0" indent="0">
              <a:lnSpc>
                <a:spcPct val="110000"/>
              </a:lnSpc>
              <a:spcBef>
                <a:spcPts val="0"/>
              </a:spcBef>
              <a:buNone/>
              <a:defRPr/>
            </a:pPr>
            <a:r>
              <a:rPr lang="ru-RU" sz="2100" b="1" dirty="0">
                <a:solidFill>
                  <a:srgbClr val="FF0000"/>
                </a:solidFill>
                <a:latin typeface="Arial" panose="020B0604020202020204" pitchFamily="34" charset="0"/>
                <a:cs typeface="Arial" panose="020B0604020202020204" pitchFamily="34" charset="0"/>
              </a:rPr>
              <a:t>в графе 1</a:t>
            </a:r>
            <a:endParaRPr kumimoji="0" lang="en-US" sz="21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R="0" lvl="0" indent="-360000" algn="just" defTabSz="914400" rtl="0" eaLnBrk="1" fontAlgn="auto" latinLnBrk="0" hangingPunct="1">
              <a:lnSpc>
                <a:spcPct val="110000"/>
              </a:lnSpc>
              <a:spcBef>
                <a:spcPts val="300"/>
              </a:spcBef>
              <a:spcAft>
                <a:spcPts val="0"/>
              </a:spcAft>
              <a:buClrTx/>
              <a:buSzTx/>
              <a:buFont typeface="Wingdings" panose="05000000000000000000" pitchFamily="2" charset="2"/>
              <a:buChar char="v"/>
              <a:tabLst/>
              <a:defRPr/>
            </a:pPr>
            <a:r>
              <a:rPr lang="ru-RU" sz="1900" dirty="0">
                <a:solidFill>
                  <a:sysClr val="windowText" lastClr="000000"/>
                </a:solidFill>
                <a:latin typeface="Arial" panose="020B0604020202020204" pitchFamily="34" charset="0"/>
                <a:cs typeface="Arial" panose="020B0604020202020204" pitchFamily="34" charset="0"/>
              </a:rPr>
              <a:t>о</a:t>
            </a:r>
            <a:r>
              <a:rPr kumimoji="0" lang="ru-RU" sz="1900" b="0" i="0" u="none" strike="noStrike" kern="120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тражается</a:t>
            </a:r>
            <a:r>
              <a:rPr kumimoji="0" lang="ru-RU" sz="19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сумма списочной численности работников в среднем за год по всем структурным подразделениям, расположенным</a:t>
            </a:r>
            <a:r>
              <a:rPr kumimoji="0" lang="ru-RU" sz="1900" b="0" i="0" u="none" strike="noStrike" kern="1200" cap="none" spc="0" normalizeH="0" noProof="0" dirty="0">
                <a:ln>
                  <a:noFill/>
                </a:ln>
                <a:solidFill>
                  <a:sysClr val="windowText" lastClr="000000"/>
                </a:solidFill>
                <a:effectLst/>
                <a:uLnTx/>
                <a:uFillTx/>
                <a:latin typeface="Arial" panose="020B0604020202020204" pitchFamily="34" charset="0"/>
                <a:cs typeface="Arial" panose="020B0604020202020204" pitchFamily="34" charset="0"/>
              </a:rPr>
              <a:t> в пределах одной территории, указанной </a:t>
            </a:r>
            <a:r>
              <a:rPr kumimoji="0" lang="en-US" sz="1900" b="0" i="0" u="none" strike="noStrike" kern="1200" cap="none" spc="0" normalizeH="0" noProof="0" dirty="0">
                <a:ln>
                  <a:noFill/>
                </a:ln>
                <a:solidFill>
                  <a:sysClr val="windowText" lastClr="000000"/>
                </a:solidFill>
                <a:effectLst/>
                <a:uLnTx/>
                <a:uFillTx/>
                <a:latin typeface="Arial" panose="020B0604020202020204" pitchFamily="34" charset="0"/>
                <a:cs typeface="Arial" panose="020B0604020202020204" pitchFamily="34" charset="0"/>
              </a:rPr>
              <a:t/>
            </a:r>
            <a:br>
              <a:rPr kumimoji="0" lang="en-US" sz="1900" b="0" i="0" u="none" strike="noStrike" kern="1200" cap="none" spc="0" normalizeH="0" noProof="0" dirty="0">
                <a:ln>
                  <a:noFill/>
                </a:ln>
                <a:solidFill>
                  <a:sysClr val="windowText" lastClr="000000"/>
                </a:solidFill>
                <a:effectLst/>
                <a:uLnTx/>
                <a:uFillTx/>
                <a:latin typeface="Arial" panose="020B0604020202020204" pitchFamily="34" charset="0"/>
                <a:cs typeface="Arial" panose="020B0604020202020204" pitchFamily="34" charset="0"/>
              </a:rPr>
            </a:br>
            <a:r>
              <a:rPr kumimoji="0" lang="ru-RU" sz="1900" b="0"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в графе А</a:t>
            </a:r>
            <a:endParaRPr kumimoji="0" lang="ru-RU" sz="19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ru-RU" sz="2100" b="0" i="1" u="none" strike="noStrike" kern="1200" cap="none" spc="0" normalizeH="0" baseline="0" noProof="0" dirty="0">
                <a:ln>
                  <a:noFill/>
                </a:ln>
                <a:effectLst/>
                <a:uLnTx/>
                <a:uFillTx/>
                <a:latin typeface="Calibri"/>
                <a:cs typeface="Arial" panose="020B0604020202020204" pitchFamily="34" charset="0"/>
              </a:rPr>
              <a:t>Если организация </a:t>
            </a:r>
            <a:r>
              <a:rPr kumimoji="0" lang="ru-RU" sz="2100" b="1" i="1" u="none" strike="noStrike" kern="1200" cap="none" spc="0" normalizeH="0" baseline="0" noProof="0" dirty="0">
                <a:ln>
                  <a:noFill/>
                </a:ln>
                <a:solidFill>
                  <a:srgbClr val="FF0000"/>
                </a:solidFill>
                <a:effectLst/>
                <a:uLnTx/>
                <a:uFillTx/>
                <a:latin typeface="Calibri"/>
                <a:cs typeface="Arial" panose="020B0604020202020204" pitchFamily="34" charset="0"/>
              </a:rPr>
              <a:t>не имеет структурных подразделений</a:t>
            </a:r>
            <a:r>
              <a:rPr kumimoji="0" lang="ru-RU" sz="2100" b="0" i="1" u="none" strike="noStrike" kern="1200" cap="none" spc="0" normalizeH="0" baseline="0" noProof="0" dirty="0">
                <a:ln>
                  <a:noFill/>
                </a:ln>
                <a:effectLst/>
                <a:uLnTx/>
                <a:uFillTx/>
                <a:latin typeface="Calibri"/>
                <a:cs typeface="Arial" panose="020B0604020202020204" pitchFamily="34" charset="0"/>
              </a:rPr>
              <a:t>,</a:t>
            </a:r>
            <a:r>
              <a:rPr kumimoji="0" lang="ru-RU" sz="2100" b="0" i="1" u="none" strike="noStrike" kern="1200" cap="none" spc="0" normalizeH="0" noProof="0" dirty="0">
                <a:ln>
                  <a:noFill/>
                </a:ln>
                <a:effectLst/>
                <a:uLnTx/>
                <a:uFillTx/>
                <a:latin typeface="Calibri"/>
                <a:cs typeface="Arial" panose="020B0604020202020204" pitchFamily="34" charset="0"/>
              </a:rPr>
              <a:t> расположенных на другой территории, отличной от места ее нахождения, то данные отражаются только по одной строке 19, при этом </a:t>
            </a:r>
            <a:r>
              <a:rPr kumimoji="0" lang="ru-RU" sz="2100" b="1" i="1" u="none" strike="noStrike" kern="1200" cap="none" spc="0" normalizeH="0" noProof="0" dirty="0">
                <a:ln>
                  <a:noFill/>
                </a:ln>
                <a:solidFill>
                  <a:srgbClr val="FF0000"/>
                </a:solidFill>
                <a:effectLst/>
                <a:uLnTx/>
                <a:uFillTx/>
                <a:latin typeface="Calibri"/>
                <a:cs typeface="Arial" panose="020B0604020202020204" pitchFamily="34" charset="0"/>
              </a:rPr>
              <a:t>в графе А указывается место нахождения организации</a:t>
            </a:r>
            <a:endParaRPr kumimoji="0" lang="en-US" sz="2100" b="1" i="1" u="none" strike="noStrike" kern="1200" cap="none" spc="0" normalizeH="0" noProof="0" dirty="0">
              <a:ln>
                <a:noFill/>
              </a:ln>
              <a:solidFill>
                <a:srgbClr val="FF0000"/>
              </a:solidFill>
              <a:effectLst/>
              <a:uLnTx/>
              <a:uFillTx/>
              <a:latin typeface="Calibri"/>
              <a:cs typeface="Arial" panose="020B0604020202020204" pitchFamily="34" charset="0"/>
            </a:endParaRPr>
          </a:p>
          <a:p>
            <a:pPr marL="0" lvl="0" indent="0" algn="ctr">
              <a:lnSpc>
                <a:spcPct val="100000"/>
              </a:lnSpc>
              <a:spcBef>
                <a:spcPts val="1800"/>
              </a:spcBef>
              <a:buNone/>
              <a:defRPr/>
            </a:pPr>
            <a:r>
              <a:rPr lang="ru-RU" sz="1900" b="1" u="sng" kern="0" dirty="0">
                <a:solidFill>
                  <a:srgbClr val="53756E"/>
                </a:solidFill>
                <a:latin typeface="Arial" panose="020B0604020202020204" pitchFamily="34" charset="0"/>
                <a:cs typeface="Arial" panose="020B0604020202020204" pitchFamily="34" charset="0"/>
              </a:rPr>
              <a:t>сумма данных по строкам 1</a:t>
            </a:r>
            <a:r>
              <a:rPr lang="en-US" sz="1900" b="1" u="sng" kern="0" dirty="0">
                <a:solidFill>
                  <a:srgbClr val="53756E"/>
                </a:solidFill>
                <a:latin typeface="Arial" panose="020B0604020202020204" pitchFamily="34" charset="0"/>
                <a:cs typeface="Arial" panose="020B0604020202020204" pitchFamily="34" charset="0"/>
              </a:rPr>
              <a:t>9 = </a:t>
            </a:r>
            <a:r>
              <a:rPr lang="ru-RU" sz="1900" b="1" u="sng" kern="0" dirty="0">
                <a:solidFill>
                  <a:srgbClr val="53756E"/>
                </a:solidFill>
                <a:latin typeface="Arial" panose="020B0604020202020204" pitchFamily="34" charset="0"/>
                <a:cs typeface="Arial" panose="020B0604020202020204" pitchFamily="34" charset="0"/>
              </a:rPr>
              <a:t>данным по строке 2 в графе 1 таблицы 2 </a:t>
            </a:r>
          </a:p>
          <a:p>
            <a:pPr marL="0" marR="0" lvl="0" indent="0" algn="just"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ru-RU" sz="2100" b="1" i="1" u="none" strike="noStrike" kern="1200" cap="none" spc="0" normalizeH="0" baseline="0" noProof="0" dirty="0">
              <a:ln>
                <a:noFill/>
              </a:ln>
              <a:solidFill>
                <a:srgbClr val="FF0000"/>
              </a:solidFill>
              <a:effectLst/>
              <a:uLnTx/>
              <a:uFillTx/>
              <a:latin typeface="Calibri"/>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790500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3</a:t>
            </a:r>
            <a:r>
              <a:rPr lang="ru-RU" sz="1800" b="1" dirty="0">
                <a:solidFill>
                  <a:schemeClr val="bg1"/>
                </a:solidFill>
                <a:latin typeface="Arial" panose="020B0604020202020204" pitchFamily="34" charset="0"/>
                <a:ea typeface="Roboto Condensed" panose="02000000000000000000" pitchFamily="2" charset="0"/>
                <a:cs typeface="Arial" panose="020B0604020202020204" pitchFamily="34" charset="0"/>
              </a:rPr>
              <a:t>2</a:t>
            </a:r>
            <a:endParaRPr lang="ru-RU" sz="20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1" name="Объект 2"/>
          <p:cNvSpPr txBox="1">
            <a:spLocks/>
          </p:cNvSpPr>
          <p:nvPr/>
        </p:nvSpPr>
        <p:spPr>
          <a:xfrm>
            <a:off x="1753101" y="882629"/>
            <a:ext cx="8595852" cy="56634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be-BY" sz="1800" b="1" i="0" u="sng" strike="noStrike" kern="1200" cap="none" spc="0" normalizeH="0" baseline="0" noProof="0" dirty="0">
                <a:ln>
                  <a:noFill/>
                </a:ln>
                <a:solidFill>
                  <a:srgbClr val="648E85"/>
                </a:solidFill>
                <a:effectLst/>
                <a:uLnTx/>
                <a:uFillTx/>
                <a:latin typeface="Arial" panose="020B0604020202020204" pitchFamily="34" charset="0"/>
                <a:cs typeface="Arial" panose="020B0604020202020204" pitchFamily="34" charset="0"/>
              </a:rPr>
              <a:t>Условный пример 1.</a:t>
            </a:r>
            <a:r>
              <a:rPr kumimoji="0" lang="be-BY" sz="1800" b="0" i="0" u="none" strike="noStrike" kern="1200" cap="none" spc="0" normalizeH="0" baseline="0" noProof="0" dirty="0">
                <a:ln>
                  <a:noFill/>
                </a:ln>
                <a:solidFill>
                  <a:srgbClr val="648E85"/>
                </a:solidFill>
                <a:effectLst/>
                <a:uLnTx/>
                <a:uFillTx/>
                <a:latin typeface="Arial" panose="020B0604020202020204" pitchFamily="34" charset="0"/>
                <a:cs typeface="Arial" panose="020B0604020202020204" pitchFamily="34" charset="0"/>
              </a:rPr>
              <a:t> </a:t>
            </a:r>
            <a:r>
              <a:rPr kumimoji="0" lang="be-BY" sz="1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В структуру организации</a:t>
            </a:r>
            <a:r>
              <a:rPr kumimoji="0" lang="ru-RU" sz="1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администрация которой расположена в </a:t>
            </a:r>
            <a:r>
              <a:rPr kumimoji="0" lang="ru-RU" sz="1800" b="0" i="0" u="none" strike="noStrike" kern="120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г.Витебске</a:t>
            </a:r>
            <a:r>
              <a:rPr kumimoji="0" lang="ru-RU" sz="1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входят следующие структурные подразделения:</a:t>
            </a:r>
          </a:p>
          <a:p>
            <a:pPr marR="0" lvl="0" algn="l" defTabSz="914400" rtl="0" eaLnBrk="1" fontAlgn="auto" latinLnBrk="0" hangingPunct="1">
              <a:spcBef>
                <a:spcPts val="1000"/>
              </a:spcBef>
              <a:spcAft>
                <a:spcPts val="0"/>
              </a:spcAft>
              <a:buClrTx/>
              <a:buSzTx/>
              <a:buFont typeface="Wingdings" panose="05000000000000000000" pitchFamily="2" charset="2"/>
              <a:buChar char="§"/>
              <a:tabLst/>
              <a:defRPr/>
            </a:pPr>
            <a:r>
              <a:rPr kumimoji="0" lang="ru-RU" sz="1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промышленный цех, расположенный также в г. Витебске, но по другому почтовому адресу;</a:t>
            </a:r>
          </a:p>
          <a:p>
            <a:pPr marR="0" lvl="0" algn="l" defTabSz="914400" rtl="0" eaLnBrk="1" fontAlgn="auto" latinLnBrk="0" hangingPunct="1">
              <a:spcBef>
                <a:spcPts val="1000"/>
              </a:spcBef>
              <a:spcAft>
                <a:spcPts val="0"/>
              </a:spcAft>
              <a:buClrTx/>
              <a:buSzTx/>
              <a:buFont typeface="Wingdings" panose="05000000000000000000" pitchFamily="2" charset="2"/>
              <a:buChar char="§"/>
              <a:tabLst/>
              <a:defRPr/>
            </a:pPr>
            <a:r>
              <a:rPr kumimoji="0" lang="ru-RU" sz="1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два магазина, расположенные в г. Бресте по разным почтовым адресам;</a:t>
            </a:r>
          </a:p>
          <a:p>
            <a:pPr marR="0" lvl="0" algn="l" defTabSz="914400" rtl="0" eaLnBrk="1" fontAlgn="auto" latinLnBrk="0" hangingPunct="1">
              <a:spcBef>
                <a:spcPts val="1000"/>
              </a:spcBef>
              <a:spcAft>
                <a:spcPts val="0"/>
              </a:spcAft>
              <a:buClrTx/>
              <a:buSzTx/>
              <a:buFont typeface="Wingdings" panose="05000000000000000000" pitchFamily="2" charset="2"/>
              <a:buChar char="§"/>
              <a:tabLst/>
              <a:defRPr/>
            </a:pPr>
            <a:r>
              <a:rPr kumimoji="0" lang="ru-RU" sz="1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база отдыха, расположенная в Минском районе Минской области.</a:t>
            </a:r>
          </a:p>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0" lang="ru-RU" sz="1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На всех подразделениях заняты работники </a:t>
            </a:r>
            <a:r>
              <a:rPr kumimoji="0" lang="ru-RU" sz="1800" b="0" i="0" u="sng"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списочного состава </a:t>
            </a:r>
            <a:r>
              <a:rPr kumimoji="0" lang="ru-RU" sz="1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организации. </a:t>
            </a:r>
          </a:p>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0" lang="ru-RU" sz="1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Таблицу 2</a:t>
            </a:r>
            <a:r>
              <a:rPr lang="en-US" sz="1600" b="1" dirty="0">
                <a:solidFill>
                  <a:srgbClr val="FF0000"/>
                </a:solidFill>
                <a:latin typeface="Arial" panose="020B0604020202020204" pitchFamily="34" charset="0"/>
                <a:cs typeface="Arial" panose="020B0604020202020204" pitchFamily="34" charset="0"/>
              </a:rPr>
              <a:t> </a:t>
            </a:r>
            <a:r>
              <a:rPr lang="ru-RU" sz="1600" b="1" dirty="0">
                <a:solidFill>
                  <a:srgbClr val="FF0000"/>
                </a:solidFill>
                <a:latin typeface="Arial" panose="020B0604020202020204" pitchFamily="34" charset="0"/>
                <a:cs typeface="Arial" panose="020B0604020202020204" pitchFamily="34" charset="0"/>
              </a:rPr>
              <a:t>строку 19</a:t>
            </a:r>
            <a:r>
              <a:rPr kumimoji="0" lang="ru-RU" sz="1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данная организация должна заполнить следующим</a:t>
            </a:r>
            <a:r>
              <a:rPr kumimoji="0" lang="ru-RU" sz="1600" b="1"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образом:</a:t>
            </a:r>
            <a:endParaRPr kumimoji="0" lang="ru-RU" sz="1600" b="1" i="0" u="none" strike="noStrike" kern="1200" cap="none" spc="0" normalizeH="0" baseline="0" noProof="0" dirty="0">
              <a:ln>
                <a:noFill/>
              </a:ln>
              <a:solidFill>
                <a:srgbClr val="FF0000"/>
              </a:solidFill>
              <a:effectLst/>
              <a:uLnTx/>
              <a:uFillTx/>
              <a:latin typeface="Calibri"/>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ru-RU"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9600" y="3623044"/>
            <a:ext cx="8148320" cy="2923038"/>
          </a:xfrm>
          <a:prstGeom prst="rect">
            <a:avLst/>
          </a:prstGeom>
        </p:spPr>
      </p:pic>
    </p:spTree>
    <p:extLst>
      <p:ext uri="{BB962C8B-B14F-4D97-AF65-F5344CB8AC3E}">
        <p14:creationId xmlns:p14="http://schemas.microsoft.com/office/powerpoint/2010/main" val="3436174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3</a:t>
            </a:r>
            <a:r>
              <a:rPr lang="ru-RU"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3</a:t>
            </a:r>
            <a:endParaRPr lang="ru-RU" sz="20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pic>
        <p:nvPicPr>
          <p:cNvPr id="13" name="Рисунок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495" y="1161332"/>
            <a:ext cx="9961581" cy="2639123"/>
          </a:xfrm>
          <a:prstGeom prst="rect">
            <a:avLst/>
          </a:prstGeom>
          <a:blipFill>
            <a:blip r:embed="rId6"/>
            <a:stretch>
              <a:fillRect l="-1159" t="-2370"/>
            </a:stretch>
          </a:blipFill>
        </p:spPr>
      </p:pic>
      <p:sp>
        <p:nvSpPr>
          <p:cNvPr id="3" name="Прямоугольник 2"/>
          <p:cNvSpPr/>
          <p:nvPr/>
        </p:nvSpPr>
        <p:spPr>
          <a:xfrm>
            <a:off x="1548000" y="3933000"/>
            <a:ext cx="9720000" cy="2716128"/>
          </a:xfrm>
          <a:prstGeom prst="rect">
            <a:avLst/>
          </a:prstGeom>
        </p:spPr>
        <p:txBody>
          <a:bodyPr>
            <a:spAutoFit/>
          </a:bodyPr>
          <a:lstStyle/>
          <a:p>
            <a:pPr marL="285750" lvl="0" indent="-285750">
              <a:buFont typeface="Wingdings" panose="05000000000000000000" pitchFamily="2" charset="2"/>
              <a:buChar char="Ø"/>
            </a:pPr>
            <a:r>
              <a:rPr lang="ru-RU" sz="1400" b="1" dirty="0">
                <a:solidFill>
                  <a:prstClr val="black"/>
                </a:solidFill>
                <a:latin typeface="Calibri" panose="020F0502020204030204" pitchFamily="34" charset="0"/>
                <a:cs typeface="Calibri" panose="020F0502020204030204" pitchFamily="34" charset="0"/>
              </a:rPr>
              <a:t>по строке 8 </a:t>
            </a:r>
            <a:r>
              <a:rPr lang="ru-RU" sz="1400" dirty="0">
                <a:solidFill>
                  <a:prstClr val="black"/>
                </a:solidFill>
                <a:latin typeface="Calibri" panose="020F0502020204030204" pitchFamily="34" charset="0"/>
                <a:cs typeface="Calibri" panose="020F0502020204030204" pitchFamily="34" charset="0"/>
              </a:rPr>
              <a:t>отражается численность работников, с которыми </a:t>
            </a:r>
            <a:r>
              <a:rPr lang="ru-RU" sz="1400" b="1" dirty="0">
                <a:solidFill>
                  <a:prstClr val="black"/>
                </a:solidFill>
                <a:latin typeface="Calibri" panose="020F0502020204030204" pitchFamily="34" charset="0"/>
                <a:cs typeface="Calibri" panose="020F0502020204030204" pitchFamily="34" charset="0"/>
              </a:rPr>
              <a:t>в отчетном году </a:t>
            </a:r>
            <a:r>
              <a:rPr lang="ru-RU" sz="1400" dirty="0">
                <a:solidFill>
                  <a:prstClr val="black"/>
                </a:solidFill>
                <a:latin typeface="Calibri" panose="020F0502020204030204" pitchFamily="34" charset="0"/>
                <a:cs typeface="Calibri" panose="020F0502020204030204" pitchFamily="34" charset="0"/>
              </a:rPr>
              <a:t>заключен трудовой договор </a:t>
            </a:r>
            <a:br>
              <a:rPr lang="ru-RU" sz="1400" dirty="0">
                <a:solidFill>
                  <a:prstClr val="black"/>
                </a:solidFill>
                <a:latin typeface="Calibri" panose="020F0502020204030204" pitchFamily="34" charset="0"/>
                <a:cs typeface="Calibri" panose="020F0502020204030204" pitchFamily="34" charset="0"/>
              </a:rPr>
            </a:br>
            <a:r>
              <a:rPr lang="ru-RU" sz="1400" dirty="0">
                <a:solidFill>
                  <a:prstClr val="black"/>
                </a:solidFill>
                <a:latin typeface="Calibri" panose="020F0502020204030204" pitchFamily="34" charset="0"/>
                <a:cs typeface="Calibri" panose="020F0502020204030204" pitchFamily="34" charset="0"/>
              </a:rPr>
              <a:t>и прием на работу которых оформлен приказом нанимателя;</a:t>
            </a:r>
          </a:p>
          <a:p>
            <a:pPr lvl="0">
              <a:lnSpc>
                <a:spcPts val="100"/>
              </a:lnSpc>
            </a:pPr>
            <a:endParaRPr lang="ru-RU" sz="1400" dirty="0">
              <a:solidFill>
                <a:prstClr val="black"/>
              </a:solidFill>
              <a:latin typeface="Calibri" panose="020F0502020204030204" pitchFamily="34" charset="0"/>
              <a:cs typeface="Calibri" panose="020F0502020204030204" pitchFamily="34" charset="0"/>
            </a:endParaRPr>
          </a:p>
          <a:p>
            <a:pPr marL="285750" lvl="0" indent="-285750">
              <a:buFont typeface="Wingdings" panose="05000000000000000000" pitchFamily="2" charset="2"/>
              <a:buChar char="Ø"/>
            </a:pPr>
            <a:r>
              <a:rPr lang="ru-RU" sz="1400" b="1" dirty="0">
                <a:solidFill>
                  <a:prstClr val="black"/>
                </a:solidFill>
                <a:latin typeface="Calibri" panose="020F0502020204030204" pitchFamily="34" charset="0"/>
                <a:cs typeface="Calibri" panose="020F0502020204030204" pitchFamily="34" charset="0"/>
              </a:rPr>
              <a:t>по строке 9 </a:t>
            </a:r>
            <a:r>
              <a:rPr lang="ru-RU" sz="1400" dirty="0">
                <a:solidFill>
                  <a:prstClr val="black"/>
                </a:solidFill>
                <a:latin typeface="Calibri" panose="020F0502020204030204" pitchFamily="34" charset="0"/>
                <a:cs typeface="Calibri" panose="020F0502020204030204" pitchFamily="34" charset="0"/>
              </a:rPr>
              <a:t>отражается численность работников, принятых на дополнительно введенные рабочие места </a:t>
            </a:r>
            <a:br>
              <a:rPr lang="ru-RU" sz="1400" dirty="0">
                <a:solidFill>
                  <a:prstClr val="black"/>
                </a:solidFill>
                <a:latin typeface="Calibri" panose="020F0502020204030204" pitchFamily="34" charset="0"/>
                <a:cs typeface="Calibri" panose="020F0502020204030204" pitchFamily="34" charset="0"/>
              </a:rPr>
            </a:br>
            <a:r>
              <a:rPr lang="ru-RU" sz="1400" dirty="0">
                <a:solidFill>
                  <a:prstClr val="black"/>
                </a:solidFill>
                <a:latin typeface="Calibri" panose="020F0502020204030204" pitchFamily="34" charset="0"/>
                <a:cs typeface="Calibri" panose="020F0502020204030204" pitchFamily="34" charset="0"/>
              </a:rPr>
              <a:t>в результате реконструкции, расширения производства, увеличения сменности;</a:t>
            </a:r>
          </a:p>
          <a:p>
            <a:pPr lvl="0">
              <a:lnSpc>
                <a:spcPts val="100"/>
              </a:lnSpc>
            </a:pPr>
            <a:endParaRPr lang="ru-RU" sz="1400" dirty="0">
              <a:solidFill>
                <a:prstClr val="black"/>
              </a:solidFill>
              <a:latin typeface="Calibri" panose="020F0502020204030204" pitchFamily="34" charset="0"/>
              <a:cs typeface="Calibri" panose="020F0502020204030204" pitchFamily="34" charset="0"/>
            </a:endParaRPr>
          </a:p>
          <a:p>
            <a:pPr marL="285750" lvl="0" indent="-285750">
              <a:buFont typeface="Wingdings" panose="05000000000000000000" pitchFamily="2" charset="2"/>
              <a:buChar char="Ø"/>
            </a:pPr>
            <a:r>
              <a:rPr lang="ru-RU" sz="1400" b="1" dirty="0">
                <a:solidFill>
                  <a:prstClr val="black"/>
                </a:solidFill>
                <a:latin typeface="Calibri" panose="020F0502020204030204" pitchFamily="34" charset="0"/>
                <a:cs typeface="Calibri" panose="020F0502020204030204" pitchFamily="34" charset="0"/>
              </a:rPr>
              <a:t>по строке 18 </a:t>
            </a:r>
            <a:r>
              <a:rPr lang="ru-RU" sz="1400" dirty="0">
                <a:solidFill>
                  <a:prstClr val="black"/>
                </a:solidFill>
                <a:latin typeface="Calibri" panose="020F0502020204030204" pitchFamily="34" charset="0"/>
                <a:cs typeface="Calibri" panose="020F0502020204030204" pitchFamily="34" charset="0"/>
              </a:rPr>
              <a:t>отражается численность работников, принятых </a:t>
            </a:r>
            <a:r>
              <a:rPr lang="ru-RU" sz="1400" b="1" dirty="0">
                <a:solidFill>
                  <a:prstClr val="black"/>
                </a:solidFill>
                <a:latin typeface="Calibri" panose="020F0502020204030204" pitchFamily="34" charset="0"/>
                <a:cs typeface="Calibri" panose="020F0502020204030204" pitchFamily="34" charset="0"/>
              </a:rPr>
              <a:t>на высокопроизводительные </a:t>
            </a:r>
            <a:r>
              <a:rPr lang="ru-RU" sz="1400" dirty="0">
                <a:solidFill>
                  <a:prstClr val="black"/>
                </a:solidFill>
                <a:latin typeface="Calibri" panose="020F0502020204030204" pitchFamily="34" charset="0"/>
                <a:cs typeface="Calibri" panose="020F0502020204030204" pitchFamily="34" charset="0"/>
              </a:rPr>
              <a:t>рабочие места </a:t>
            </a:r>
            <a:br>
              <a:rPr lang="ru-RU" sz="1400" dirty="0">
                <a:solidFill>
                  <a:prstClr val="black"/>
                </a:solidFill>
                <a:latin typeface="Calibri" panose="020F0502020204030204" pitchFamily="34" charset="0"/>
                <a:cs typeface="Calibri" panose="020F0502020204030204" pitchFamily="34" charset="0"/>
              </a:rPr>
            </a:br>
            <a:r>
              <a:rPr lang="ru-RU" sz="1400" dirty="0">
                <a:solidFill>
                  <a:prstClr val="black"/>
                </a:solidFill>
                <a:latin typeface="Calibri" panose="020F0502020204030204" pitchFamily="34" charset="0"/>
                <a:cs typeface="Calibri" panose="020F0502020204030204" pitchFamily="34" charset="0"/>
              </a:rPr>
              <a:t>из числа принятых в отчетном году на дополнительно введенные рабочие места (строка 9) в результате реконструкции, расширения производства, увеличения сменности;</a:t>
            </a:r>
          </a:p>
          <a:p>
            <a:pPr lvl="0">
              <a:lnSpc>
                <a:spcPts val="100"/>
              </a:lnSpc>
            </a:pPr>
            <a:endParaRPr lang="ru-RU" sz="1400" dirty="0">
              <a:solidFill>
                <a:prstClr val="black"/>
              </a:solidFill>
              <a:latin typeface="Calibri" panose="020F0502020204030204" pitchFamily="34" charset="0"/>
              <a:cs typeface="Calibri" panose="020F0502020204030204" pitchFamily="34" charset="0"/>
            </a:endParaRPr>
          </a:p>
          <a:p>
            <a:pPr marL="285750" lvl="0" indent="-285750">
              <a:buFont typeface="Wingdings" panose="05000000000000000000" pitchFamily="2" charset="2"/>
              <a:buChar char="Ø"/>
            </a:pPr>
            <a:r>
              <a:rPr lang="ru-RU" sz="1400" b="1" dirty="0">
                <a:solidFill>
                  <a:prstClr val="black"/>
                </a:solidFill>
                <a:latin typeface="Calibri" panose="020F0502020204030204" pitchFamily="34" charset="0"/>
                <a:cs typeface="Calibri" panose="020F0502020204030204" pitchFamily="34" charset="0"/>
              </a:rPr>
              <a:t>по строке 10 </a:t>
            </a:r>
            <a:r>
              <a:rPr lang="ru-RU" sz="1400" dirty="0">
                <a:solidFill>
                  <a:prstClr val="black"/>
                </a:solidFill>
                <a:latin typeface="Calibri" panose="020F0502020204030204" pitchFamily="34" charset="0"/>
                <a:cs typeface="Calibri" panose="020F0502020204030204" pitchFamily="34" charset="0"/>
              </a:rPr>
              <a:t>отражается численность уволенных работников независимо от оснований прекращения трудового договора, увольнение которых оформлено приказом нанимателя;</a:t>
            </a:r>
          </a:p>
          <a:p>
            <a:pPr marL="285750" lvl="0" indent="-285750">
              <a:buFont typeface="Wingdings" panose="05000000000000000000" pitchFamily="2" charset="2"/>
              <a:buChar char="Ø"/>
            </a:pPr>
            <a:r>
              <a:rPr lang="ru-RU" sz="1400" b="1" dirty="0">
                <a:solidFill>
                  <a:prstClr val="black"/>
                </a:solidFill>
                <a:latin typeface="Calibri" panose="020F0502020204030204" pitchFamily="34" charset="0"/>
                <a:cs typeface="Calibri" panose="020F0502020204030204" pitchFamily="34" charset="0"/>
              </a:rPr>
              <a:t>по строке 13 </a:t>
            </a:r>
            <a:r>
              <a:rPr lang="ru-RU" sz="1400" dirty="0">
                <a:solidFill>
                  <a:prstClr val="black"/>
                </a:solidFill>
                <a:latin typeface="Calibri" panose="020F0502020204030204" pitchFamily="34" charset="0"/>
                <a:cs typeface="Calibri" panose="020F0502020204030204" pitchFamily="34" charset="0"/>
              </a:rPr>
              <a:t>отражается численность уволенных работников из числа ранее принятых в отчетном году </a:t>
            </a:r>
            <a:br>
              <a:rPr lang="ru-RU" sz="1400" dirty="0">
                <a:solidFill>
                  <a:prstClr val="black"/>
                </a:solidFill>
                <a:latin typeface="Calibri" panose="020F0502020204030204" pitchFamily="34" charset="0"/>
                <a:cs typeface="Calibri" panose="020F0502020204030204" pitchFamily="34" charset="0"/>
              </a:rPr>
            </a:br>
            <a:r>
              <a:rPr lang="ru-RU" sz="1400" dirty="0">
                <a:solidFill>
                  <a:prstClr val="black"/>
                </a:solidFill>
                <a:latin typeface="Calibri" panose="020F0502020204030204" pitchFamily="34" charset="0"/>
                <a:cs typeface="Calibri" panose="020F0502020204030204" pitchFamily="34" charset="0"/>
              </a:rPr>
              <a:t>на дополнительно введенные рабочие места (то есть данные о которых в отчетном году были отражены </a:t>
            </a:r>
            <a:br>
              <a:rPr lang="ru-RU" sz="1400" dirty="0">
                <a:solidFill>
                  <a:prstClr val="black"/>
                </a:solidFill>
                <a:latin typeface="Calibri" panose="020F0502020204030204" pitchFamily="34" charset="0"/>
                <a:cs typeface="Calibri" panose="020F0502020204030204" pitchFamily="34" charset="0"/>
              </a:rPr>
            </a:br>
            <a:r>
              <a:rPr lang="ru-RU" sz="1400" dirty="0">
                <a:solidFill>
                  <a:prstClr val="black"/>
                </a:solidFill>
                <a:latin typeface="Calibri" panose="020F0502020204030204" pitchFamily="34" charset="0"/>
                <a:cs typeface="Calibri" panose="020F0502020204030204" pitchFamily="34" charset="0"/>
              </a:rPr>
              <a:t>по строке 9) в случае исключения из штатного расписания соответствующих штатных </a:t>
            </a:r>
            <a:r>
              <a:rPr lang="ru-RU" sz="1400" dirty="0" smtClean="0">
                <a:solidFill>
                  <a:prstClr val="black"/>
                </a:solidFill>
                <a:latin typeface="Calibri" panose="020F0502020204030204" pitchFamily="34" charset="0"/>
                <a:cs typeface="Calibri" panose="020F0502020204030204" pitchFamily="34" charset="0"/>
              </a:rPr>
              <a:t>единиц.</a:t>
            </a:r>
            <a:endParaRPr lang="ru-RU" sz="1400" dirty="0">
              <a:solidFill>
                <a:prstClr val="black"/>
              </a:solidFill>
              <a:latin typeface="Calibri" panose="020F0502020204030204" pitchFamily="34" charset="0"/>
              <a:cs typeface="Calibri" panose="020F0502020204030204" pitchFamily="34" charset="0"/>
            </a:endParaRPr>
          </a:p>
        </p:txBody>
      </p:sp>
      <p:sp>
        <p:nvSpPr>
          <p:cNvPr id="5" name="Правая фигурная скобка 4"/>
          <p:cNvSpPr/>
          <p:nvPr/>
        </p:nvSpPr>
        <p:spPr>
          <a:xfrm>
            <a:off x="8676640" y="1706880"/>
            <a:ext cx="284480" cy="158496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 name="Овальная выноска 5"/>
          <p:cNvSpPr/>
          <p:nvPr/>
        </p:nvSpPr>
        <p:spPr>
          <a:xfrm>
            <a:off x="9398000" y="1798320"/>
            <a:ext cx="1950720" cy="1229360"/>
          </a:xfrm>
          <a:prstGeom prst="wedgeEllipseCallout">
            <a:avLst>
              <a:gd name="adj1" fmla="val -69798"/>
              <a:gd name="adj2" fmla="val 14680"/>
            </a:avLst>
          </a:prstGeom>
          <a:solidFill>
            <a:srgbClr val="648E85">
              <a:alpha val="30000"/>
            </a:srgbClr>
          </a:solidFill>
          <a:ln>
            <a:solidFill>
              <a:schemeClr val="accent1">
                <a:shade val="50000"/>
                <a:alpha val="6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dirty="0">
                <a:solidFill>
                  <a:prstClr val="black"/>
                </a:solidFill>
              </a:rPr>
              <a:t>в целых числах</a:t>
            </a:r>
          </a:p>
        </p:txBody>
      </p:sp>
      <p:sp>
        <p:nvSpPr>
          <p:cNvPr id="4" name="Прямоугольник 3"/>
          <p:cNvSpPr/>
          <p:nvPr/>
        </p:nvSpPr>
        <p:spPr>
          <a:xfrm>
            <a:off x="2306320" y="792000"/>
            <a:ext cx="6847840" cy="369332"/>
          </a:xfrm>
          <a:prstGeom prst="rect">
            <a:avLst/>
          </a:prstGeom>
        </p:spPr>
        <p:txBody>
          <a:bodyPr wrap="square">
            <a:spAutoFit/>
          </a:bodyPr>
          <a:lstStyle/>
          <a:p>
            <a:pPr algn="ctr"/>
            <a:r>
              <a:rPr lang="ru-RU" b="1" dirty="0">
                <a:solidFill>
                  <a:srgbClr val="FF0000"/>
                </a:solidFill>
              </a:rPr>
              <a:t>Раздел </a:t>
            </a:r>
            <a:r>
              <a:rPr lang="en-US" b="1" dirty="0">
                <a:solidFill>
                  <a:srgbClr val="FF0000"/>
                </a:solidFill>
              </a:rPr>
              <a:t>II </a:t>
            </a:r>
            <a:r>
              <a:rPr lang="ru-RU" b="1" dirty="0">
                <a:solidFill>
                  <a:srgbClr val="FF0000"/>
                </a:solidFill>
              </a:rPr>
              <a:t>изложен в следующей редакции</a:t>
            </a:r>
          </a:p>
        </p:txBody>
      </p:sp>
    </p:spTree>
    <p:extLst>
      <p:ext uri="{BB962C8B-B14F-4D97-AF65-F5344CB8AC3E}">
        <p14:creationId xmlns:p14="http://schemas.microsoft.com/office/powerpoint/2010/main" val="12170844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3</a:t>
            </a:r>
            <a:r>
              <a:rPr lang="ru-RU"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4</a:t>
            </a:r>
            <a:endParaRPr lang="ru-RU" sz="20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1" name="Заголовок 1"/>
          <p:cNvSpPr txBox="1">
            <a:spLocks/>
          </p:cNvSpPr>
          <p:nvPr/>
        </p:nvSpPr>
        <p:spPr>
          <a:xfrm>
            <a:off x="1374711" y="940043"/>
            <a:ext cx="9144000" cy="1260000"/>
          </a:xfrm>
          <a:prstGeom prst="rect">
            <a:avLst/>
          </a:prstGeom>
        </p:spPr>
        <p:txBody>
          <a:bodyPr vert="horz" lIns="91440" tIns="45720" rIns="91440" bIns="45720" rtlCol="0" anchor="ctr">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spcBef>
                <a:spcPts val="0"/>
              </a:spcBef>
            </a:pPr>
            <a:r>
              <a:rPr lang="ru-RU" sz="2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В численность принятых и уволенных работников </a:t>
            </a:r>
            <a:br>
              <a:rPr lang="ru-RU" sz="2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br>
            <a:r>
              <a:rPr lang="ru-RU" sz="2000" b="1" i="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(строки 8, 9, 18, 10 и 13 таблицы 2.1) </a:t>
            </a:r>
            <a:br>
              <a:rPr lang="ru-RU" sz="2000" b="1" i="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br>
            <a:r>
              <a:rPr lang="ru-RU" sz="2000" dirty="0">
                <a:solidFill>
                  <a:srgbClr val="FF0000"/>
                </a:solidFill>
                <a:latin typeface="Tahoma" panose="020B0604030504040204" pitchFamily="34" charset="0"/>
                <a:ea typeface="Tahoma" panose="020B0604030504040204" pitchFamily="34" charset="0"/>
                <a:cs typeface="Tahoma" panose="020B0604030504040204" pitchFamily="34" charset="0"/>
              </a:rPr>
              <a:t>НЕ ВКЛЮЧАЮТСЯ:</a:t>
            </a:r>
          </a:p>
        </p:txBody>
      </p:sp>
      <p:sp>
        <p:nvSpPr>
          <p:cNvPr id="12" name="Объект 2"/>
          <p:cNvSpPr txBox="1">
            <a:spLocks/>
          </p:cNvSpPr>
          <p:nvPr/>
        </p:nvSpPr>
        <p:spPr>
          <a:xfrm>
            <a:off x="2274086" y="2316480"/>
            <a:ext cx="8525994" cy="35661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120000"/>
              </a:lnSpc>
              <a:spcBef>
                <a:spcPts val="1000"/>
              </a:spcBef>
              <a:spcAft>
                <a:spcPts val="0"/>
              </a:spcAft>
              <a:buClrTx/>
              <a:buSzTx/>
              <a:buFont typeface="Wingdings" panose="05000000000000000000" pitchFamily="2" charset="2"/>
              <a:buChar char="Ø"/>
              <a:tabLst/>
              <a:defRPr/>
            </a:pPr>
            <a:r>
              <a:rPr lang="ru-RU" sz="1600" dirty="0">
                <a:solidFill>
                  <a:sysClr val="windowText" lastClr="000000"/>
                </a:solidFill>
                <a:latin typeface="Arial" panose="020B0604020202020204" pitchFamily="34" charset="0"/>
                <a:cs typeface="Arial" panose="020B0604020202020204" pitchFamily="34" charset="0"/>
              </a:rPr>
              <a:t>внешние совместители;</a:t>
            </a:r>
            <a:endParaRPr kumimoji="0" lang="ru-RU" sz="1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20000"/>
              </a:lnSpc>
              <a:spcBef>
                <a:spcPts val="1000"/>
              </a:spcBef>
              <a:spcAft>
                <a:spcPts val="0"/>
              </a:spcAft>
              <a:buClrTx/>
              <a:buSzTx/>
              <a:buFont typeface="Wingdings" panose="05000000000000000000" pitchFamily="2" charset="2"/>
              <a:buChar char="Ø"/>
              <a:tabLst/>
              <a:defRPr/>
            </a:pPr>
            <a:r>
              <a:rPr lang="ru-RU" sz="1600" dirty="0">
                <a:solidFill>
                  <a:sysClr val="windowText" lastClr="000000"/>
                </a:solidFill>
                <a:latin typeface="Arial" panose="020B0604020202020204" pitchFamily="34" charset="0"/>
                <a:cs typeface="Arial" panose="020B0604020202020204" pitchFamily="34" charset="0"/>
              </a:rPr>
              <a:t>граждане</a:t>
            </a:r>
            <a:r>
              <a:rPr kumimoji="0" lang="ru-RU" sz="1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выполнявшие</a:t>
            </a:r>
            <a:r>
              <a:rPr kumimoji="0" lang="ru-RU" sz="1600" b="0" i="0" u="none" strike="noStrike" kern="1200" cap="none" spc="0" normalizeH="0" noProof="0" dirty="0">
                <a:ln>
                  <a:noFill/>
                </a:ln>
                <a:solidFill>
                  <a:sysClr val="windowText" lastClr="000000"/>
                </a:solidFill>
                <a:effectLst/>
                <a:uLnTx/>
                <a:uFillTx/>
                <a:latin typeface="Arial" panose="020B0604020202020204" pitchFamily="34" charset="0"/>
                <a:cs typeface="Arial" panose="020B0604020202020204" pitchFamily="34" charset="0"/>
              </a:rPr>
              <a:t> работу по гражданско-правовым договорам;</a:t>
            </a:r>
            <a:endParaRPr kumimoji="0" lang="ru-RU" sz="1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20000"/>
              </a:lnSpc>
              <a:spcBef>
                <a:spcPts val="1000"/>
              </a:spcBef>
              <a:spcAft>
                <a:spcPts val="0"/>
              </a:spcAft>
              <a:buClrTx/>
              <a:buSzTx/>
              <a:buFont typeface="Wingdings" panose="05000000000000000000" pitchFamily="2" charset="2"/>
              <a:buChar char="Ø"/>
              <a:tabLst/>
              <a:defRPr/>
            </a:pPr>
            <a:r>
              <a:rPr lang="ru-RU" sz="1600" dirty="0">
                <a:solidFill>
                  <a:sysClr val="windowText" lastClr="000000"/>
                </a:solidFill>
                <a:latin typeface="Arial" panose="020B0604020202020204" pitchFamily="34" charset="0"/>
                <a:cs typeface="Arial" panose="020B0604020202020204" pitchFamily="34" charset="0"/>
              </a:rPr>
              <a:t>работники</a:t>
            </a:r>
            <a:r>
              <a:rPr kumimoji="0" lang="ru-RU" sz="1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переведенные на другую</a:t>
            </a:r>
            <a:r>
              <a:rPr kumimoji="0" lang="ru-RU" sz="1600" b="0" i="0" u="none" strike="noStrike" kern="1200" cap="none" spc="0" normalizeH="0" noProof="0" dirty="0">
                <a:ln>
                  <a:noFill/>
                </a:ln>
                <a:solidFill>
                  <a:sysClr val="windowText" lastClr="000000"/>
                </a:solidFill>
                <a:effectLst/>
                <a:uLnTx/>
                <a:uFillTx/>
                <a:latin typeface="Arial" panose="020B0604020202020204" pitchFamily="34" charset="0"/>
                <a:cs typeface="Arial" panose="020B0604020202020204" pitchFamily="34" charset="0"/>
              </a:rPr>
              <a:t> работу в пределах одной организации (включая структурные подразделения);</a:t>
            </a:r>
          </a:p>
          <a:p>
            <a:pPr marL="228600" marR="0" lvl="0" indent="-228600" algn="l" defTabSz="914400" rtl="0" eaLnBrk="1" fontAlgn="auto" latinLnBrk="0" hangingPunct="1">
              <a:lnSpc>
                <a:spcPct val="120000"/>
              </a:lnSpc>
              <a:spcBef>
                <a:spcPts val="1000"/>
              </a:spcBef>
              <a:spcAft>
                <a:spcPts val="0"/>
              </a:spcAft>
              <a:buClrTx/>
              <a:buSzTx/>
              <a:buFont typeface="Wingdings" panose="05000000000000000000" pitchFamily="2" charset="2"/>
              <a:buChar char="Ø"/>
              <a:tabLst/>
              <a:defRPr/>
            </a:pPr>
            <a:r>
              <a:rPr lang="ru-RU" sz="1600" dirty="0">
                <a:solidFill>
                  <a:sysClr val="windowText" lastClr="000000"/>
                </a:solidFill>
                <a:latin typeface="Arial" panose="020B0604020202020204" pitchFamily="34" charset="0"/>
                <a:cs typeface="Arial" panose="020B0604020202020204" pitchFamily="34" charset="0"/>
              </a:rPr>
              <a:t>лица, отбывающие наказание в виде лишения свободы, больные хроническим алкоголизмом и др., помещенные в лечебно-трудовые профилактории, </a:t>
            </a:r>
            <a:br>
              <a:rPr lang="ru-RU" sz="1600" dirty="0">
                <a:solidFill>
                  <a:sysClr val="windowText" lastClr="000000"/>
                </a:solidFill>
                <a:latin typeface="Arial" panose="020B0604020202020204" pitchFamily="34" charset="0"/>
                <a:cs typeface="Arial" panose="020B0604020202020204" pitchFamily="34" charset="0"/>
              </a:rPr>
            </a:br>
            <a:r>
              <a:rPr lang="ru-RU" sz="1600" dirty="0">
                <a:solidFill>
                  <a:sysClr val="windowText" lastClr="000000"/>
                </a:solidFill>
                <a:latin typeface="Arial" panose="020B0604020202020204" pitchFamily="34" charset="0"/>
                <a:cs typeface="Arial" panose="020B0604020202020204" pitchFamily="34" charset="0"/>
              </a:rPr>
              <a:t>и привлеченные к труду в организацию согласно договорам с организациями </a:t>
            </a:r>
            <a:br>
              <a:rPr lang="ru-RU" sz="1600" dirty="0">
                <a:solidFill>
                  <a:sysClr val="windowText" lastClr="000000"/>
                </a:solidFill>
                <a:latin typeface="Arial" panose="020B0604020202020204" pitchFamily="34" charset="0"/>
                <a:cs typeface="Arial" panose="020B0604020202020204" pitchFamily="34" charset="0"/>
              </a:rPr>
            </a:br>
            <a:r>
              <a:rPr lang="ru-RU" sz="1600" dirty="0">
                <a:solidFill>
                  <a:sysClr val="windowText" lastClr="000000"/>
                </a:solidFill>
                <a:latin typeface="Arial" panose="020B0604020202020204" pitchFamily="34" charset="0"/>
                <a:cs typeface="Arial" panose="020B0604020202020204" pitchFamily="34" charset="0"/>
              </a:rPr>
              <a:t>на предоставление рабочей силы;</a:t>
            </a:r>
          </a:p>
          <a:p>
            <a:pPr marL="228600" marR="0" lvl="0" indent="-228600" algn="l" defTabSz="914400" rtl="0" eaLnBrk="1" fontAlgn="auto" latinLnBrk="0" hangingPunct="1">
              <a:lnSpc>
                <a:spcPct val="120000"/>
              </a:lnSpc>
              <a:spcBef>
                <a:spcPts val="1000"/>
              </a:spcBef>
              <a:spcAft>
                <a:spcPts val="0"/>
              </a:spcAft>
              <a:buClrTx/>
              <a:buSzTx/>
              <a:buFont typeface="Wingdings" panose="05000000000000000000" pitchFamily="2" charset="2"/>
              <a:buChar char="Ø"/>
              <a:tabLst/>
              <a:defRPr/>
            </a:pPr>
            <a:r>
              <a:rPr lang="ru-RU" sz="1600" noProof="0" dirty="0">
                <a:solidFill>
                  <a:sysClr val="windowText" lastClr="000000"/>
                </a:solidFill>
                <a:latin typeface="Arial" panose="020B0604020202020204" pitchFamily="34" charset="0"/>
                <a:cs typeface="Arial" panose="020B0604020202020204" pitchFamily="34" charset="0"/>
              </a:rPr>
              <a:t>граждане</a:t>
            </a:r>
            <a:r>
              <a:rPr kumimoji="0" lang="ru-RU" sz="1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зарегистрированные в органах по труду, занятости и социальной защите </a:t>
            </a:r>
            <a:br>
              <a:rPr kumimoji="0" lang="ru-RU" sz="1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br>
            <a:r>
              <a:rPr kumimoji="0" lang="ru-RU" sz="1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в качестве  безработных, направленные на оплачиваемые общественные работы</a:t>
            </a:r>
          </a:p>
        </p:txBody>
      </p:sp>
    </p:spTree>
    <p:extLst>
      <p:ext uri="{BB962C8B-B14F-4D97-AF65-F5344CB8AC3E}">
        <p14:creationId xmlns:p14="http://schemas.microsoft.com/office/powerpoint/2010/main" val="7584057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996"/>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3</a:t>
            </a:r>
            <a:r>
              <a:rPr lang="ru-RU"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5</a:t>
            </a:r>
            <a:endParaRPr lang="ru-RU" sz="18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1" name="Заголовок 1"/>
          <p:cNvSpPr>
            <a:spLocks noGrp="1"/>
          </p:cNvSpPr>
          <p:nvPr>
            <p:ph type="ctrTitle"/>
          </p:nvPr>
        </p:nvSpPr>
        <p:spPr>
          <a:xfrm>
            <a:off x="1460169" y="854583"/>
            <a:ext cx="9144000" cy="897308"/>
          </a:xfrm>
        </p:spPr>
        <p:txBody>
          <a:bodyPr anchor="ctr">
            <a:normAutofit/>
          </a:bodyPr>
          <a:lstStyle/>
          <a:p>
            <a:r>
              <a:rPr lang="ru-RU" sz="20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Дополнительно введенные рабочие места </a:t>
            </a:r>
            <a:br>
              <a:rPr lang="ru-RU" sz="20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br>
            <a:r>
              <a:rPr lang="ru-RU" sz="2000" b="1" dirty="0">
                <a:solidFill>
                  <a:srgbClr val="FF0000"/>
                </a:solidFill>
                <a:latin typeface="Arial" panose="020B0604020202020204" pitchFamily="34" charset="0"/>
                <a:ea typeface="Roboto Condensed" panose="02000000000000000000" pitchFamily="2" charset="0"/>
                <a:cs typeface="Arial" panose="020B0604020202020204" pitchFamily="34" charset="0"/>
              </a:rPr>
              <a:t>(строка 9) </a:t>
            </a:r>
            <a:r>
              <a:rPr lang="ru-RU" sz="20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 </a:t>
            </a:r>
            <a:br>
              <a:rPr lang="ru-RU" sz="20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br>
            <a:r>
              <a:rPr lang="ru-RU" sz="1600" b="1" dirty="0">
                <a:solidFill>
                  <a:prstClr val="black"/>
                </a:solidFill>
                <a:latin typeface="Arial" panose="020B0604020202020204" pitchFamily="34" charset="0"/>
                <a:ea typeface="+mn-ea"/>
                <a:cs typeface="Arial" panose="020B0604020202020204" pitchFamily="34" charset="0"/>
              </a:rPr>
              <a:t>рабочие места, которые были введены в результате расширения штатного расписания</a:t>
            </a:r>
            <a:endParaRPr lang="ru-RU" sz="1600" b="1" dirty="0">
              <a:solidFill>
                <a:srgbClr val="FF0000"/>
              </a:solidFill>
              <a:latin typeface="Arial" panose="020B0604020202020204" pitchFamily="34" charset="0"/>
              <a:ea typeface="Roboto Condensed" panose="02000000000000000000" pitchFamily="2" charset="0"/>
              <a:cs typeface="Arial" panose="020B0604020202020204" pitchFamily="34" charset="0"/>
            </a:endParaRPr>
          </a:p>
        </p:txBody>
      </p:sp>
      <p:sp>
        <p:nvSpPr>
          <p:cNvPr id="12" name="Содержимое 2"/>
          <p:cNvSpPr txBox="1">
            <a:spLocks/>
          </p:cNvSpPr>
          <p:nvPr/>
        </p:nvSpPr>
        <p:spPr>
          <a:xfrm>
            <a:off x="1940253" y="1831523"/>
            <a:ext cx="8275914" cy="4821382"/>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800" b="0" i="0" u="none" strike="noStrike" kern="1200" cap="none" spc="0" normalizeH="0" baseline="0" noProof="0" dirty="0">
                <a:ln>
                  <a:noFill/>
                </a:ln>
                <a:solidFill>
                  <a:sysClr val="windowText" lastClr="000000"/>
                </a:solidFill>
                <a:effectLst/>
                <a:uLnTx/>
                <a:uFillTx/>
                <a:latin typeface="Calibri"/>
                <a:ea typeface="+mn-ea"/>
                <a:cs typeface="+mn-cs"/>
              </a:rPr>
              <a:t> </a:t>
            </a: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0"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По строке 9 не отражается</a:t>
            </a:r>
            <a:r>
              <a:rPr kumimoji="0" lang="en-US" sz="8000"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ru-RU" sz="8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численность работников</a:t>
            </a:r>
            <a:r>
              <a:rPr kumimoji="0" lang="ru-RU" sz="6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t>
            </a:r>
            <a:endParaRPr kumimoji="0" lang="ru-RU" sz="6400"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20000"/>
              </a:lnSpc>
              <a:spcBef>
                <a:spcPts val="1000"/>
              </a:spcBef>
              <a:spcAft>
                <a:spcPts val="0"/>
              </a:spcAft>
              <a:buClrTx/>
              <a:buSzTx/>
              <a:buFont typeface="Wingdings" panose="05000000000000000000" pitchFamily="2" charset="2"/>
              <a:buChar char="Ø"/>
              <a:tabLst/>
              <a:defRPr/>
            </a:pPr>
            <a:r>
              <a:rPr kumimoji="0" lang="ru-RU" sz="6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переведенных на дополнительно введенные рабочие места из одних структурных подразделений в другие структурные подразделения организации;</a:t>
            </a:r>
          </a:p>
          <a:p>
            <a:pPr marL="228600" marR="0" lvl="0" indent="-228600" algn="l" defTabSz="914400" rtl="0" eaLnBrk="1" fontAlgn="auto" latinLnBrk="0" hangingPunct="1">
              <a:lnSpc>
                <a:spcPct val="120000"/>
              </a:lnSpc>
              <a:spcBef>
                <a:spcPts val="1000"/>
              </a:spcBef>
              <a:spcAft>
                <a:spcPts val="0"/>
              </a:spcAft>
              <a:buClrTx/>
              <a:buSzTx/>
              <a:buFont typeface="Wingdings" panose="05000000000000000000" pitchFamily="2" charset="2"/>
              <a:buChar char="Ø"/>
              <a:tabLst/>
              <a:defRPr/>
            </a:pPr>
            <a:r>
              <a:rPr kumimoji="0" lang="ru-RU" sz="6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принятых на сезонные рабочие места, которые существовали и в прошлом сезоне;</a:t>
            </a:r>
          </a:p>
          <a:p>
            <a:pPr marL="228600" marR="0" lvl="0" indent="-228600" algn="l" defTabSz="914400" rtl="0" eaLnBrk="1" fontAlgn="auto" latinLnBrk="0" hangingPunct="1">
              <a:lnSpc>
                <a:spcPct val="120000"/>
              </a:lnSpc>
              <a:spcBef>
                <a:spcPts val="1000"/>
              </a:spcBef>
              <a:spcAft>
                <a:spcPts val="0"/>
              </a:spcAft>
              <a:buClrTx/>
              <a:buSzTx/>
              <a:buFont typeface="Wingdings" panose="05000000000000000000" pitchFamily="2" charset="2"/>
              <a:buChar char="Ø"/>
              <a:tabLst/>
              <a:defRPr/>
            </a:pPr>
            <a:r>
              <a:rPr kumimoji="0" lang="ru-RU" sz="6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принятых на рабочие места, если соответствующие штатные единицы были исключены из штатного расписания и введены снова в </a:t>
            </a:r>
            <a:r>
              <a:rPr kumimoji="0" lang="ru-RU" sz="6400" b="0" i="1"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течение двух лет</a:t>
            </a:r>
            <a:r>
              <a:rPr kumimoji="0" lang="ru-RU" sz="6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p>
          <a:p>
            <a:pPr marL="228600" marR="0" lvl="0" indent="-228600" algn="l" defTabSz="914400" rtl="0" eaLnBrk="1" fontAlgn="auto" latinLnBrk="0" hangingPunct="1">
              <a:lnSpc>
                <a:spcPct val="120000"/>
              </a:lnSpc>
              <a:spcBef>
                <a:spcPts val="1000"/>
              </a:spcBef>
              <a:spcAft>
                <a:spcPts val="0"/>
              </a:spcAft>
              <a:buClrTx/>
              <a:buSzTx/>
              <a:buFont typeface="Wingdings" panose="05000000000000000000" pitchFamily="2" charset="2"/>
              <a:buChar char="Ø"/>
              <a:tabLst/>
              <a:defRPr/>
            </a:pPr>
            <a:r>
              <a:rPr kumimoji="0" lang="ru-RU" sz="6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принятых на свободные рабочие места после увольнения (перевода, перемещения) работников, ранее принятых на эти дополнительно введенные рабочие места;</a:t>
            </a:r>
          </a:p>
          <a:p>
            <a:pPr marL="228600" marR="0" lvl="0" indent="-228600" algn="l" defTabSz="914400" rtl="0" eaLnBrk="1" fontAlgn="auto" latinLnBrk="0" hangingPunct="1">
              <a:lnSpc>
                <a:spcPct val="120000"/>
              </a:lnSpc>
              <a:spcBef>
                <a:spcPts val="1000"/>
              </a:spcBef>
              <a:spcAft>
                <a:spcPts val="0"/>
              </a:spcAft>
              <a:buClrTx/>
              <a:buSzTx/>
              <a:buFont typeface="Wingdings" panose="05000000000000000000" pitchFamily="2" charset="2"/>
              <a:buChar char="Ø"/>
              <a:tabLst/>
              <a:defRPr/>
            </a:pPr>
            <a:r>
              <a:rPr kumimoji="0" lang="ru-RU" sz="6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принятых на работу на срок до двух месяцев (временные работники);</a:t>
            </a:r>
          </a:p>
          <a:p>
            <a:pPr marL="228600" marR="0" lvl="0" indent="-228600" algn="l" defTabSz="914400" rtl="0" eaLnBrk="1" fontAlgn="auto" latinLnBrk="0" hangingPunct="1">
              <a:lnSpc>
                <a:spcPct val="120000"/>
              </a:lnSpc>
              <a:spcBef>
                <a:spcPts val="1000"/>
              </a:spcBef>
              <a:spcAft>
                <a:spcPts val="0"/>
              </a:spcAft>
              <a:buClrTx/>
              <a:buSzTx/>
              <a:buFont typeface="Wingdings" panose="05000000000000000000" pitchFamily="2" charset="2"/>
              <a:buChar char="Ø"/>
              <a:tabLst/>
              <a:defRPr/>
            </a:pPr>
            <a:r>
              <a:rPr kumimoji="0" lang="ru-RU" sz="6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принятых (переведенных) в связи с реорганизацией юридического лица, а также принятых (переведенных) при передаче оборудования, помещений и тому подобного из одной организации в другую</a:t>
            </a:r>
            <a:endParaRPr kumimoji="0" lang="en-US" sz="6400" b="0" i="0" u="none" strike="noStrike" kern="1200" cap="none" spc="0" normalizeH="0" baseline="0" noProof="0" dirty="0">
              <a:ln>
                <a:noFill/>
              </a:ln>
              <a:solidFill>
                <a:srgbClr val="648E85"/>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4850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996"/>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3</a:t>
            </a:r>
            <a:r>
              <a:rPr lang="ru-RU"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6</a:t>
            </a:r>
            <a:endParaRPr lang="ru-RU" sz="18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1" name="Заголовок 1"/>
          <p:cNvSpPr>
            <a:spLocks noGrp="1"/>
          </p:cNvSpPr>
          <p:nvPr>
            <p:ph type="ctrTitle"/>
          </p:nvPr>
        </p:nvSpPr>
        <p:spPr>
          <a:xfrm>
            <a:off x="1964372" y="863125"/>
            <a:ext cx="8170941" cy="743484"/>
          </a:xfrm>
        </p:spPr>
        <p:txBody>
          <a:bodyPr anchor="ctr">
            <a:normAutofit fontScale="90000"/>
          </a:bodyPr>
          <a:lstStyle/>
          <a:p>
            <a:r>
              <a:rPr lang="ru-RU" sz="20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
            </a:r>
            <a:br>
              <a:rPr lang="ru-RU" sz="20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br>
            <a:r>
              <a:rPr lang="ru-RU" sz="20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
            </a:r>
            <a:br>
              <a:rPr lang="ru-RU" sz="20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br>
            <a:r>
              <a:rPr lang="ru-RU" sz="27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Высокопроизводительные рабочие места </a:t>
            </a:r>
            <a:br>
              <a:rPr lang="ru-RU" sz="27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br>
            <a:r>
              <a:rPr lang="ru-RU" sz="2700" b="1" i="1" u="sng" dirty="0">
                <a:solidFill>
                  <a:srgbClr val="C00000"/>
                </a:solidFill>
                <a:latin typeface="Arial" panose="020B0604020202020204" pitchFamily="34" charset="0"/>
                <a:ea typeface="Roboto Condensed" panose="02000000000000000000" pitchFamily="2" charset="0"/>
                <a:cs typeface="Arial" panose="020B0604020202020204" pitchFamily="34" charset="0"/>
              </a:rPr>
              <a:t>(строка 18) – </a:t>
            </a:r>
            <a:r>
              <a:rPr lang="ru-RU" sz="22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
            </a:r>
            <a:br>
              <a:rPr lang="ru-RU" sz="22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br>
            <a:r>
              <a:rPr lang="ru-RU" sz="22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
            </a:r>
            <a:br>
              <a:rPr lang="ru-RU" sz="22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br>
            <a:endParaRPr lang="ru-RU" sz="2200" b="1" dirty="0">
              <a:solidFill>
                <a:srgbClr val="FF0000"/>
              </a:solidFill>
              <a:latin typeface="Arial" panose="020B0604020202020204" pitchFamily="34" charset="0"/>
              <a:ea typeface="Roboto Condensed" panose="02000000000000000000" pitchFamily="2" charset="0"/>
              <a:cs typeface="Arial" panose="020B0604020202020204" pitchFamily="34" charset="0"/>
            </a:endParaRPr>
          </a:p>
        </p:txBody>
      </p:sp>
      <p:sp>
        <p:nvSpPr>
          <p:cNvPr id="13" name="Объект 2"/>
          <p:cNvSpPr txBox="1">
            <a:spLocks/>
          </p:cNvSpPr>
          <p:nvPr/>
        </p:nvSpPr>
        <p:spPr>
          <a:xfrm>
            <a:off x="2135558" y="2336810"/>
            <a:ext cx="7886700" cy="288467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дополнительно введенные рабочие места, </a:t>
            </a:r>
            <a:br>
              <a:rPr kumimoji="0" lang="ru-RU"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br>
            <a:r>
              <a:rPr kumimoji="0" lang="ru-RU"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у которых заработная плата, начисленная</a:t>
            </a:r>
            <a:br>
              <a:rPr kumimoji="0" lang="ru-RU"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br>
            <a:r>
              <a:rPr kumimoji="0" lang="ru-RU"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за первый полностью отработанный месяц, больше порогового значения для каждого вида деятельности</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r>
            <a:br>
              <a:rPr kumimoji="0" lang="ru-RU"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br>
            <a:r>
              <a:rPr kumimoji="0" lang="ru-RU"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ru-RU" sz="2800" b="0" i="1" u="none" strike="noStrike" kern="1200" cap="none" spc="0" normalizeH="0" baseline="0" noProof="0" dirty="0">
                <a:ln>
                  <a:noFill/>
                </a:ln>
                <a:solidFill>
                  <a:srgbClr val="53756E"/>
                </a:solidFill>
                <a:effectLst/>
                <a:uLnTx/>
                <a:uFillTx/>
                <a:latin typeface="Arial" panose="020B0604020202020204" pitchFamily="34" charset="0"/>
                <a:cs typeface="Arial" panose="020B0604020202020204" pitchFamily="34" charset="0"/>
              </a:rPr>
              <a:t>(Приложение 2 Указаний)</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5936597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996"/>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3</a:t>
            </a:r>
            <a:r>
              <a:rPr lang="ru-RU"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7</a:t>
            </a:r>
            <a:endParaRPr lang="ru-RU" sz="18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2" name="Объект 2"/>
          <p:cNvSpPr txBox="1">
            <a:spLocks/>
          </p:cNvSpPr>
          <p:nvPr/>
        </p:nvSpPr>
        <p:spPr>
          <a:xfrm>
            <a:off x="1656991" y="1075063"/>
            <a:ext cx="9179075" cy="535137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120000"/>
              </a:lnSpc>
              <a:spcBef>
                <a:spcPts val="1000"/>
              </a:spcBef>
              <a:spcAft>
                <a:spcPts val="0"/>
              </a:spcAft>
              <a:buClrTx/>
              <a:buSzTx/>
              <a:buFont typeface="Wingdings" panose="05000000000000000000" pitchFamily="2" charset="2"/>
              <a:buChar char="Ø"/>
              <a:tabLst/>
              <a:defRPr/>
            </a:pPr>
            <a:r>
              <a:rPr kumimoji="0" lang="ru-RU" b="0" i="0" u="sng" strike="noStrike" kern="1200" cap="none" spc="0" normalizeH="0" baseline="0" noProof="0" dirty="0">
                <a:ln>
                  <a:noFill/>
                </a:ln>
                <a:solidFill>
                  <a:srgbClr val="648E85"/>
                </a:solidFill>
                <a:effectLst/>
                <a:uLnTx/>
                <a:uFillTx/>
                <a:latin typeface="Arial" panose="020B0604020202020204" pitchFamily="34" charset="0"/>
                <a:cs typeface="Arial" panose="020B0604020202020204" pitchFamily="34" charset="0"/>
              </a:rPr>
              <a:t>Условный пример 1.</a:t>
            </a:r>
            <a:r>
              <a:rPr kumimoji="0" lang="ru-RU" b="0" i="0" u="none" strike="noStrike" kern="1200" cap="none" spc="0" normalizeH="0" baseline="0" noProof="0" dirty="0">
                <a:ln>
                  <a:noFill/>
                </a:ln>
                <a:solidFill>
                  <a:srgbClr val="648E85"/>
                </a:solidFill>
                <a:effectLst/>
                <a:uLnTx/>
                <a:uFillTx/>
                <a:latin typeface="Arial" panose="020B0604020202020204" pitchFamily="34" charset="0"/>
                <a:cs typeface="Arial" panose="020B0604020202020204" pitchFamily="34" charset="0"/>
              </a:rPr>
              <a:t> </a:t>
            </a:r>
            <a:r>
              <a:rPr kumimoji="0" lang="ru-RU"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В организации</a:t>
            </a:r>
            <a:r>
              <a:rPr kumimoji="0" lang="en-US"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ru-RU"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в результате ввода в действие нового цеха создано 45 новых рабочих мест. На них было принято</a:t>
            </a:r>
            <a:br>
              <a:rPr kumimoji="0" lang="ru-RU"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br>
            <a:r>
              <a:rPr kumimoji="0" lang="ru-RU"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25 человек и 20 человек перемещены из других цехов этой организации. </a:t>
            </a:r>
            <a:endParaRPr kumimoji="0" lang="en-US"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ru-RU"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Принятые 25 человек должны быть отражены по строкам 8 «Численность работников, принятых на работу» и 9 «из них на дополнительно введенные рабочие места».</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228600" marR="0" lvl="0" indent="-228600" algn="just" defTabSz="914400" rtl="0" eaLnBrk="1" fontAlgn="auto" latinLnBrk="0" hangingPunct="1">
              <a:lnSpc>
                <a:spcPct val="120000"/>
              </a:lnSpc>
              <a:spcBef>
                <a:spcPts val="1000"/>
              </a:spcBef>
              <a:spcAft>
                <a:spcPts val="0"/>
              </a:spcAft>
              <a:buClrTx/>
              <a:buSzTx/>
              <a:buFont typeface="Wingdings" panose="05000000000000000000" pitchFamily="2" charset="2"/>
              <a:buChar char="Ø"/>
              <a:tabLst/>
              <a:defRPr/>
            </a:pPr>
            <a:r>
              <a:rPr kumimoji="0" lang="ru-RU" b="0" i="0" u="sng" strike="noStrike" kern="1200" cap="none" spc="0" normalizeH="0" baseline="0" noProof="0" dirty="0">
                <a:ln>
                  <a:noFill/>
                </a:ln>
                <a:solidFill>
                  <a:srgbClr val="648E85"/>
                </a:solidFill>
                <a:effectLst/>
                <a:uLnTx/>
                <a:uFillTx/>
                <a:latin typeface="Arial" panose="020B0604020202020204" pitchFamily="34" charset="0"/>
                <a:cs typeface="Arial" panose="020B0604020202020204" pitchFamily="34" charset="0"/>
              </a:rPr>
              <a:t>Условный пример 2.</a:t>
            </a:r>
            <a:r>
              <a:rPr kumimoji="0" lang="ru-RU" b="0" i="0" u="none" strike="noStrike" kern="1200" cap="none" spc="0" normalizeH="0" baseline="0" noProof="0" dirty="0">
                <a:ln>
                  <a:noFill/>
                </a:ln>
                <a:solidFill>
                  <a:srgbClr val="648E85"/>
                </a:solidFill>
                <a:effectLst/>
                <a:uLnTx/>
                <a:uFillTx/>
                <a:latin typeface="Arial" panose="020B0604020202020204" pitchFamily="34" charset="0"/>
                <a:cs typeface="Arial" panose="020B0604020202020204" pitchFamily="34" charset="0"/>
              </a:rPr>
              <a:t> </a:t>
            </a:r>
            <a:r>
              <a:rPr kumimoji="0" lang="ru-RU"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Юридическое лицо ликвидировало свое обособленное структурное подразделение, функции которого были переданы другому подразделению с последующей передачей части работников. </a:t>
            </a:r>
          </a:p>
          <a:p>
            <a:pPr marL="0" marR="0" lvl="0" indent="0" algn="just"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ru-RU"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Данный перевод не должен отражаться по строке 9 </a:t>
            </a:r>
            <a:r>
              <a:rPr kumimoji="0" lang="en-US"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r>
            <a:br>
              <a:rPr kumimoji="0" lang="en-US"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br>
            <a:r>
              <a:rPr kumimoji="0" lang="ru-RU"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«из них на дополнительно введенные рабочие места», так как в пределах юридического лица не было ввода дополнительных рабочих мест.</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180276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3</a:t>
            </a:r>
            <a:r>
              <a:rPr lang="ru-RU"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8</a:t>
            </a:r>
            <a:endParaRPr lang="ru-RU" sz="20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1" name="Заголовок 1"/>
          <p:cNvSpPr>
            <a:spLocks noGrp="1"/>
          </p:cNvSpPr>
          <p:nvPr>
            <p:ph type="ctrTitle"/>
          </p:nvPr>
        </p:nvSpPr>
        <p:spPr>
          <a:xfrm>
            <a:off x="1484507" y="831219"/>
            <a:ext cx="9144000" cy="623837"/>
          </a:xfrm>
        </p:spPr>
        <p:txBody>
          <a:bodyPr anchor="ctr">
            <a:normAutofit/>
          </a:bodyPr>
          <a:lstStyle/>
          <a:p>
            <a:r>
              <a:rPr lang="ru-RU" sz="2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Раздел </a:t>
            </a:r>
            <a:r>
              <a:rPr lang="en-US" sz="2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III </a:t>
            </a:r>
            <a:r>
              <a:rPr lang="ru-RU" sz="2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«Автомобильный транспорт»  </a:t>
            </a:r>
            <a:endParaRPr lang="ru-RU"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2" name="Объект 2"/>
          <p:cNvSpPr txBox="1">
            <a:spLocks/>
          </p:cNvSpPr>
          <p:nvPr/>
        </p:nvSpPr>
        <p:spPr>
          <a:xfrm>
            <a:off x="1994793" y="1427149"/>
            <a:ext cx="8962241" cy="468000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10000"/>
              </a:lnSpc>
              <a:spcBef>
                <a:spcPts val="2400"/>
              </a:spcBef>
              <a:spcAft>
                <a:spcPts val="0"/>
              </a:spcAft>
              <a:buClrTx/>
              <a:buSzTx/>
              <a:buFont typeface="Arial" panose="020B0604020202020204" pitchFamily="34" charset="0"/>
              <a:buNone/>
              <a:tabLst/>
              <a:defRPr/>
            </a:pPr>
            <a:endParaRPr kumimoji="0" lang="ru-RU" altLang="ru-RU" sz="2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ru-RU" altLang="ru-RU" sz="2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заполняют организации, осуществляющие следующие виды экономической деятельности </a:t>
            </a:r>
            <a:r>
              <a:rPr kumimoji="0" lang="ru-RU" altLang="ru-RU" sz="26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по ОКРБ 005-2011</a:t>
            </a:r>
            <a:r>
              <a:rPr kumimoji="0" lang="ru-RU" altLang="ru-RU" sz="2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t>
            </a:r>
          </a:p>
          <a:p>
            <a:pPr marL="0" marR="0" lvl="0" indent="0" algn="ctr" defTabSz="914400" rtl="0" eaLnBrk="1" fontAlgn="auto" latinLnBrk="0" hangingPunct="1">
              <a:lnSpc>
                <a:spcPct val="30000"/>
              </a:lnSpc>
              <a:spcBef>
                <a:spcPts val="0"/>
              </a:spcBef>
              <a:spcAft>
                <a:spcPts val="0"/>
              </a:spcAft>
              <a:buClrTx/>
              <a:buSzTx/>
              <a:buFont typeface="Arial" panose="020B0604020202020204" pitchFamily="34" charset="0"/>
              <a:buNone/>
              <a:tabLst/>
              <a:defRPr/>
            </a:pPr>
            <a:endParaRPr kumimoji="0" lang="ru-RU" altLang="ru-RU" sz="2600" b="1" i="0" u="none" strike="noStrike" kern="1200" cap="none" spc="0" normalizeH="0" baseline="0" noProof="0" dirty="0">
              <a:ln>
                <a:noFill/>
              </a:ln>
              <a:solidFill>
                <a:srgbClr val="111111"/>
              </a:solidFill>
              <a:effectLst/>
              <a:uLnTx/>
              <a:uFillTx/>
              <a:latin typeface="Arial" panose="020B0604020202020204" pitchFamily="34" charset="0"/>
              <a:cs typeface="Arial" panose="020B0604020202020204" pitchFamily="34" charset="0"/>
            </a:endParaRPr>
          </a:p>
          <a:p>
            <a:pPr marL="0" marR="0" lvl="0" indent="0" defTabSz="914400" rtl="0" eaLnBrk="1" fontAlgn="auto" latinLnBrk="0" hangingPunct="1">
              <a:lnSpc>
                <a:spcPct val="120000"/>
              </a:lnSpc>
              <a:spcBef>
                <a:spcPts val="600"/>
              </a:spcBef>
              <a:spcAft>
                <a:spcPts val="600"/>
              </a:spcAft>
              <a:buClrTx/>
              <a:buSzTx/>
              <a:buFont typeface="Arial" panose="020B0604020202020204" pitchFamily="34" charset="0"/>
              <a:buNone/>
              <a:tabLst/>
              <a:defRPr/>
            </a:pPr>
            <a:r>
              <a:rPr kumimoji="0" lang="ru-RU" sz="2600" b="1" i="0" u="none" strike="noStrike" kern="1200" cap="none" spc="0" normalizeH="0" baseline="0" noProof="0" dirty="0">
                <a:ln>
                  <a:noFill/>
                </a:ln>
                <a:solidFill>
                  <a:srgbClr val="648E85"/>
                </a:solidFill>
                <a:effectLst/>
                <a:uLnTx/>
                <a:uFillTx/>
                <a:latin typeface="Arial" panose="020B0604020202020204" pitchFamily="34" charset="0"/>
                <a:cs typeface="Arial" panose="020B0604020202020204" pitchFamily="34" charset="0"/>
              </a:rPr>
              <a:t>49410 </a:t>
            </a:r>
            <a:r>
              <a:rPr kumimoji="0" lang="ru-RU" sz="2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«Деятельность грузового автомобильного транспорта»</a:t>
            </a:r>
            <a:endParaRPr kumimoji="0" lang="ru-RU" sz="2600" b="0" i="0" u="none" strike="noStrike" kern="1200" cap="none" spc="0" normalizeH="0" baseline="0" noProof="0" dirty="0">
              <a:ln>
                <a:noFill/>
              </a:ln>
              <a:solidFill>
                <a:srgbClr val="648E85"/>
              </a:solidFill>
              <a:effectLst/>
              <a:uLnTx/>
              <a:uFillTx/>
              <a:latin typeface="Arial" panose="020B0604020202020204" pitchFamily="34" charset="0"/>
              <a:cs typeface="Arial" panose="020B0604020202020204" pitchFamily="34" charset="0"/>
            </a:endParaRPr>
          </a:p>
          <a:p>
            <a:pPr marL="0" marR="0" lvl="0" indent="0" defTabSz="914400" rtl="0" eaLnBrk="1" fontAlgn="auto" latinLnBrk="0" hangingPunct="1">
              <a:lnSpc>
                <a:spcPct val="120000"/>
              </a:lnSpc>
              <a:spcBef>
                <a:spcPts val="600"/>
              </a:spcBef>
              <a:spcAft>
                <a:spcPts val="600"/>
              </a:spcAft>
              <a:buClrTx/>
              <a:buSzTx/>
              <a:buFont typeface="Arial" panose="020B0604020202020204" pitchFamily="34" charset="0"/>
              <a:buNone/>
              <a:tabLst/>
              <a:defRPr/>
            </a:pPr>
            <a:r>
              <a:rPr kumimoji="0" lang="ru-RU" sz="2600" b="1" i="0" u="none" strike="noStrike" kern="1200" cap="none" spc="0" normalizeH="0" baseline="0" noProof="0" dirty="0">
                <a:ln>
                  <a:noFill/>
                </a:ln>
                <a:solidFill>
                  <a:srgbClr val="648E85"/>
                </a:solidFill>
                <a:effectLst/>
                <a:uLnTx/>
                <a:uFillTx/>
                <a:latin typeface="Arial" panose="020B0604020202020204" pitchFamily="34" charset="0"/>
                <a:cs typeface="Arial" panose="020B0604020202020204" pitchFamily="34" charset="0"/>
              </a:rPr>
              <a:t>49420 </a:t>
            </a:r>
            <a:r>
              <a:rPr kumimoji="0" lang="ru-RU" sz="2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«Предоставление услуг по переезду (перемещению)»</a:t>
            </a:r>
          </a:p>
          <a:p>
            <a:pPr marL="0" marR="0" lvl="0" indent="0" defTabSz="914400" rtl="0" eaLnBrk="1" fontAlgn="auto" latinLnBrk="0" hangingPunct="1">
              <a:lnSpc>
                <a:spcPct val="120000"/>
              </a:lnSpc>
              <a:spcBef>
                <a:spcPts val="600"/>
              </a:spcBef>
              <a:spcAft>
                <a:spcPts val="600"/>
              </a:spcAft>
              <a:buClrTx/>
              <a:buSzTx/>
              <a:buFont typeface="Arial" panose="020B0604020202020204" pitchFamily="34" charset="0"/>
              <a:buNone/>
              <a:tabLst/>
              <a:defRPr/>
            </a:pPr>
            <a:r>
              <a:rPr kumimoji="0" lang="ru-RU" sz="2600" b="1" i="0" u="none" strike="noStrike" kern="1200" cap="none" spc="0" normalizeH="0" baseline="0" noProof="0" dirty="0">
                <a:ln>
                  <a:noFill/>
                </a:ln>
                <a:solidFill>
                  <a:srgbClr val="648E85"/>
                </a:solidFill>
                <a:effectLst/>
                <a:uLnTx/>
                <a:uFillTx/>
                <a:latin typeface="Arial" panose="020B0604020202020204" pitchFamily="34" charset="0"/>
                <a:cs typeface="Arial" panose="020B0604020202020204" pitchFamily="34" charset="0"/>
              </a:rPr>
              <a:t>49311 </a:t>
            </a:r>
            <a:r>
              <a:rPr kumimoji="0" lang="ru-RU" sz="2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«Городские и пригородные перевозки автобусами в регулярном сообщении» (включая деятельность по перевозке пассажиров маршрутными такси в городском, пригородном сообщении)</a:t>
            </a:r>
            <a:endParaRPr kumimoji="0" lang="ru-RU" sz="2600" b="0" i="0" u="none" strike="noStrike" kern="1200" cap="none" spc="0" normalizeH="0" baseline="0" noProof="0" dirty="0">
              <a:ln>
                <a:noFill/>
              </a:ln>
              <a:solidFill>
                <a:srgbClr val="648E85"/>
              </a:solidFill>
              <a:effectLst/>
              <a:uLnTx/>
              <a:uFillTx/>
              <a:latin typeface="Arial" panose="020B0604020202020204" pitchFamily="34" charset="0"/>
              <a:cs typeface="Arial" panose="020B0604020202020204" pitchFamily="34" charset="0"/>
            </a:endParaRPr>
          </a:p>
          <a:p>
            <a:pPr marL="0" marR="0" lvl="0" indent="0" defTabSz="914400" rtl="0" eaLnBrk="1" fontAlgn="auto" latinLnBrk="0" hangingPunct="1">
              <a:lnSpc>
                <a:spcPct val="120000"/>
              </a:lnSpc>
              <a:spcBef>
                <a:spcPts val="600"/>
              </a:spcBef>
              <a:spcAft>
                <a:spcPts val="600"/>
              </a:spcAft>
              <a:buClrTx/>
              <a:buSzTx/>
              <a:buFont typeface="Arial" panose="020B0604020202020204" pitchFamily="34" charset="0"/>
              <a:buNone/>
              <a:tabLst/>
              <a:defRPr/>
            </a:pPr>
            <a:r>
              <a:rPr kumimoji="0" lang="ru-RU" sz="2600" b="1" i="0" u="none" strike="noStrike" kern="1200" cap="none" spc="0" normalizeH="0" baseline="0" noProof="0" dirty="0">
                <a:ln>
                  <a:noFill/>
                </a:ln>
                <a:solidFill>
                  <a:srgbClr val="648E85"/>
                </a:solidFill>
                <a:effectLst/>
                <a:uLnTx/>
                <a:uFillTx/>
                <a:latin typeface="Arial" panose="020B0604020202020204" pitchFamily="34" charset="0"/>
                <a:cs typeface="Arial" panose="020B0604020202020204" pitchFamily="34" charset="0"/>
              </a:rPr>
              <a:t>49391 </a:t>
            </a:r>
            <a:r>
              <a:rPr kumimoji="0" lang="ru-RU" sz="2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«Перевозки автобусами в регулярном сообщении, кроме городских </a:t>
            </a:r>
            <a:br>
              <a:rPr kumimoji="0" lang="ru-RU" sz="2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br>
            <a:r>
              <a:rPr kumimoji="0" lang="ru-RU" sz="2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и пригородных»</a:t>
            </a:r>
            <a:endParaRPr kumimoji="0" lang="ru-RU" sz="2600" b="0" i="0" u="none" strike="noStrike" kern="1200" cap="none" spc="0" normalizeH="0" baseline="0" noProof="0" dirty="0">
              <a:ln>
                <a:noFill/>
              </a:ln>
              <a:solidFill>
                <a:srgbClr val="648E85"/>
              </a:solidFill>
              <a:effectLst/>
              <a:uLnTx/>
              <a:uFillTx/>
              <a:latin typeface="Arial" panose="020B0604020202020204" pitchFamily="34" charset="0"/>
              <a:cs typeface="Arial" panose="020B0604020202020204" pitchFamily="34" charset="0"/>
            </a:endParaRPr>
          </a:p>
          <a:p>
            <a:pPr marL="0" marR="0" lvl="0" indent="0" defTabSz="914400" rtl="0" eaLnBrk="1" fontAlgn="auto" latinLnBrk="0" hangingPunct="1">
              <a:lnSpc>
                <a:spcPct val="120000"/>
              </a:lnSpc>
              <a:spcBef>
                <a:spcPts val="600"/>
              </a:spcBef>
              <a:spcAft>
                <a:spcPts val="600"/>
              </a:spcAft>
              <a:buClrTx/>
              <a:buSzTx/>
              <a:buFont typeface="Arial" panose="020B0604020202020204" pitchFamily="34" charset="0"/>
              <a:buNone/>
              <a:tabLst/>
              <a:defRPr/>
            </a:pPr>
            <a:r>
              <a:rPr kumimoji="0" lang="ru-RU" sz="2600" b="1" i="0" u="none" strike="noStrike" kern="1200" cap="none" spc="0" normalizeH="0" baseline="0" noProof="0" dirty="0">
                <a:ln>
                  <a:noFill/>
                </a:ln>
                <a:solidFill>
                  <a:srgbClr val="648E85"/>
                </a:solidFill>
                <a:effectLst/>
                <a:uLnTx/>
                <a:uFillTx/>
                <a:latin typeface="Arial" panose="020B0604020202020204" pitchFamily="34" charset="0"/>
                <a:cs typeface="Arial" panose="020B0604020202020204" pitchFamily="34" charset="0"/>
              </a:rPr>
              <a:t>49392 </a:t>
            </a:r>
            <a:r>
              <a:rPr kumimoji="0" lang="ru-RU" sz="2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«Прочие перевозки пассажиров автомобильным транспортом в нерегулярном сообщении»</a:t>
            </a:r>
            <a:r>
              <a:rPr kumimoji="0" lang="ru-RU" sz="2600" b="0" i="0" u="none" strike="noStrike" kern="1200" cap="none" spc="0" normalizeH="0" baseline="0" noProof="0" dirty="0">
                <a:ln>
                  <a:noFill/>
                </a:ln>
                <a:solidFill>
                  <a:srgbClr val="648E85"/>
                </a:solidFill>
                <a:effectLst/>
                <a:uLnTx/>
                <a:uFillTx/>
                <a:latin typeface="Arial" panose="020B0604020202020204" pitchFamily="34" charset="0"/>
                <a:cs typeface="Arial" panose="020B0604020202020204" pitchFamily="34" charset="0"/>
              </a:rPr>
              <a:t> </a:t>
            </a:r>
          </a:p>
          <a:p>
            <a:pPr marL="0" marR="0" lvl="0" indent="0" defTabSz="914400" rtl="0" eaLnBrk="1" fontAlgn="auto" latinLnBrk="0" hangingPunct="1">
              <a:lnSpc>
                <a:spcPct val="120000"/>
              </a:lnSpc>
              <a:spcBef>
                <a:spcPts val="600"/>
              </a:spcBef>
              <a:spcAft>
                <a:spcPts val="600"/>
              </a:spcAft>
              <a:buClrTx/>
              <a:buSzTx/>
              <a:buFont typeface="Arial" panose="020B0604020202020204" pitchFamily="34" charset="0"/>
              <a:buNone/>
              <a:tabLst/>
              <a:defRPr/>
            </a:pPr>
            <a:r>
              <a:rPr kumimoji="0" lang="ru-RU" sz="2600" b="1" i="0" u="none" strike="noStrike" kern="1200" cap="none" spc="0" normalizeH="0" baseline="0" noProof="0" dirty="0">
                <a:ln>
                  <a:noFill/>
                </a:ln>
                <a:solidFill>
                  <a:srgbClr val="648E85"/>
                </a:solidFill>
                <a:effectLst/>
                <a:uLnTx/>
                <a:uFillTx/>
                <a:latin typeface="Arial" panose="020B0604020202020204" pitchFamily="34" charset="0"/>
                <a:cs typeface="Arial" panose="020B0604020202020204" pitchFamily="34" charset="0"/>
              </a:rPr>
              <a:t>49321</a:t>
            </a:r>
            <a:r>
              <a:rPr kumimoji="0" lang="ru-RU" sz="2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«Деятельность такси» - </a:t>
            </a:r>
            <a:r>
              <a:rPr kumimoji="0" lang="ru-RU" sz="2600" b="0" i="1"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не путать с маршрутными</a:t>
            </a:r>
            <a:r>
              <a:rPr kumimoji="0" lang="ru-RU" sz="2600" b="0" i="1"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такси</a:t>
            </a:r>
            <a:endParaRPr kumimoji="0" lang="ru-RU" sz="26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endParaRPr kumimoji="0" lang="en-US" sz="2300" b="0" i="0" u="none" strike="noStrike" kern="1200" cap="none" spc="0" normalizeH="0" baseline="0" noProof="0" dirty="0">
              <a:ln>
                <a:noFill/>
              </a:ln>
              <a:solidFill>
                <a:sysClr val="windowText" lastClr="000000"/>
              </a:solidFill>
              <a:effectLst/>
              <a:uLnTx/>
              <a:uFillTx/>
              <a:latin typeface="Calibri"/>
            </a:endParaRPr>
          </a:p>
        </p:txBody>
      </p:sp>
    </p:spTree>
    <p:extLst>
      <p:ext uri="{BB962C8B-B14F-4D97-AF65-F5344CB8AC3E}">
        <p14:creationId xmlns:p14="http://schemas.microsoft.com/office/powerpoint/2010/main" val="10574032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3</a:t>
            </a:r>
            <a:r>
              <a:rPr lang="ru-RU"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9</a:t>
            </a:r>
            <a:endParaRPr lang="ru-RU" sz="20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4" name="TextBox 13">
            <a:extLst>
              <a:ext uri="{FF2B5EF4-FFF2-40B4-BE49-F238E27FC236}">
                <a16:creationId xmlns:a16="http://schemas.microsoft.com/office/drawing/2014/main" id="{D1082942-7B92-854B-5E4C-6B1285898378}"/>
              </a:ext>
            </a:extLst>
          </p:cNvPr>
          <p:cNvSpPr txBox="1"/>
          <p:nvPr/>
        </p:nvSpPr>
        <p:spPr>
          <a:xfrm>
            <a:off x="1573901" y="831219"/>
            <a:ext cx="9272777" cy="646331"/>
          </a:xfrm>
          <a:prstGeom prst="rect">
            <a:avLst/>
          </a:prstGeom>
          <a:noFill/>
        </p:spPr>
        <p:txBody>
          <a:bodyPr wrap="square">
            <a:spAutoFit/>
          </a:bodyPr>
          <a:lstStyle/>
          <a:p>
            <a:pPr algn="ctr"/>
            <a:r>
              <a:rPr lang="ru-RU" sz="18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Данные об автомобильных транспортных средствах </a:t>
            </a:r>
            <a:br>
              <a:rPr lang="ru-RU" sz="18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br>
            <a:r>
              <a:rPr lang="ru-RU" sz="18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раздела </a:t>
            </a:r>
            <a:r>
              <a:rPr lang="en-US" sz="18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III </a:t>
            </a:r>
            <a:r>
              <a:rPr lang="ru-RU" sz="18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«Автомобильный транспорт» </a:t>
            </a:r>
            <a:endParaRPr lang="ru-BY" dirty="0"/>
          </a:p>
        </p:txBody>
      </p:sp>
      <p:graphicFrame>
        <p:nvGraphicFramePr>
          <p:cNvPr id="15" name="Таблица 14">
            <a:extLst>
              <a:ext uri="{FF2B5EF4-FFF2-40B4-BE49-F238E27FC236}">
                <a16:creationId xmlns:a16="http://schemas.microsoft.com/office/drawing/2014/main" id="{EA9B21F1-917B-8D03-8A24-E4C7356518AB}"/>
              </a:ext>
            </a:extLst>
          </p:cNvPr>
          <p:cNvGraphicFramePr>
            <a:graphicFrameLocks noGrp="1"/>
          </p:cNvGraphicFramePr>
          <p:nvPr>
            <p:extLst>
              <p:ext uri="{D42A27DB-BD31-4B8C-83A1-F6EECF244321}">
                <p14:modId xmlns:p14="http://schemas.microsoft.com/office/powerpoint/2010/main" val="3308131784"/>
              </p:ext>
            </p:extLst>
          </p:nvPr>
        </p:nvGraphicFramePr>
        <p:xfrm>
          <a:off x="1573901" y="1657632"/>
          <a:ext cx="9272776" cy="4976778"/>
        </p:xfrm>
        <a:graphic>
          <a:graphicData uri="http://schemas.openxmlformats.org/drawingml/2006/table">
            <a:tbl>
              <a:tblPr firstRow="1" firstCol="1" bandRow="1"/>
              <a:tblGrid>
                <a:gridCol w="7091795">
                  <a:extLst>
                    <a:ext uri="{9D8B030D-6E8A-4147-A177-3AD203B41FA5}">
                      <a16:colId xmlns:a16="http://schemas.microsoft.com/office/drawing/2014/main" val="2457317238"/>
                    </a:ext>
                  </a:extLst>
                </a:gridCol>
                <a:gridCol w="2180981">
                  <a:extLst>
                    <a:ext uri="{9D8B030D-6E8A-4147-A177-3AD203B41FA5}">
                      <a16:colId xmlns:a16="http://schemas.microsoft.com/office/drawing/2014/main" val="3879704892"/>
                    </a:ext>
                  </a:extLst>
                </a:gridCol>
              </a:tblGrid>
              <a:tr h="747242">
                <a:tc>
                  <a:txBody>
                    <a:bodyPr/>
                    <a:lstStyle/>
                    <a:p>
                      <a:pPr algn="ctr">
                        <a:tabLst>
                          <a:tab pos="800100" algn="l"/>
                        </a:tabLst>
                      </a:pPr>
                      <a:r>
                        <a:rPr lang="ru-RU" sz="1600" b="1" dirty="0">
                          <a:solidFill>
                            <a:srgbClr val="000000"/>
                          </a:solidFill>
                          <a:effectLst/>
                          <a:latin typeface="Arial" panose="020B0604020202020204" pitchFamily="34" charset="0"/>
                          <a:ea typeface="Times New Roman" panose="02020603050405020304" pitchFamily="18" charset="0"/>
                        </a:rPr>
                        <a:t>Автомобильные транспортные средства</a:t>
                      </a:r>
                      <a:endParaRPr lang="ru-BY"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tabLst>
                          <a:tab pos="800100" algn="l"/>
                        </a:tabLst>
                      </a:pPr>
                      <a:r>
                        <a:rPr lang="ru-RU" sz="1400" b="1" dirty="0">
                          <a:solidFill>
                            <a:srgbClr val="000000"/>
                          </a:solidFill>
                          <a:effectLst/>
                          <a:latin typeface="Arial" panose="020B0604020202020204" pitchFamily="34" charset="0"/>
                          <a:ea typeface="Times New Roman" panose="02020603050405020304" pitchFamily="18" charset="0"/>
                        </a:rPr>
                        <a:t>Строки 20, 21, 23, 24, </a:t>
                      </a:r>
                      <a:br>
                        <a:rPr lang="ru-RU" sz="1400" b="1" dirty="0">
                          <a:solidFill>
                            <a:srgbClr val="000000"/>
                          </a:solidFill>
                          <a:effectLst/>
                          <a:latin typeface="Arial" panose="020B0604020202020204" pitchFamily="34" charset="0"/>
                          <a:ea typeface="Times New Roman" panose="02020603050405020304" pitchFamily="18" charset="0"/>
                        </a:rPr>
                      </a:br>
                      <a:r>
                        <a:rPr lang="ru-RU" sz="1400" b="1" dirty="0">
                          <a:solidFill>
                            <a:srgbClr val="000000"/>
                          </a:solidFill>
                          <a:effectLst/>
                          <a:latin typeface="Arial" panose="020B0604020202020204" pitchFamily="34" charset="0"/>
                          <a:ea typeface="Times New Roman" panose="02020603050405020304" pitchFamily="18" charset="0"/>
                        </a:rPr>
                        <a:t>26, 27 и 28</a:t>
                      </a:r>
                      <a:endParaRPr lang="ru-BY"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3885203"/>
                  </a:ext>
                </a:extLst>
              </a:tr>
              <a:tr h="468152">
                <a:tc>
                  <a:txBody>
                    <a:bodyPr/>
                    <a:lstStyle/>
                    <a:p>
                      <a:pPr>
                        <a:lnSpc>
                          <a:spcPts val="1600"/>
                        </a:lnSpc>
                        <a:spcBef>
                          <a:spcPts val="200"/>
                        </a:spcBef>
                        <a:spcAft>
                          <a:spcPts val="200"/>
                        </a:spcAft>
                        <a:tabLst>
                          <a:tab pos="800100" algn="l"/>
                        </a:tabLst>
                      </a:pPr>
                      <a:r>
                        <a:rPr lang="ru-RU" sz="1300" dirty="0">
                          <a:effectLst/>
                          <a:latin typeface="Arial" panose="020B0604020202020204" pitchFamily="34" charset="0"/>
                          <a:ea typeface="Times New Roman" panose="02020603050405020304" pitchFamily="18" charset="0"/>
                        </a:rPr>
                        <a:t>состоящие на балансе и не переданные по договорам другим юридическим или физическим лицам</a:t>
                      </a:r>
                      <a:endParaRPr lang="ru-BY" sz="13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00000" marR="21590" algn="l">
                        <a:lnSpc>
                          <a:spcPts val="1600"/>
                        </a:lnSpc>
                        <a:spcBef>
                          <a:spcPts val="200"/>
                        </a:spcBef>
                        <a:spcAft>
                          <a:spcPts val="200"/>
                        </a:spcAft>
                        <a:tabLst>
                          <a:tab pos="800100" algn="l"/>
                        </a:tabLst>
                      </a:pPr>
                      <a:r>
                        <a:rPr lang="ru-RU" sz="1500" dirty="0">
                          <a:effectLst/>
                          <a:latin typeface="Arial" panose="020B0604020202020204" pitchFamily="34" charset="0"/>
                          <a:ea typeface="Times New Roman" panose="02020603050405020304" pitchFamily="18" charset="0"/>
                        </a:rPr>
                        <a:t>Да</a:t>
                      </a:r>
                      <a:endParaRPr lang="ru-BY" sz="15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6971559"/>
                  </a:ext>
                </a:extLst>
              </a:tr>
              <a:tr h="225989">
                <a:tc>
                  <a:txBody>
                    <a:bodyPr/>
                    <a:lstStyle/>
                    <a:p>
                      <a:pPr>
                        <a:lnSpc>
                          <a:spcPts val="1600"/>
                        </a:lnSpc>
                        <a:spcBef>
                          <a:spcPts val="200"/>
                        </a:spcBef>
                        <a:spcAft>
                          <a:spcPts val="200"/>
                        </a:spcAft>
                        <a:tabLst>
                          <a:tab pos="800100" algn="l"/>
                        </a:tabLst>
                      </a:pPr>
                      <a:r>
                        <a:rPr lang="ru-RU" sz="1300" dirty="0">
                          <a:effectLst/>
                          <a:latin typeface="Arial" panose="020B0604020202020204" pitchFamily="34" charset="0"/>
                          <a:ea typeface="Times New Roman" panose="02020603050405020304" pitchFamily="18" charset="0"/>
                        </a:rPr>
                        <a:t>принятые на баланс по договорам финансовой аренды (лизинга)</a:t>
                      </a:r>
                      <a:endParaRPr lang="ru-BY" sz="13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00000" marR="21590" algn="l">
                        <a:lnSpc>
                          <a:spcPts val="1600"/>
                        </a:lnSpc>
                        <a:spcBef>
                          <a:spcPts val="200"/>
                        </a:spcBef>
                        <a:spcAft>
                          <a:spcPts val="200"/>
                        </a:spcAft>
                        <a:tabLst>
                          <a:tab pos="800100" algn="l"/>
                        </a:tabLst>
                      </a:pPr>
                      <a:r>
                        <a:rPr lang="ru-RU" sz="1500" dirty="0">
                          <a:effectLst/>
                          <a:latin typeface="Arial" panose="020B0604020202020204" pitchFamily="34" charset="0"/>
                          <a:ea typeface="Times New Roman" panose="02020603050405020304" pitchFamily="18" charset="0"/>
                        </a:rPr>
                        <a:t>Да</a:t>
                      </a:r>
                      <a:endParaRPr lang="ru-BY" sz="15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8148846"/>
                  </a:ext>
                </a:extLst>
              </a:tr>
              <a:tr h="468152">
                <a:tc>
                  <a:txBody>
                    <a:bodyPr/>
                    <a:lstStyle/>
                    <a:p>
                      <a:pPr>
                        <a:lnSpc>
                          <a:spcPts val="1600"/>
                        </a:lnSpc>
                        <a:spcBef>
                          <a:spcPts val="200"/>
                        </a:spcBef>
                        <a:spcAft>
                          <a:spcPts val="200"/>
                        </a:spcAft>
                        <a:tabLst>
                          <a:tab pos="800100" algn="l"/>
                        </a:tabLst>
                      </a:pPr>
                      <a:r>
                        <a:rPr lang="ru-RU" sz="1300" dirty="0">
                          <a:effectLst/>
                          <a:latin typeface="Arial" panose="020B0604020202020204" pitchFamily="34" charset="0"/>
                          <a:ea typeface="Times New Roman" panose="02020603050405020304" pitchFamily="18" charset="0"/>
                        </a:rPr>
                        <a:t>переданные по договорам аренды транспортного средства с экипажем другим юридическим или физическим лицам </a:t>
                      </a:r>
                      <a:endParaRPr lang="ru-BY" sz="13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00000" marR="21590" algn="l">
                        <a:lnSpc>
                          <a:spcPts val="1600"/>
                        </a:lnSpc>
                        <a:spcBef>
                          <a:spcPts val="200"/>
                        </a:spcBef>
                        <a:spcAft>
                          <a:spcPts val="200"/>
                        </a:spcAft>
                      </a:pPr>
                      <a:r>
                        <a:rPr lang="ru-RU" sz="1500" dirty="0">
                          <a:effectLst/>
                          <a:latin typeface="Arial" panose="020B0604020202020204" pitchFamily="34" charset="0"/>
                          <a:ea typeface="Times New Roman" panose="02020603050405020304" pitchFamily="18" charset="0"/>
                        </a:rPr>
                        <a:t>Да</a:t>
                      </a:r>
                      <a:endParaRPr lang="ru-BY" sz="15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4572759"/>
                  </a:ext>
                </a:extLst>
              </a:tr>
              <a:tr h="710313">
                <a:tc>
                  <a:txBody>
                    <a:bodyPr/>
                    <a:lstStyle/>
                    <a:p>
                      <a:pPr>
                        <a:lnSpc>
                          <a:spcPts val="1600"/>
                        </a:lnSpc>
                        <a:spcBef>
                          <a:spcPts val="200"/>
                        </a:spcBef>
                        <a:spcAft>
                          <a:spcPts val="200"/>
                        </a:spcAft>
                        <a:tabLst>
                          <a:tab pos="800100" algn="l"/>
                        </a:tabLst>
                      </a:pPr>
                      <a:r>
                        <a:rPr lang="ru-RU" sz="1300" dirty="0">
                          <a:effectLst/>
                          <a:latin typeface="Arial" panose="020B0604020202020204" pitchFamily="34" charset="0"/>
                          <a:ea typeface="Times New Roman" panose="02020603050405020304" pitchFamily="18" charset="0"/>
                        </a:rPr>
                        <a:t>принятые по договорам аренды транспортного средства без экипажа, договорам безвозмездного пользования автомобилем от других юридических лиц </a:t>
                      </a:r>
                      <a:endParaRPr lang="ru-BY" sz="13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00000" marR="21590" algn="l">
                        <a:lnSpc>
                          <a:spcPts val="1600"/>
                        </a:lnSpc>
                        <a:spcBef>
                          <a:spcPts val="200"/>
                        </a:spcBef>
                        <a:spcAft>
                          <a:spcPts val="200"/>
                        </a:spcAft>
                        <a:tabLst>
                          <a:tab pos="800100" algn="l"/>
                        </a:tabLst>
                      </a:pPr>
                      <a:r>
                        <a:rPr lang="ru-RU" sz="1500" dirty="0">
                          <a:effectLst/>
                          <a:latin typeface="Arial" panose="020B0604020202020204" pitchFamily="34" charset="0"/>
                          <a:ea typeface="Times New Roman" panose="02020603050405020304" pitchFamily="18" charset="0"/>
                        </a:rPr>
                        <a:t>Да</a:t>
                      </a:r>
                      <a:endParaRPr lang="ru-BY" sz="15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9283985"/>
                  </a:ext>
                </a:extLst>
              </a:tr>
              <a:tr h="710313">
                <a:tc>
                  <a:txBody>
                    <a:bodyPr/>
                    <a:lstStyle/>
                    <a:p>
                      <a:pPr>
                        <a:lnSpc>
                          <a:spcPts val="1600"/>
                        </a:lnSpc>
                        <a:spcBef>
                          <a:spcPts val="200"/>
                        </a:spcBef>
                        <a:spcAft>
                          <a:spcPts val="200"/>
                        </a:spcAft>
                        <a:tabLst>
                          <a:tab pos="800100" algn="l"/>
                        </a:tabLst>
                      </a:pPr>
                      <a:r>
                        <a:rPr lang="ru-RU" sz="1300" dirty="0">
                          <a:effectLst/>
                          <a:latin typeface="Arial" panose="020B0604020202020204" pitchFamily="34" charset="0"/>
                          <a:ea typeface="Times New Roman" panose="02020603050405020304" pitchFamily="18" charset="0"/>
                        </a:rPr>
                        <a:t>принятые по договорам аренды транспортного средства без экипажа или с экипажем, договорам безвозмездного пользования автомобилем или на иных законных основаниях от физических лиц</a:t>
                      </a:r>
                      <a:endParaRPr lang="ru-BY" sz="13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00000" marR="21590" algn="l">
                        <a:lnSpc>
                          <a:spcPts val="1600"/>
                        </a:lnSpc>
                        <a:spcBef>
                          <a:spcPts val="200"/>
                        </a:spcBef>
                        <a:spcAft>
                          <a:spcPts val="200"/>
                        </a:spcAft>
                        <a:tabLst>
                          <a:tab pos="800100" algn="l"/>
                        </a:tabLst>
                      </a:pPr>
                      <a:r>
                        <a:rPr lang="ru-RU" sz="1500" dirty="0">
                          <a:effectLst/>
                          <a:latin typeface="Arial" panose="020B0604020202020204" pitchFamily="34" charset="0"/>
                          <a:ea typeface="Times New Roman" panose="02020603050405020304" pitchFamily="18" charset="0"/>
                        </a:rPr>
                        <a:t>Да</a:t>
                      </a:r>
                      <a:endParaRPr lang="ru-BY" sz="15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3020973"/>
                  </a:ext>
                </a:extLst>
              </a:tr>
              <a:tr h="468152">
                <a:tc>
                  <a:txBody>
                    <a:bodyPr/>
                    <a:lstStyle/>
                    <a:p>
                      <a:pPr>
                        <a:lnSpc>
                          <a:spcPts val="1600"/>
                        </a:lnSpc>
                        <a:spcBef>
                          <a:spcPts val="200"/>
                        </a:spcBef>
                        <a:spcAft>
                          <a:spcPts val="200"/>
                        </a:spcAft>
                        <a:tabLst>
                          <a:tab pos="800100" algn="l"/>
                        </a:tabLst>
                      </a:pPr>
                      <a:r>
                        <a:rPr lang="ru-RU" sz="1300" dirty="0">
                          <a:effectLst/>
                          <a:latin typeface="Arial" panose="020B0604020202020204" pitchFamily="34" charset="0"/>
                          <a:ea typeface="Times New Roman" panose="02020603050405020304" pitchFamily="18" charset="0"/>
                        </a:rPr>
                        <a:t>переданные по договорам финансовой аренды (лизинга) другим юридическим или физическим лицам</a:t>
                      </a:r>
                      <a:endParaRPr lang="ru-BY" sz="13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00000" marR="21590" algn="l">
                        <a:lnSpc>
                          <a:spcPts val="1600"/>
                        </a:lnSpc>
                        <a:spcBef>
                          <a:spcPts val="200"/>
                        </a:spcBef>
                        <a:spcAft>
                          <a:spcPts val="200"/>
                        </a:spcAft>
                        <a:tabLst>
                          <a:tab pos="800100" algn="l"/>
                        </a:tabLst>
                      </a:pPr>
                      <a:r>
                        <a:rPr lang="ru-RU" sz="1500" dirty="0">
                          <a:effectLst/>
                          <a:latin typeface="Arial" panose="020B0604020202020204" pitchFamily="34" charset="0"/>
                          <a:ea typeface="Times New Roman" panose="02020603050405020304" pitchFamily="18" charset="0"/>
                        </a:rPr>
                        <a:t>Нет</a:t>
                      </a:r>
                      <a:endParaRPr lang="ru-BY" sz="15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2416113"/>
                  </a:ext>
                </a:extLst>
              </a:tr>
              <a:tr h="468152">
                <a:tc>
                  <a:txBody>
                    <a:bodyPr/>
                    <a:lstStyle/>
                    <a:p>
                      <a:pPr>
                        <a:lnSpc>
                          <a:spcPts val="1600"/>
                        </a:lnSpc>
                        <a:spcBef>
                          <a:spcPts val="200"/>
                        </a:spcBef>
                        <a:spcAft>
                          <a:spcPts val="200"/>
                        </a:spcAft>
                        <a:tabLst>
                          <a:tab pos="800100" algn="l"/>
                        </a:tabLst>
                      </a:pPr>
                      <a:r>
                        <a:rPr lang="ru-RU" sz="1300" dirty="0">
                          <a:solidFill>
                            <a:srgbClr val="FF0000"/>
                          </a:solidFill>
                          <a:effectLst/>
                          <a:latin typeface="Arial" panose="020B0604020202020204" pitchFamily="34" charset="0"/>
                          <a:ea typeface="Times New Roman" panose="02020603050405020304" pitchFamily="18" charset="0"/>
                        </a:rPr>
                        <a:t>принятые по договорам аренды транспортного средства с экипажем от юридических лиц</a:t>
                      </a:r>
                      <a:endParaRPr lang="ru-BY" sz="13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00000" marR="21590" algn="l">
                        <a:lnSpc>
                          <a:spcPts val="1600"/>
                        </a:lnSpc>
                        <a:spcBef>
                          <a:spcPts val="200"/>
                        </a:spcBef>
                        <a:spcAft>
                          <a:spcPts val="200"/>
                        </a:spcAft>
                        <a:tabLst>
                          <a:tab pos="800100" algn="l"/>
                        </a:tabLst>
                      </a:pPr>
                      <a:r>
                        <a:rPr lang="ru-RU" sz="1500" dirty="0">
                          <a:solidFill>
                            <a:srgbClr val="FF0000"/>
                          </a:solidFill>
                          <a:effectLst/>
                          <a:latin typeface="Arial" panose="020B0604020202020204" pitchFamily="34" charset="0"/>
                          <a:ea typeface="Times New Roman" panose="02020603050405020304" pitchFamily="18" charset="0"/>
                        </a:rPr>
                        <a:t>Нет</a:t>
                      </a:r>
                      <a:endParaRPr lang="ru-BY" sz="15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3350680"/>
                  </a:ext>
                </a:extLst>
              </a:tr>
              <a:tr h="710313">
                <a:tc>
                  <a:txBody>
                    <a:bodyPr/>
                    <a:lstStyle/>
                    <a:p>
                      <a:pPr>
                        <a:lnSpc>
                          <a:spcPts val="1600"/>
                        </a:lnSpc>
                        <a:spcBef>
                          <a:spcPts val="200"/>
                        </a:spcBef>
                        <a:spcAft>
                          <a:spcPts val="200"/>
                        </a:spcAft>
                        <a:tabLst>
                          <a:tab pos="800100" algn="l"/>
                        </a:tabLst>
                      </a:pPr>
                      <a:r>
                        <a:rPr lang="ru-RU" sz="1300" dirty="0">
                          <a:solidFill>
                            <a:srgbClr val="FF0000"/>
                          </a:solidFill>
                          <a:effectLst/>
                          <a:latin typeface="Arial" panose="020B0604020202020204" pitchFamily="34" charset="0"/>
                          <a:ea typeface="Times New Roman" panose="02020603050405020304" pitchFamily="18" charset="0"/>
                        </a:rPr>
                        <a:t>переданные по договорам аренды транспортного средства без экипажа, договорам безвозмездного пользования автомобилем другим юридическим или физическим лицам </a:t>
                      </a:r>
                      <a:endParaRPr lang="ru-BY" sz="13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00000" marR="21590" algn="l">
                        <a:lnSpc>
                          <a:spcPts val="1600"/>
                        </a:lnSpc>
                        <a:spcBef>
                          <a:spcPts val="200"/>
                        </a:spcBef>
                        <a:spcAft>
                          <a:spcPts val="200"/>
                        </a:spcAft>
                      </a:pPr>
                      <a:r>
                        <a:rPr lang="ru-RU" sz="1500" dirty="0">
                          <a:solidFill>
                            <a:srgbClr val="FF0000"/>
                          </a:solidFill>
                          <a:effectLst/>
                          <a:latin typeface="Arial" panose="020B0604020202020204" pitchFamily="34" charset="0"/>
                          <a:ea typeface="Times New Roman" panose="02020603050405020304" pitchFamily="18" charset="0"/>
                        </a:rPr>
                        <a:t>Нет</a:t>
                      </a:r>
                      <a:endParaRPr lang="ru-BY" sz="15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5451583"/>
                  </a:ext>
                </a:extLst>
              </a:tr>
            </a:tbl>
          </a:graphicData>
        </a:graphic>
      </p:graphicFrame>
    </p:spTree>
    <p:extLst>
      <p:ext uri="{BB962C8B-B14F-4D97-AF65-F5344CB8AC3E}">
        <p14:creationId xmlns:p14="http://schemas.microsoft.com/office/powerpoint/2010/main" val="2938925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a:solidFill>
                  <a:schemeClr val="bg1"/>
                </a:solidFill>
                <a:latin typeface="Arial" panose="020B0604020202020204" pitchFamily="34" charset="0"/>
                <a:ea typeface="Roboto Condensed" panose="02000000000000000000" pitchFamily="2" charset="0"/>
                <a:cs typeface="Arial" panose="020B0604020202020204" pitchFamily="34" charset="0"/>
              </a:rPr>
              <a:t>4</a:t>
            </a:r>
            <a:endParaRPr lang="ru-RU" sz="20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1" name="Прямоугольник 10"/>
          <p:cNvSpPr/>
          <p:nvPr/>
        </p:nvSpPr>
        <p:spPr>
          <a:xfrm>
            <a:off x="1985555" y="831219"/>
            <a:ext cx="8133806" cy="707886"/>
          </a:xfrm>
          <a:prstGeom prst="rect">
            <a:avLst/>
          </a:prstGeom>
        </p:spPr>
        <p:txBody>
          <a:bodyPr wrap="square">
            <a:spAutoFit/>
          </a:bodyPr>
          <a:lstStyle/>
          <a:p>
            <a:pPr algn="ctr"/>
            <a:r>
              <a:rPr lang="ru-RU" sz="2000" b="1" dirty="0">
                <a:solidFill>
                  <a:srgbClr val="385723"/>
                </a:solidFill>
                <a:latin typeface="Arial" panose="020B0604020202020204" pitchFamily="34" charset="0"/>
                <a:cs typeface="Arial" panose="020B0604020202020204" pitchFamily="34" charset="0"/>
              </a:rPr>
              <a:t>Перечень респондентов </a:t>
            </a:r>
            <a:r>
              <a:rPr lang="en-US" sz="2000" b="1" dirty="0">
                <a:solidFill>
                  <a:srgbClr val="385723"/>
                </a:solidFill>
                <a:latin typeface="Arial" panose="020B0604020202020204" pitchFamily="34" charset="0"/>
                <a:cs typeface="Arial" panose="020B0604020202020204" pitchFamily="34" charset="0"/>
              </a:rPr>
              <a:t/>
            </a:r>
            <a:br>
              <a:rPr lang="en-US" sz="2000" b="1" dirty="0">
                <a:solidFill>
                  <a:srgbClr val="385723"/>
                </a:solidFill>
                <a:latin typeface="Arial" panose="020B0604020202020204" pitchFamily="34" charset="0"/>
                <a:cs typeface="Arial" panose="020B0604020202020204" pitchFamily="34" charset="0"/>
              </a:rPr>
            </a:br>
            <a:r>
              <a:rPr lang="ru-RU" sz="2000" b="1" dirty="0">
                <a:solidFill>
                  <a:srgbClr val="385723"/>
                </a:solidFill>
                <a:latin typeface="Arial" panose="020B0604020202020204" pitchFamily="34" charset="0"/>
                <a:cs typeface="Arial" panose="020B0604020202020204" pitchFamily="34" charset="0"/>
              </a:rPr>
              <a:t>и информационные материалы размещаются </a:t>
            </a:r>
          </a:p>
        </p:txBody>
      </p:sp>
      <p:sp>
        <p:nvSpPr>
          <p:cNvPr id="12" name="Прямоугольник 11"/>
          <p:cNvSpPr/>
          <p:nvPr/>
        </p:nvSpPr>
        <p:spPr>
          <a:xfrm>
            <a:off x="1985556" y="1654629"/>
            <a:ext cx="8482147" cy="584775"/>
          </a:xfrm>
          <a:prstGeom prst="rect">
            <a:avLst/>
          </a:prstGeom>
        </p:spPr>
        <p:txBody>
          <a:bodyPr wrap="square">
            <a:spAutoFit/>
          </a:bodyPr>
          <a:lstStyle/>
          <a:p>
            <a:pPr>
              <a:spcBef>
                <a:spcPts val="0"/>
              </a:spcBef>
              <a:spcAft>
                <a:spcPts val="600"/>
              </a:spcAft>
            </a:pPr>
            <a:r>
              <a:rPr lang="ru-RU" sz="1600" dirty="0">
                <a:latin typeface="Arial" panose="020B0604020202020204" pitchFamily="34" charset="0"/>
                <a:cs typeface="Arial" panose="020B0604020202020204" pitchFamily="34" charset="0"/>
              </a:rPr>
              <a:t>на официальном сайте Главного управления </a:t>
            </a:r>
            <a:r>
              <a:rPr lang="ru-RU" sz="1600" b="1" u="sng" dirty="0">
                <a:solidFill>
                  <a:srgbClr val="0070C0"/>
                </a:solidFill>
                <a:latin typeface="Arial" panose="020B0604020202020204" pitchFamily="34" charset="0"/>
                <a:cs typeface="Arial" panose="020B0604020202020204" pitchFamily="34" charset="0"/>
              </a:rPr>
              <a:t>http://www.</a:t>
            </a:r>
            <a:r>
              <a:rPr lang="en-US" sz="1600" b="1" u="sng" dirty="0" err="1">
                <a:solidFill>
                  <a:srgbClr val="0070C0"/>
                </a:solidFill>
                <a:latin typeface="Arial" panose="020B0604020202020204" pitchFamily="34" charset="0"/>
                <a:cs typeface="Arial" panose="020B0604020202020204" pitchFamily="34" charset="0"/>
              </a:rPr>
              <a:t>grodno</a:t>
            </a:r>
            <a:r>
              <a:rPr lang="en-US" sz="1600" b="1" u="sng" dirty="0">
                <a:solidFill>
                  <a:srgbClr val="0070C0"/>
                </a:solidFill>
                <a:latin typeface="Arial" panose="020B0604020202020204" pitchFamily="34" charset="0"/>
                <a:cs typeface="Arial" panose="020B0604020202020204" pitchFamily="34" charset="0"/>
              </a:rPr>
              <a:t>.</a:t>
            </a:r>
            <a:r>
              <a:rPr lang="ru-RU" sz="1600" b="1" u="sng" dirty="0">
                <a:solidFill>
                  <a:srgbClr val="0070C0"/>
                </a:solidFill>
                <a:latin typeface="Arial" panose="020B0604020202020204" pitchFamily="34" charset="0"/>
                <a:cs typeface="Arial" panose="020B0604020202020204" pitchFamily="34" charset="0"/>
              </a:rPr>
              <a:t>belstat.gov.by </a:t>
            </a:r>
            <a:r>
              <a:rPr lang="ru-RU" sz="1600" dirty="0">
                <a:solidFill>
                  <a:srgbClr val="385723"/>
                </a:solidFill>
                <a:latin typeface="Arial" panose="020B0604020202020204" pitchFamily="34" charset="0"/>
                <a:cs typeface="Arial" panose="020B0604020202020204" pitchFamily="34" charset="0"/>
              </a:rPr>
              <a:t/>
            </a:r>
            <a:br>
              <a:rPr lang="ru-RU" sz="1600" dirty="0">
                <a:solidFill>
                  <a:srgbClr val="385723"/>
                </a:solidFill>
                <a:latin typeface="Arial" panose="020B0604020202020204" pitchFamily="34" charset="0"/>
                <a:cs typeface="Arial" panose="020B0604020202020204" pitchFamily="34" charset="0"/>
              </a:rPr>
            </a:br>
            <a:r>
              <a:rPr lang="ru-RU" sz="1600" dirty="0">
                <a:latin typeface="Arial" panose="020B0604020202020204" pitchFamily="34" charset="0"/>
                <a:cs typeface="Arial" panose="020B0604020202020204" pitchFamily="34" charset="0"/>
              </a:rPr>
              <a:t>в глобальной компьютерной сети Интернет</a:t>
            </a:r>
          </a:p>
        </p:txBody>
      </p:sp>
      <p:sp>
        <p:nvSpPr>
          <p:cNvPr id="13" name="Прямоугольник 12"/>
          <p:cNvSpPr/>
          <p:nvPr/>
        </p:nvSpPr>
        <p:spPr>
          <a:xfrm>
            <a:off x="1985555" y="2300960"/>
            <a:ext cx="8412479" cy="830997"/>
          </a:xfrm>
          <a:prstGeom prst="rect">
            <a:avLst/>
          </a:prstGeom>
        </p:spPr>
        <p:txBody>
          <a:bodyPr wrap="square">
            <a:spAutoFit/>
          </a:bodyPr>
          <a:lstStyle/>
          <a:p>
            <a:pPr marL="285750" indent="-285750">
              <a:spcBef>
                <a:spcPts val="0"/>
              </a:spcBef>
              <a:spcAft>
                <a:spcPts val="600"/>
              </a:spcAft>
              <a:buFont typeface="Wingdings" panose="05000000000000000000" pitchFamily="2" charset="2"/>
              <a:buChar char="§"/>
            </a:pPr>
            <a:r>
              <a:rPr lang="ru-RU" sz="1600" dirty="0">
                <a:latin typeface="Arial" panose="020B0604020202020204" pitchFamily="34" charset="0"/>
                <a:cs typeface="Arial" panose="020B0604020202020204" pitchFamily="34" charset="0"/>
              </a:rPr>
              <a:t>отображаются при нажатии на </a:t>
            </a:r>
            <a:r>
              <a:rPr lang="ru-RU" sz="1600" b="1" i="1" dirty="0">
                <a:solidFill>
                  <a:srgbClr val="385723"/>
                </a:solidFill>
                <a:latin typeface="Arial" panose="020B0604020202020204" pitchFamily="34" charset="0"/>
                <a:cs typeface="Arial" panose="020B0604020202020204" pitchFamily="34" charset="0"/>
              </a:rPr>
              <a:t>блок</a:t>
            </a:r>
            <a:r>
              <a:rPr lang="ru-RU" sz="1600" b="1" i="1" dirty="0">
                <a:solidFill>
                  <a:srgbClr val="CC6600"/>
                </a:solidFill>
                <a:latin typeface="Arial" panose="020B0604020202020204" pitchFamily="34" charset="0"/>
                <a:cs typeface="Arial" panose="020B0604020202020204" pitchFamily="34" charset="0"/>
              </a:rPr>
              <a:t> </a:t>
            </a:r>
            <a:r>
              <a:rPr lang="ru-RU" sz="1600" b="1" dirty="0">
                <a:solidFill>
                  <a:srgbClr val="CC6600"/>
                </a:solidFill>
                <a:latin typeface="Arial" panose="020B0604020202020204" pitchFamily="34" charset="0"/>
                <a:cs typeface="Arial" panose="020B0604020202020204" pitchFamily="34" charset="0"/>
              </a:rPr>
              <a:t/>
            </a:r>
            <a:br>
              <a:rPr lang="ru-RU" sz="1600" b="1" dirty="0">
                <a:solidFill>
                  <a:srgbClr val="CC6600"/>
                </a:solidFill>
                <a:latin typeface="Arial" panose="020B0604020202020204" pitchFamily="34" charset="0"/>
                <a:cs typeface="Arial" panose="020B0604020202020204" pitchFamily="34" charset="0"/>
              </a:rPr>
            </a:br>
            <a:r>
              <a:rPr lang="ru-RU" sz="1600" b="1" dirty="0">
                <a:latin typeface="Arial" panose="020B0604020202020204" pitchFamily="34" charset="0"/>
                <a:cs typeface="Arial" panose="020B0604020202020204" pitchFamily="34" charset="0"/>
              </a:rPr>
              <a:t>«О представлении форм 1-мп (микро) и 1-мп за 20</a:t>
            </a:r>
            <a:r>
              <a:rPr lang="en-US" sz="1600" b="1" dirty="0">
                <a:latin typeface="Arial" panose="020B0604020202020204" pitchFamily="34" charset="0"/>
                <a:cs typeface="Arial" panose="020B0604020202020204" pitchFamily="34" charset="0"/>
              </a:rPr>
              <a:t>2</a:t>
            </a:r>
            <a:r>
              <a:rPr lang="ru-RU" sz="1600" b="1" dirty="0">
                <a:latin typeface="Arial" panose="020B0604020202020204" pitchFamily="34" charset="0"/>
                <a:cs typeface="Arial" panose="020B0604020202020204" pitchFamily="34" charset="0"/>
              </a:rPr>
              <a:t>4</a:t>
            </a:r>
            <a:r>
              <a:rPr lang="en-US" sz="1600" b="1" dirty="0">
                <a:latin typeface="Arial" panose="020B0604020202020204" pitchFamily="34" charset="0"/>
                <a:cs typeface="Arial" panose="020B0604020202020204" pitchFamily="34" charset="0"/>
              </a:rPr>
              <a:t> </a:t>
            </a:r>
            <a:r>
              <a:rPr lang="ru-RU" sz="1600" b="1" dirty="0">
                <a:latin typeface="Arial" panose="020B0604020202020204" pitchFamily="34" charset="0"/>
                <a:cs typeface="Arial" panose="020B0604020202020204" pitchFamily="34" charset="0"/>
              </a:rPr>
              <a:t>год»</a:t>
            </a:r>
            <a:r>
              <a:rPr lang="ru-RU" sz="1600" dirty="0">
                <a:latin typeface="Arial" panose="020B0604020202020204" pitchFamily="34" charset="0"/>
                <a:cs typeface="Arial" panose="020B0604020202020204" pitchFamily="34" charset="0"/>
              </a:rPr>
              <a:t>, </a:t>
            </a:r>
            <a:br>
              <a:rPr lang="ru-RU" sz="1600" dirty="0">
                <a:latin typeface="Arial" panose="020B0604020202020204" pitchFamily="34" charset="0"/>
                <a:cs typeface="Arial" panose="020B0604020202020204" pitchFamily="34" charset="0"/>
              </a:rPr>
            </a:br>
            <a:r>
              <a:rPr lang="ru-RU" sz="1600" dirty="0">
                <a:latin typeface="Arial" panose="020B0604020202020204" pitchFamily="34" charset="0"/>
                <a:cs typeface="Arial" panose="020B0604020202020204" pitchFamily="34" charset="0"/>
              </a:rPr>
              <a:t>размещенного на главной странице сайта Главного статистического управления </a:t>
            </a:r>
            <a:endParaRPr lang="ru-RU" sz="1600" b="1" dirty="0">
              <a:solidFill>
                <a:srgbClr val="CC6600"/>
              </a:solidFill>
              <a:latin typeface="Arial" panose="020B0604020202020204" pitchFamily="34" charset="0"/>
              <a:cs typeface="Arial" panose="020B0604020202020204" pitchFamily="34" charset="0"/>
            </a:endParaRPr>
          </a:p>
        </p:txBody>
      </p:sp>
      <p:pic>
        <p:nvPicPr>
          <p:cNvPr id="14" name="Рисунок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5555" y="3239589"/>
            <a:ext cx="8133806" cy="3394346"/>
          </a:xfrm>
          <a:prstGeom prst="rect">
            <a:avLst/>
          </a:prstGeom>
        </p:spPr>
      </p:pic>
      <p:cxnSp>
        <p:nvCxnSpPr>
          <p:cNvPr id="15" name="Прямая со стрелкой 14"/>
          <p:cNvCxnSpPr/>
          <p:nvPr/>
        </p:nvCxnSpPr>
        <p:spPr>
          <a:xfrm>
            <a:off x="2403566" y="3131957"/>
            <a:ext cx="1820091" cy="2206397"/>
          </a:xfrm>
          <a:prstGeom prst="straightConnector1">
            <a:avLst/>
          </a:prstGeom>
          <a:ln w="38100">
            <a:solidFill>
              <a:srgbClr val="C00000"/>
            </a:solidFill>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4418150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40</a:t>
            </a:r>
            <a:endParaRPr lang="ru-RU" sz="18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1" name="Заголовок 1"/>
          <p:cNvSpPr>
            <a:spLocks noGrp="1"/>
          </p:cNvSpPr>
          <p:nvPr>
            <p:ph type="ctrTitle"/>
          </p:nvPr>
        </p:nvSpPr>
        <p:spPr>
          <a:xfrm>
            <a:off x="1277007" y="940043"/>
            <a:ext cx="9806152" cy="623837"/>
          </a:xfrm>
        </p:spPr>
        <p:txBody>
          <a:bodyPr anchor="ctr">
            <a:normAutofit/>
          </a:bodyPr>
          <a:lstStyle/>
          <a:p>
            <a:r>
              <a:rPr kumimoji="0" lang="ru-RU" sz="1800" b="0" i="0" u="none" strike="noStrike" kern="1200" cap="none" spc="0" normalizeH="0" baseline="0" noProof="0" dirty="0">
                <a:ln>
                  <a:noFill/>
                </a:ln>
                <a:solidFill>
                  <a:srgbClr val="70AD47">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В разделе </a:t>
            </a:r>
            <a:r>
              <a:rPr kumimoji="0" lang="en-US" sz="1800" b="0" i="0" u="none" strike="noStrike" kern="1200" cap="none" spc="0" normalizeH="0" baseline="0" noProof="0" dirty="0">
                <a:ln>
                  <a:noFill/>
                </a:ln>
                <a:solidFill>
                  <a:srgbClr val="70AD47">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III </a:t>
            </a:r>
            <a:r>
              <a:rPr kumimoji="0" lang="ru-RU" sz="1800" b="0" i="0" u="none" strike="noStrike" kern="1200" cap="none" spc="0" normalizeH="0" baseline="0" noProof="0" dirty="0">
                <a:ln>
                  <a:noFill/>
                </a:ln>
                <a:solidFill>
                  <a:srgbClr val="70AD47">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«Автомобильный транспорт» </a:t>
            </a:r>
            <a:r>
              <a:rPr kumimoji="0" lang="ru-RU" sz="1800" b="1" i="0" u="none" strike="noStrike" kern="1200" cap="none" spc="0" normalizeH="0" baseline="0" noProof="0" dirty="0">
                <a:ln>
                  <a:noFill/>
                </a:ln>
                <a:solidFill>
                  <a:srgbClr val="70AD47">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по строкам 20 21 отражаются данные: </a:t>
            </a:r>
            <a:endParaRPr lang="ru-RU" sz="2000" dirty="0">
              <a:solidFill>
                <a:srgbClr val="FF0000"/>
              </a:solidFill>
              <a:latin typeface="Arial" panose="020B0604020202020204" pitchFamily="34" charset="0"/>
              <a:ea typeface="Roboto Condensed" panose="02000000000000000000" pitchFamily="2" charset="0"/>
              <a:cs typeface="Arial" panose="020B0604020202020204" pitchFamily="34" charset="0"/>
            </a:endParaRPr>
          </a:p>
        </p:txBody>
      </p:sp>
      <p:sp>
        <p:nvSpPr>
          <p:cNvPr id="12" name="Объект 2"/>
          <p:cNvSpPr txBox="1">
            <a:spLocks/>
          </p:cNvSpPr>
          <p:nvPr/>
        </p:nvSpPr>
        <p:spPr>
          <a:xfrm>
            <a:off x="1803163" y="1594916"/>
            <a:ext cx="9011982" cy="48058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0215" algn="just">
              <a:tabLst>
                <a:tab pos="800100" algn="l"/>
              </a:tabLst>
            </a:pPr>
            <a:r>
              <a:rPr lang="ru-RU" sz="1800" dirty="0">
                <a:solidFill>
                  <a:srgbClr val="000000"/>
                </a:solidFill>
                <a:effectLst/>
                <a:latin typeface="Times New Roman" panose="02020603050405020304" pitchFamily="18" charset="0"/>
                <a:ea typeface="Times New Roman" panose="02020603050405020304" pitchFamily="18" charset="0"/>
              </a:rPr>
              <a:t>об автомобильных перевозках, выполненных организацией за плату для других юридических или физических лиц на основании договора автомобильной перевозки груза или на иных законных основаниях; </a:t>
            </a:r>
            <a:endParaRPr lang="ru-BY" sz="1800" dirty="0">
              <a:effectLst/>
              <a:latin typeface="Times New Roman" panose="02020603050405020304" pitchFamily="18" charset="0"/>
              <a:ea typeface="Times New Roman" panose="02020603050405020304" pitchFamily="18" charset="0"/>
            </a:endParaRPr>
          </a:p>
          <a:p>
            <a:pPr indent="450215" algn="just"/>
            <a:r>
              <a:rPr lang="ru-RU" sz="1800" dirty="0">
                <a:solidFill>
                  <a:srgbClr val="000000"/>
                </a:solidFill>
                <a:effectLst/>
                <a:latin typeface="Times New Roman" panose="02020603050405020304" pitchFamily="18" charset="0"/>
                <a:ea typeface="Times New Roman" panose="02020603050405020304" pitchFamily="18" charset="0"/>
              </a:rPr>
              <a:t>о доставке собственной продукции (товаров) до покупателя (другого юридического или физического лица) в случае, если заключается иной договор, в котором стоимость доставки выделена отдельно и не включена в отпускную цену реализуемой продукции (товаров);</a:t>
            </a:r>
            <a:endParaRPr lang="ru-BY" sz="1800" dirty="0">
              <a:effectLst/>
              <a:latin typeface="Times New Roman" panose="02020603050405020304" pitchFamily="18" charset="0"/>
              <a:ea typeface="Times New Roman" panose="02020603050405020304" pitchFamily="18" charset="0"/>
            </a:endParaRPr>
          </a:p>
          <a:p>
            <a:pPr indent="450215" algn="just"/>
            <a:r>
              <a:rPr lang="ru-RU" sz="1800" dirty="0">
                <a:solidFill>
                  <a:srgbClr val="000000"/>
                </a:solidFill>
                <a:effectLst/>
                <a:latin typeface="Times New Roman" panose="02020603050405020304" pitchFamily="18" charset="0"/>
                <a:ea typeface="Times New Roman" panose="02020603050405020304" pitchFamily="18" charset="0"/>
              </a:rPr>
              <a:t>об автомобильных перевозках грузов, выполненных за плату для других</a:t>
            </a:r>
            <a:r>
              <a:rPr lang="ru-RU" sz="1800" b="1" dirty="0">
                <a:solidFill>
                  <a:srgbClr val="000000"/>
                </a:solidFill>
                <a:effectLst/>
                <a:latin typeface="Times New Roman" panose="02020603050405020304" pitchFamily="18" charset="0"/>
                <a:ea typeface="Times New Roman" panose="02020603050405020304" pitchFamily="18" charset="0"/>
              </a:rPr>
              <a:t> </a:t>
            </a:r>
            <a:r>
              <a:rPr lang="ru-RU" sz="1800" dirty="0">
                <a:solidFill>
                  <a:srgbClr val="000000"/>
                </a:solidFill>
                <a:effectLst/>
                <a:latin typeface="Times New Roman" panose="02020603050405020304" pitchFamily="18" charset="0"/>
                <a:ea typeface="Times New Roman" panose="02020603050405020304" pitchFamily="18" charset="0"/>
              </a:rPr>
              <a:t>юридических или физических лиц по разовым заказам, в том числе по заявлениям (заявкам) или другим документам своих работников;</a:t>
            </a:r>
            <a:endParaRPr lang="ru-BY" sz="1800" dirty="0">
              <a:effectLst/>
              <a:latin typeface="Times New Roman" panose="02020603050405020304" pitchFamily="18" charset="0"/>
              <a:ea typeface="Times New Roman" panose="02020603050405020304" pitchFamily="18" charset="0"/>
            </a:endParaRPr>
          </a:p>
          <a:p>
            <a:pPr indent="450215" algn="just">
              <a:tabLst>
                <a:tab pos="800100" algn="l"/>
              </a:tabLst>
            </a:pPr>
            <a:r>
              <a:rPr lang="ru-RU" sz="1800" dirty="0">
                <a:solidFill>
                  <a:srgbClr val="000000"/>
                </a:solidFill>
                <a:effectLst/>
                <a:latin typeface="Times New Roman" panose="02020603050405020304" pitchFamily="18" charset="0"/>
                <a:ea typeface="Times New Roman" panose="02020603050405020304" pitchFamily="18" charset="0"/>
              </a:rPr>
              <a:t>об использовании автомобильных транспортных средств, переданных </a:t>
            </a:r>
            <a:br>
              <a:rPr lang="ru-RU" sz="1800" dirty="0">
                <a:solidFill>
                  <a:srgbClr val="000000"/>
                </a:solidFill>
                <a:effectLst/>
                <a:latin typeface="Times New Roman" panose="02020603050405020304" pitchFamily="18" charset="0"/>
                <a:ea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rPr>
              <a:t>по договорам аренды транспортного средства с экипажем другим юридическим или физическим лицам;</a:t>
            </a:r>
            <a:endParaRPr lang="ru-BY" sz="1800" dirty="0">
              <a:effectLst/>
              <a:latin typeface="Times New Roman" panose="02020603050405020304" pitchFamily="18" charset="0"/>
              <a:ea typeface="Times New Roman" panose="02020603050405020304" pitchFamily="18" charset="0"/>
            </a:endParaRPr>
          </a:p>
          <a:p>
            <a:pPr indent="450215" algn="just">
              <a:tabLst>
                <a:tab pos="800100" algn="l"/>
              </a:tabLst>
            </a:pPr>
            <a:r>
              <a:rPr lang="ru-RU" sz="1800" dirty="0">
                <a:solidFill>
                  <a:srgbClr val="000000"/>
                </a:solidFill>
                <a:effectLst/>
                <a:latin typeface="Times New Roman" panose="02020603050405020304" pitchFamily="18" charset="0"/>
                <a:ea typeface="Times New Roman" panose="02020603050405020304" pitchFamily="18" charset="0"/>
              </a:rPr>
              <a:t>о работе и использовании автомобильных транспортных средств, принятых </a:t>
            </a:r>
            <a:br>
              <a:rPr lang="ru-RU" sz="1800" dirty="0">
                <a:solidFill>
                  <a:srgbClr val="000000"/>
                </a:solidFill>
                <a:effectLst/>
                <a:latin typeface="Times New Roman" panose="02020603050405020304" pitchFamily="18" charset="0"/>
                <a:ea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rPr>
              <a:t>по договорам аренды транспортного средства без экипажа или приобретенным </a:t>
            </a:r>
            <a:br>
              <a:rPr lang="ru-RU" sz="1800" dirty="0">
                <a:solidFill>
                  <a:srgbClr val="000000"/>
                </a:solidFill>
                <a:effectLst/>
                <a:latin typeface="Times New Roman" panose="02020603050405020304" pitchFamily="18" charset="0"/>
                <a:ea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rPr>
              <a:t>по договорам финансовой аренды (лизинга).</a:t>
            </a:r>
            <a:endParaRPr kumimoji="0" lang="ru-RU" sz="1800" b="1" i="0" u="none" strike="noStrike" kern="1200" cap="none" spc="0" normalizeH="0" baseline="0" noProof="0" dirty="0">
              <a:ln>
                <a:noFill/>
              </a:ln>
              <a:solidFill>
                <a:srgbClr val="CC6600"/>
              </a:solidFill>
              <a:effectLst/>
              <a:uLnTx/>
              <a:uFillTx/>
              <a:latin typeface="Arial" pitchFamily="34" charset="0"/>
              <a:ea typeface="+mn-ea"/>
              <a:cs typeface="Arial" pitchFamily="34" charset="0"/>
            </a:endParaRPr>
          </a:p>
          <a:p>
            <a:pPr marL="0" marR="0" lvl="0" indent="0" algn="ctr" defTabSz="914400" rtl="0" eaLnBrk="1" fontAlgn="auto" latinLnBrk="0" hangingPunct="0">
              <a:lnSpc>
                <a:spcPct val="90000"/>
              </a:lnSpc>
              <a:spcBef>
                <a:spcPts val="1000"/>
              </a:spcBef>
              <a:spcAft>
                <a:spcPts val="0"/>
              </a:spcAft>
              <a:buClrTx/>
              <a:buSzTx/>
              <a:buFont typeface="Arial" panose="020B0604020202020204" pitchFamily="34" charset="0"/>
              <a:buNone/>
              <a:tabLst/>
              <a:defRPr/>
            </a:pPr>
            <a:endParaRPr kumimoji="0" lang="ru-RU" sz="2800" b="1"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4289402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BEE53-D294-4A6A-6CFA-A53568908B37}"/>
            </a:ext>
          </a:extLst>
        </p:cNvPr>
        <p:cNvGrpSpPr/>
        <p:nvPr/>
      </p:nvGrpSpPr>
      <p:grpSpPr>
        <a:xfrm>
          <a:off x="0" y="0"/>
          <a:ext cx="0" cy="0"/>
          <a:chOff x="0" y="0"/>
          <a:chExt cx="0" cy="0"/>
        </a:xfrm>
      </p:grpSpPr>
      <p:pic>
        <p:nvPicPr>
          <p:cNvPr id="7" name="Рисунок 6">
            <a:extLst>
              <a:ext uri="{FF2B5EF4-FFF2-40B4-BE49-F238E27FC236}">
                <a16:creationId xmlns:a16="http://schemas.microsoft.com/office/drawing/2014/main" id="{F619C668-ED99-97D9-C973-B4188403C9F5}"/>
              </a:ext>
            </a:extLst>
          </p:cNvPr>
          <p:cNvPicPr>
            <a:picLocks noChangeAspect="1"/>
          </p:cNvPicPr>
          <p:nvPr/>
        </p:nvPicPr>
        <p:blipFill>
          <a:blip r:embed="rId2"/>
          <a:stretch>
            <a:fillRect/>
          </a:stretch>
        </p:blipFill>
        <p:spPr>
          <a:xfrm>
            <a:off x="0" y="0"/>
            <a:ext cx="12192000" cy="6858000"/>
          </a:xfrm>
          <a:prstGeom prst="rect">
            <a:avLst/>
          </a:prstGeom>
        </p:spPr>
      </p:pic>
      <p:pic>
        <p:nvPicPr>
          <p:cNvPr id="8" name="Рисунок 7">
            <a:extLst>
              <a:ext uri="{FF2B5EF4-FFF2-40B4-BE49-F238E27FC236}">
                <a16:creationId xmlns:a16="http://schemas.microsoft.com/office/drawing/2014/main" id="{CEB07807-EB91-1E2C-BC3F-5DB1A0003B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a:extLst>
              <a:ext uri="{FF2B5EF4-FFF2-40B4-BE49-F238E27FC236}">
                <a16:creationId xmlns:a16="http://schemas.microsoft.com/office/drawing/2014/main" id="{7C264029-AF65-7349-F1BB-408651535E0E}"/>
              </a:ext>
            </a:extLst>
          </p:cNvPr>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a:extLst>
              <a:ext uri="{FF2B5EF4-FFF2-40B4-BE49-F238E27FC236}">
                <a16:creationId xmlns:a16="http://schemas.microsoft.com/office/drawing/2014/main" id="{9F813282-9E8D-AEEA-DAF3-9FB37B6D2B04}"/>
              </a:ext>
            </a:extLst>
          </p:cNvPr>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41</a:t>
            </a:r>
            <a:endParaRPr lang="ru-RU" sz="18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a:extLst>
              <a:ext uri="{FF2B5EF4-FFF2-40B4-BE49-F238E27FC236}">
                <a16:creationId xmlns:a16="http://schemas.microsoft.com/office/drawing/2014/main" id="{587972A9-BFF2-6447-4282-E8167F7D5755}"/>
              </a:ext>
            </a:extLst>
          </p:cNvPr>
          <p:cNvPicPr>
            <a:picLocks noChangeAspect="1"/>
          </p:cNvPicPr>
          <p:nvPr/>
        </p:nvPicPr>
        <p:blipFill>
          <a:blip r:embed="rId4"/>
          <a:stretch>
            <a:fillRect/>
          </a:stretch>
        </p:blipFill>
        <p:spPr>
          <a:xfrm>
            <a:off x="603406" y="4680426"/>
            <a:ext cx="367089" cy="1583918"/>
          </a:xfrm>
          <a:prstGeom prst="rect">
            <a:avLst/>
          </a:prstGeom>
        </p:spPr>
      </p:pic>
      <p:sp>
        <p:nvSpPr>
          <p:cNvPr id="11" name="Заголовок 1">
            <a:extLst>
              <a:ext uri="{FF2B5EF4-FFF2-40B4-BE49-F238E27FC236}">
                <a16:creationId xmlns:a16="http://schemas.microsoft.com/office/drawing/2014/main" id="{96079261-6B6E-A228-0472-714FA2278ABD}"/>
              </a:ext>
            </a:extLst>
          </p:cNvPr>
          <p:cNvSpPr>
            <a:spLocks noGrp="1"/>
          </p:cNvSpPr>
          <p:nvPr>
            <p:ph type="ctrTitle"/>
          </p:nvPr>
        </p:nvSpPr>
        <p:spPr>
          <a:xfrm>
            <a:off x="1277007" y="940043"/>
            <a:ext cx="9806152" cy="623837"/>
          </a:xfrm>
        </p:spPr>
        <p:txBody>
          <a:bodyPr anchor="ctr">
            <a:noAutofit/>
          </a:bodyPr>
          <a:lstStyle/>
          <a:p>
            <a:r>
              <a:rPr lang="ru-RU" sz="2000" dirty="0">
                <a:solidFill>
                  <a:schemeClr val="accent6">
                    <a:lumMod val="50000"/>
                  </a:schemeClr>
                </a:solidFill>
                <a:latin typeface="Arial" panose="020B0604020202020204" pitchFamily="34" charset="0"/>
                <a:ea typeface="Tahoma" panose="020B0604030504040204" pitchFamily="34" charset="0"/>
                <a:cs typeface="Arial" panose="020B0604020202020204" pitchFamily="34" charset="0"/>
              </a:rPr>
              <a:t>В разделе </a:t>
            </a:r>
            <a:r>
              <a:rPr lang="en-US" sz="2000" dirty="0">
                <a:solidFill>
                  <a:schemeClr val="accent6">
                    <a:lumMod val="50000"/>
                  </a:schemeClr>
                </a:solidFill>
                <a:latin typeface="Arial" panose="020B0604020202020204" pitchFamily="34" charset="0"/>
                <a:ea typeface="Tahoma" panose="020B0604030504040204" pitchFamily="34" charset="0"/>
                <a:cs typeface="Arial" panose="020B0604020202020204" pitchFamily="34" charset="0"/>
              </a:rPr>
              <a:t>III </a:t>
            </a:r>
            <a:r>
              <a:rPr lang="ru-RU" sz="2000" dirty="0">
                <a:solidFill>
                  <a:schemeClr val="accent6">
                    <a:lumMod val="50000"/>
                  </a:schemeClr>
                </a:solidFill>
                <a:latin typeface="Arial" panose="020B0604020202020204" pitchFamily="34" charset="0"/>
                <a:ea typeface="Tahoma" panose="020B0604030504040204" pitchFamily="34" charset="0"/>
                <a:cs typeface="Arial" panose="020B0604020202020204" pitchFamily="34" charset="0"/>
              </a:rPr>
              <a:t>«Автомобильный транспорт» </a:t>
            </a:r>
            <a:r>
              <a:rPr lang="ru-RU" sz="2000" b="1" dirty="0">
                <a:solidFill>
                  <a:schemeClr val="accent6">
                    <a:lumMod val="50000"/>
                  </a:schemeClr>
                </a:solidFill>
                <a:latin typeface="Arial" panose="020B0604020202020204" pitchFamily="34" charset="0"/>
                <a:ea typeface="Tahoma" panose="020B0604030504040204" pitchFamily="34" charset="0"/>
                <a:cs typeface="Arial" panose="020B0604020202020204" pitchFamily="34" charset="0"/>
              </a:rPr>
              <a:t>по строкам 20 и 21 </a:t>
            </a:r>
            <a:br>
              <a:rPr lang="ru-RU" sz="2000" b="1" dirty="0">
                <a:solidFill>
                  <a:schemeClr val="accent6">
                    <a:lumMod val="50000"/>
                  </a:schemeClr>
                </a:solidFill>
                <a:latin typeface="Arial" panose="020B0604020202020204" pitchFamily="34" charset="0"/>
                <a:ea typeface="Tahoma" panose="020B0604030504040204" pitchFamily="34" charset="0"/>
                <a:cs typeface="Arial" panose="020B0604020202020204" pitchFamily="34" charset="0"/>
              </a:rPr>
            </a:br>
            <a:r>
              <a:rPr lang="ru-RU" sz="2000" b="1" dirty="0">
                <a:solidFill>
                  <a:srgbClr val="FF0000"/>
                </a:solidFill>
                <a:latin typeface="Arial" panose="020B0604020202020204" pitchFamily="34" charset="0"/>
                <a:ea typeface="Tahoma" panose="020B0604030504040204" pitchFamily="34" charset="0"/>
                <a:cs typeface="Arial" panose="020B0604020202020204" pitchFamily="34" charset="0"/>
              </a:rPr>
              <a:t>не отражаются данные:</a:t>
            </a:r>
            <a:endParaRPr lang="ru-RU" sz="2000" dirty="0">
              <a:solidFill>
                <a:srgbClr val="FF0000"/>
              </a:solidFill>
              <a:latin typeface="Arial" panose="020B0604020202020204" pitchFamily="34" charset="0"/>
              <a:ea typeface="Roboto Condensed" panose="02000000000000000000" pitchFamily="2" charset="0"/>
              <a:cs typeface="Arial" panose="020B0604020202020204" pitchFamily="34" charset="0"/>
            </a:endParaRPr>
          </a:p>
        </p:txBody>
      </p:sp>
      <p:sp>
        <p:nvSpPr>
          <p:cNvPr id="12" name="Объект 2">
            <a:extLst>
              <a:ext uri="{FF2B5EF4-FFF2-40B4-BE49-F238E27FC236}">
                <a16:creationId xmlns:a16="http://schemas.microsoft.com/office/drawing/2014/main" id="{3032B1B8-BEF9-6A23-770D-665CB07C8A68}"/>
              </a:ext>
            </a:extLst>
          </p:cNvPr>
          <p:cNvSpPr txBox="1">
            <a:spLocks/>
          </p:cNvSpPr>
          <p:nvPr/>
        </p:nvSpPr>
        <p:spPr>
          <a:xfrm>
            <a:off x="1803162" y="1594916"/>
            <a:ext cx="9421885" cy="48058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0215" algn="just">
              <a:tabLst>
                <a:tab pos="800100" algn="l"/>
              </a:tabLst>
            </a:pPr>
            <a:r>
              <a:rPr lang="ru-RU" sz="2000" dirty="0">
                <a:solidFill>
                  <a:srgbClr val="000000"/>
                </a:solidFill>
                <a:latin typeface="Arial" panose="020B0604020202020204" pitchFamily="34" charset="0"/>
                <a:cs typeface="Arial" panose="020B0604020202020204" pitchFamily="34" charset="0"/>
              </a:rPr>
              <a:t>об использовании автомобильных транспортных средств, переданных по договорам аренды транспортного средства без экипажа или договорам финансовой аренды (лизинга) другим юридическим или физическим лицам;</a:t>
            </a:r>
            <a:endParaRPr lang="ru-BY" sz="2000" dirty="0">
              <a:solidFill>
                <a:srgbClr val="000000"/>
              </a:solidFill>
              <a:latin typeface="Arial" panose="020B0604020202020204" pitchFamily="34" charset="0"/>
              <a:cs typeface="Arial" panose="020B0604020202020204" pitchFamily="34" charset="0"/>
            </a:endParaRPr>
          </a:p>
          <a:p>
            <a:pPr indent="450215" algn="just">
              <a:tabLst>
                <a:tab pos="800100" algn="l"/>
              </a:tabLst>
            </a:pPr>
            <a:r>
              <a:rPr lang="ru-RU" sz="2000" dirty="0">
                <a:solidFill>
                  <a:srgbClr val="000000"/>
                </a:solidFill>
                <a:latin typeface="Arial" panose="020B0604020202020204" pitchFamily="34" charset="0"/>
                <a:cs typeface="Arial" panose="020B0604020202020204" pitchFamily="34" charset="0"/>
              </a:rPr>
              <a:t>об использовании автомобильных транспортных средств, осуществляющих перевозки для собственных нужд организации, например, по доставке собственной продукции (товаров) в свои торговые объекты, внутрихозяйственные, внутризаводские, </a:t>
            </a:r>
            <a:r>
              <a:rPr lang="ru-RU" sz="2000" dirty="0" err="1">
                <a:solidFill>
                  <a:srgbClr val="000000"/>
                </a:solidFill>
                <a:latin typeface="Arial" panose="020B0604020202020204" pitchFamily="34" charset="0"/>
                <a:cs typeface="Arial" panose="020B0604020202020204" pitchFamily="34" charset="0"/>
              </a:rPr>
              <a:t>внутриобъектные</a:t>
            </a:r>
            <a:r>
              <a:rPr lang="ru-RU" sz="2000" dirty="0">
                <a:solidFill>
                  <a:srgbClr val="000000"/>
                </a:solidFill>
                <a:latin typeface="Arial" panose="020B0604020202020204" pitchFamily="34" charset="0"/>
                <a:cs typeface="Arial" panose="020B0604020202020204" pitchFamily="34" charset="0"/>
              </a:rPr>
              <a:t> и тому подобные перевозки;</a:t>
            </a:r>
            <a:endParaRPr lang="ru-BY" sz="2000" dirty="0">
              <a:solidFill>
                <a:srgbClr val="000000"/>
              </a:solidFill>
              <a:latin typeface="Arial" panose="020B0604020202020204" pitchFamily="34" charset="0"/>
              <a:cs typeface="Arial" panose="020B0604020202020204" pitchFamily="34" charset="0"/>
            </a:endParaRPr>
          </a:p>
          <a:p>
            <a:pPr indent="450215" algn="just">
              <a:tabLst>
                <a:tab pos="800100" algn="l"/>
              </a:tabLst>
            </a:pPr>
            <a:r>
              <a:rPr lang="ru-RU" sz="2000" dirty="0">
                <a:solidFill>
                  <a:srgbClr val="000000"/>
                </a:solidFill>
                <a:latin typeface="Arial" panose="020B0604020202020204" pitchFamily="34" charset="0"/>
                <a:cs typeface="Arial" panose="020B0604020202020204" pitchFamily="34" charset="0"/>
              </a:rPr>
              <a:t>об использовании специальных автомобильных транспортных средств, конструкция которых не предназначена для перевозок грузов, например, автокраны, авторемонтные всех видов, ассенизаторские, автолавки, </a:t>
            </a:r>
            <a:r>
              <a:rPr lang="ru-RU" sz="2000" dirty="0" err="1">
                <a:solidFill>
                  <a:srgbClr val="000000"/>
                </a:solidFill>
                <a:latin typeface="Arial" panose="020B0604020202020204" pitchFamily="34" charset="0"/>
                <a:cs typeface="Arial" panose="020B0604020202020204" pitchFamily="34" charset="0"/>
              </a:rPr>
              <a:t>асфальтобетоносмесители</a:t>
            </a:r>
            <a:r>
              <a:rPr lang="ru-RU" sz="2000" dirty="0">
                <a:solidFill>
                  <a:srgbClr val="000000"/>
                </a:solidFill>
                <a:latin typeface="Arial" panose="020B0604020202020204" pitchFamily="34" charset="0"/>
                <a:cs typeface="Arial" panose="020B0604020202020204" pitchFamily="34" charset="0"/>
              </a:rPr>
              <a:t> </a:t>
            </a:r>
            <a:r>
              <a:rPr lang="ru-RU" sz="2000" dirty="0">
                <a:solidFill>
                  <a:srgbClr val="C00000"/>
                </a:solidFill>
                <a:latin typeface="Arial" panose="020B0604020202020204" pitchFamily="34" charset="0"/>
                <a:cs typeface="Arial" panose="020B0604020202020204" pitchFamily="34" charset="0"/>
              </a:rPr>
              <a:t>(кроме автобетоносмесителей), </a:t>
            </a:r>
            <a:r>
              <a:rPr lang="ru-RU" sz="2000" dirty="0">
                <a:solidFill>
                  <a:srgbClr val="000000"/>
                </a:solidFill>
                <a:latin typeface="Arial" panose="020B0604020202020204" pitchFamily="34" charset="0"/>
                <a:cs typeface="Arial" panose="020B0604020202020204" pitchFamily="34" charset="0"/>
              </a:rPr>
              <a:t>бензозаправщики, пожарные, санитарные, мусоровозы, подметально-уборочные и тому подобное. </a:t>
            </a:r>
            <a:endParaRPr lang="ru-BY" sz="2000" dirty="0">
              <a:solidFill>
                <a:srgbClr val="000000"/>
              </a:solidFill>
              <a:latin typeface="Arial" panose="020B0604020202020204" pitchFamily="34" charset="0"/>
              <a:cs typeface="Arial" panose="020B0604020202020204" pitchFamily="34" charset="0"/>
            </a:endParaRPr>
          </a:p>
          <a:p>
            <a:pPr marL="0" marR="0" lvl="0" indent="0" algn="ctr" defTabSz="914400" rtl="0" eaLnBrk="1" fontAlgn="auto" latinLnBrk="0" hangingPunct="0">
              <a:lnSpc>
                <a:spcPct val="90000"/>
              </a:lnSpc>
              <a:spcBef>
                <a:spcPts val="1000"/>
              </a:spcBef>
              <a:spcAft>
                <a:spcPts val="0"/>
              </a:spcAft>
              <a:buClrTx/>
              <a:buSzTx/>
              <a:buFont typeface="Arial" panose="020B0604020202020204" pitchFamily="34" charset="0"/>
              <a:buNone/>
              <a:tabLst/>
              <a:defRPr/>
            </a:pPr>
            <a:endParaRPr kumimoji="0" lang="ru-RU" sz="2800" b="1"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7313742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FEC23-6705-87F3-A02E-6F376D1EF488}"/>
            </a:ext>
          </a:extLst>
        </p:cNvPr>
        <p:cNvGrpSpPr/>
        <p:nvPr/>
      </p:nvGrpSpPr>
      <p:grpSpPr>
        <a:xfrm>
          <a:off x="0" y="0"/>
          <a:ext cx="0" cy="0"/>
          <a:chOff x="0" y="0"/>
          <a:chExt cx="0" cy="0"/>
        </a:xfrm>
      </p:grpSpPr>
      <p:pic>
        <p:nvPicPr>
          <p:cNvPr id="7" name="Рисунок 6">
            <a:extLst>
              <a:ext uri="{FF2B5EF4-FFF2-40B4-BE49-F238E27FC236}">
                <a16:creationId xmlns:a16="http://schemas.microsoft.com/office/drawing/2014/main" id="{AA90281C-B70C-FC7E-3818-19C93409BF2F}"/>
              </a:ext>
            </a:extLst>
          </p:cNvPr>
          <p:cNvPicPr>
            <a:picLocks noChangeAspect="1"/>
          </p:cNvPicPr>
          <p:nvPr/>
        </p:nvPicPr>
        <p:blipFill>
          <a:blip r:embed="rId2"/>
          <a:stretch>
            <a:fillRect/>
          </a:stretch>
        </p:blipFill>
        <p:spPr>
          <a:xfrm>
            <a:off x="0" y="0"/>
            <a:ext cx="12192000" cy="6858000"/>
          </a:xfrm>
          <a:prstGeom prst="rect">
            <a:avLst/>
          </a:prstGeom>
        </p:spPr>
      </p:pic>
      <p:pic>
        <p:nvPicPr>
          <p:cNvPr id="8" name="Рисунок 7">
            <a:extLst>
              <a:ext uri="{FF2B5EF4-FFF2-40B4-BE49-F238E27FC236}">
                <a16:creationId xmlns:a16="http://schemas.microsoft.com/office/drawing/2014/main" id="{42A4204A-D20F-FE29-4476-AA3341A745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a:extLst>
              <a:ext uri="{FF2B5EF4-FFF2-40B4-BE49-F238E27FC236}">
                <a16:creationId xmlns:a16="http://schemas.microsoft.com/office/drawing/2014/main" id="{150BB4AE-9020-0A22-1759-E8DF40537536}"/>
              </a:ext>
            </a:extLst>
          </p:cNvPr>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a:extLst>
              <a:ext uri="{FF2B5EF4-FFF2-40B4-BE49-F238E27FC236}">
                <a16:creationId xmlns:a16="http://schemas.microsoft.com/office/drawing/2014/main" id="{4FD18B5B-7F7E-8B14-0050-DD62F6748BC1}"/>
              </a:ext>
            </a:extLst>
          </p:cNvPr>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42</a:t>
            </a:r>
            <a:endParaRPr lang="ru-RU" sz="18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a:extLst>
              <a:ext uri="{FF2B5EF4-FFF2-40B4-BE49-F238E27FC236}">
                <a16:creationId xmlns:a16="http://schemas.microsoft.com/office/drawing/2014/main" id="{352B7B38-BF62-F2B3-6B89-E0765A5C755C}"/>
              </a:ext>
            </a:extLst>
          </p:cNvPr>
          <p:cNvPicPr>
            <a:picLocks noChangeAspect="1"/>
          </p:cNvPicPr>
          <p:nvPr/>
        </p:nvPicPr>
        <p:blipFill>
          <a:blip r:embed="rId4"/>
          <a:stretch>
            <a:fillRect/>
          </a:stretch>
        </p:blipFill>
        <p:spPr>
          <a:xfrm>
            <a:off x="603406" y="4680426"/>
            <a:ext cx="367089" cy="1583918"/>
          </a:xfrm>
          <a:prstGeom prst="rect">
            <a:avLst/>
          </a:prstGeom>
        </p:spPr>
      </p:pic>
      <p:sp>
        <p:nvSpPr>
          <p:cNvPr id="11" name="Заголовок 1">
            <a:extLst>
              <a:ext uri="{FF2B5EF4-FFF2-40B4-BE49-F238E27FC236}">
                <a16:creationId xmlns:a16="http://schemas.microsoft.com/office/drawing/2014/main" id="{A71D5434-C5BE-8D22-49AC-5D8A1E8B4BA8}"/>
              </a:ext>
            </a:extLst>
          </p:cNvPr>
          <p:cNvSpPr>
            <a:spLocks noGrp="1"/>
          </p:cNvSpPr>
          <p:nvPr>
            <p:ph type="ctrTitle"/>
          </p:nvPr>
        </p:nvSpPr>
        <p:spPr>
          <a:xfrm>
            <a:off x="1277007" y="940043"/>
            <a:ext cx="9948040" cy="623837"/>
          </a:xfrm>
        </p:spPr>
        <p:txBody>
          <a:bodyPr anchor="ctr">
            <a:noAutofit/>
          </a:bodyPr>
          <a:lstStyle/>
          <a:p>
            <a:r>
              <a:rPr kumimoji="0" lang="ru-RU" sz="2200" b="1" i="0" u="none" strike="noStrike" kern="1200" cap="none" spc="0" normalizeH="0" baseline="0" noProof="0" dirty="0">
                <a:ln>
                  <a:noFill/>
                </a:ln>
                <a:solidFill>
                  <a:srgbClr val="28522B"/>
                </a:solidFill>
                <a:effectLst/>
                <a:uLnTx/>
                <a:uFillTx/>
                <a:latin typeface="Arial" panose="020B0604020202020204" pitchFamily="34" charset="0"/>
                <a:ea typeface="Times New Roman" panose="02020603050405020304" pitchFamily="18" charset="0"/>
                <a:cs typeface="Arial" panose="020B0604020202020204" pitchFamily="34" charset="0"/>
              </a:rPr>
              <a:t>Вопрос:</a:t>
            </a:r>
            <a:r>
              <a:rPr kumimoji="0" lang="ru-RU" sz="2200" b="0" i="0" u="none" strike="noStrike" kern="1200" cap="none" spc="0" normalizeH="0" baseline="0" noProof="0" dirty="0">
                <a:ln>
                  <a:noFill/>
                </a:ln>
                <a:solidFill>
                  <a:srgbClr val="28522B"/>
                </a:solidFill>
                <a:effectLst/>
                <a:uLnTx/>
                <a:uFillTx/>
                <a:latin typeface="Arial" panose="020B0604020202020204" pitchFamily="34" charset="0"/>
                <a:ea typeface="Times New Roman" panose="02020603050405020304" pitchFamily="18" charset="0"/>
                <a:cs typeface="Arial" panose="020B0604020202020204" pitchFamily="34" charset="0"/>
              </a:rPr>
              <a:t> Необходимо ли заполнять раздел «Автомобильный транспорт» организации, использующей автобетоносмесители для перевозки грузов?</a:t>
            </a:r>
            <a:endParaRPr lang="ru-RU" sz="2000" dirty="0">
              <a:solidFill>
                <a:srgbClr val="FF0000"/>
              </a:solidFill>
              <a:latin typeface="Arial" panose="020B0604020202020204" pitchFamily="34" charset="0"/>
              <a:ea typeface="Roboto Condensed" panose="02000000000000000000" pitchFamily="2" charset="0"/>
              <a:cs typeface="Arial" panose="020B0604020202020204" pitchFamily="34" charset="0"/>
            </a:endParaRPr>
          </a:p>
        </p:txBody>
      </p:sp>
      <p:sp>
        <p:nvSpPr>
          <p:cNvPr id="12" name="Объект 2">
            <a:extLst>
              <a:ext uri="{FF2B5EF4-FFF2-40B4-BE49-F238E27FC236}">
                <a16:creationId xmlns:a16="http://schemas.microsoft.com/office/drawing/2014/main" id="{EF1F631D-2192-4AFB-E92E-0EB5602AB31E}"/>
              </a:ext>
            </a:extLst>
          </p:cNvPr>
          <p:cNvSpPr txBox="1">
            <a:spLocks/>
          </p:cNvSpPr>
          <p:nvPr/>
        </p:nvSpPr>
        <p:spPr>
          <a:xfrm>
            <a:off x="1387366" y="2112579"/>
            <a:ext cx="9837681" cy="42882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Ответ:</a:t>
            </a:r>
            <a:r>
              <a:rPr kumimoji="0" lang="ru-RU"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Да, необходимо</a:t>
            </a:r>
            <a:r>
              <a:rPr kumimoji="0" lang="ru-RU"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Организация, использующая </a:t>
            </a:r>
            <a:r>
              <a:rPr kumimoji="0" lang="ru-RU" sz="24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автобетоносмесители</a:t>
            </a:r>
            <a:r>
              <a:rPr kumimoji="0" lang="ru-RU"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для перевозки грузов и заключившая </a:t>
            </a:r>
            <a:br>
              <a:rPr kumimoji="0" lang="ru-RU"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ru-RU"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при этом договор автомобильной перевозки груза, должна заполнить раздел «Автомобильный транспорт».</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ru-RU"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Однако, в разделе «Автомобильный транспорт» не отражаются данные о работе и использовании </a:t>
            </a:r>
            <a:r>
              <a:rPr kumimoji="0" lang="ru-RU" sz="2400" b="0" i="0" u="none" strike="noStrike" kern="1200" cap="none" spc="0" normalizeH="0" baseline="0" noProof="0" dirty="0" err="1">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асфальтобетоносмесителей</a:t>
            </a:r>
            <a:r>
              <a:rPr kumimoji="0" lang="ru-RU" sz="24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r>
            <a:br>
              <a:rPr kumimoji="0" lang="ru-RU"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ru-RU" sz="2400" b="0" i="1" u="none" strike="noStrike" kern="1200" cap="none" spc="0" normalizeH="0" baseline="0" noProof="0" dirty="0">
                <a:ln>
                  <a:noFill/>
                </a:ln>
                <a:solidFill>
                  <a:srgbClr val="943634"/>
                </a:solidFill>
                <a:effectLst/>
                <a:uLnTx/>
                <a:uFillTx/>
                <a:latin typeface="Arial" panose="020B0604020202020204" pitchFamily="34" charset="0"/>
                <a:ea typeface="Times New Roman" panose="02020603050405020304" pitchFamily="18" charset="0"/>
                <a:cs typeface="Arial" panose="020B0604020202020204" pitchFamily="34" charset="0"/>
              </a:rPr>
              <a:t>(абзац 4 ч.2 п.58 Указаний по формам 1-мп и 1-мп (микро))</a:t>
            </a:r>
            <a:r>
              <a:rPr kumimoji="0" lang="ru-RU" sz="2400" b="0" i="0" u="none" strike="noStrike" kern="1200" cap="none" spc="0" normalizeH="0" baseline="0" noProof="0" dirty="0">
                <a:ln>
                  <a:noFill/>
                </a:ln>
                <a:solidFill>
                  <a:srgbClr val="943634"/>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ru-BY"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ru-BY"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0">
              <a:lnSpc>
                <a:spcPct val="90000"/>
              </a:lnSpc>
              <a:spcBef>
                <a:spcPts val="1000"/>
              </a:spcBef>
              <a:spcAft>
                <a:spcPts val="0"/>
              </a:spcAft>
              <a:buClrTx/>
              <a:buSzTx/>
              <a:buFont typeface="Arial" panose="020B0604020202020204" pitchFamily="34" charset="0"/>
              <a:buNone/>
              <a:tabLst/>
              <a:defRPr/>
            </a:pPr>
            <a:endParaRPr kumimoji="0" lang="ru-RU" sz="2800" b="1"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41522270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E2B44-97E4-F47C-6D44-60B347C3598E}"/>
            </a:ext>
          </a:extLst>
        </p:cNvPr>
        <p:cNvGrpSpPr/>
        <p:nvPr/>
      </p:nvGrpSpPr>
      <p:grpSpPr>
        <a:xfrm>
          <a:off x="0" y="0"/>
          <a:ext cx="0" cy="0"/>
          <a:chOff x="0" y="0"/>
          <a:chExt cx="0" cy="0"/>
        </a:xfrm>
      </p:grpSpPr>
      <p:pic>
        <p:nvPicPr>
          <p:cNvPr id="7" name="Рисунок 6">
            <a:extLst>
              <a:ext uri="{FF2B5EF4-FFF2-40B4-BE49-F238E27FC236}">
                <a16:creationId xmlns:a16="http://schemas.microsoft.com/office/drawing/2014/main" id="{08F24D77-98A5-9D78-88DD-8DFC86371090}"/>
              </a:ext>
            </a:extLst>
          </p:cNvPr>
          <p:cNvPicPr>
            <a:picLocks noChangeAspect="1"/>
          </p:cNvPicPr>
          <p:nvPr/>
        </p:nvPicPr>
        <p:blipFill>
          <a:blip r:embed="rId2"/>
          <a:stretch>
            <a:fillRect/>
          </a:stretch>
        </p:blipFill>
        <p:spPr>
          <a:xfrm>
            <a:off x="0" y="0"/>
            <a:ext cx="12192000" cy="6858000"/>
          </a:xfrm>
          <a:prstGeom prst="rect">
            <a:avLst/>
          </a:prstGeom>
        </p:spPr>
      </p:pic>
      <p:pic>
        <p:nvPicPr>
          <p:cNvPr id="8" name="Рисунок 7">
            <a:extLst>
              <a:ext uri="{FF2B5EF4-FFF2-40B4-BE49-F238E27FC236}">
                <a16:creationId xmlns:a16="http://schemas.microsoft.com/office/drawing/2014/main" id="{412E3D5A-513C-BC2E-5604-A5AFC20253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a:extLst>
              <a:ext uri="{FF2B5EF4-FFF2-40B4-BE49-F238E27FC236}">
                <a16:creationId xmlns:a16="http://schemas.microsoft.com/office/drawing/2014/main" id="{ACA3F98F-58A1-6248-B412-525BD6725D44}"/>
              </a:ext>
            </a:extLst>
          </p:cNvPr>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a:extLst>
              <a:ext uri="{FF2B5EF4-FFF2-40B4-BE49-F238E27FC236}">
                <a16:creationId xmlns:a16="http://schemas.microsoft.com/office/drawing/2014/main" id="{2251390A-7E61-AE97-6435-BACB6B70B9C9}"/>
              </a:ext>
            </a:extLst>
          </p:cNvPr>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43</a:t>
            </a:r>
            <a:endParaRPr lang="ru-RU" sz="18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a:extLst>
              <a:ext uri="{FF2B5EF4-FFF2-40B4-BE49-F238E27FC236}">
                <a16:creationId xmlns:a16="http://schemas.microsoft.com/office/drawing/2014/main" id="{FCE5136F-EBA9-0504-1946-7151216836EB}"/>
              </a:ext>
            </a:extLst>
          </p:cNvPr>
          <p:cNvPicPr>
            <a:picLocks noChangeAspect="1"/>
          </p:cNvPicPr>
          <p:nvPr/>
        </p:nvPicPr>
        <p:blipFill>
          <a:blip r:embed="rId4"/>
          <a:stretch>
            <a:fillRect/>
          </a:stretch>
        </p:blipFill>
        <p:spPr>
          <a:xfrm>
            <a:off x="603406" y="4680426"/>
            <a:ext cx="367089" cy="1583918"/>
          </a:xfrm>
          <a:prstGeom prst="rect">
            <a:avLst/>
          </a:prstGeom>
        </p:spPr>
      </p:pic>
      <p:sp>
        <p:nvSpPr>
          <p:cNvPr id="11" name="Заголовок 1">
            <a:extLst>
              <a:ext uri="{FF2B5EF4-FFF2-40B4-BE49-F238E27FC236}">
                <a16:creationId xmlns:a16="http://schemas.microsoft.com/office/drawing/2014/main" id="{414D3E48-6E43-B01D-D7E4-CFF5C3AE39BF}"/>
              </a:ext>
            </a:extLst>
          </p:cNvPr>
          <p:cNvSpPr>
            <a:spLocks noGrp="1"/>
          </p:cNvSpPr>
          <p:nvPr>
            <p:ph type="ctrTitle"/>
          </p:nvPr>
        </p:nvSpPr>
        <p:spPr>
          <a:xfrm>
            <a:off x="1387365" y="940043"/>
            <a:ext cx="9837681" cy="1172536"/>
          </a:xfrm>
        </p:spPr>
        <p:txBody>
          <a:bodyPr anchor="ctr">
            <a:noAutofit/>
          </a:bodyPr>
          <a:lstStyle/>
          <a:p>
            <a:pPr algn="just"/>
            <a:r>
              <a:rPr lang="ru-RU" sz="2200" b="1" dirty="0">
                <a:solidFill>
                  <a:srgbClr val="28522B"/>
                </a:solidFill>
                <a:effectLst/>
                <a:latin typeface="Arial" panose="020B0604020202020204" pitchFamily="34" charset="0"/>
                <a:ea typeface="Times New Roman" panose="02020603050405020304" pitchFamily="18" charset="0"/>
                <a:cs typeface="Arial" panose="020B0604020202020204" pitchFamily="34" charset="0"/>
              </a:rPr>
              <a:t>Вопрос: </a:t>
            </a:r>
            <a:r>
              <a:rPr lang="ru-RU" sz="2200" dirty="0">
                <a:solidFill>
                  <a:srgbClr val="28522B"/>
                </a:solidFill>
                <a:effectLst/>
                <a:latin typeface="Arial" panose="020B0604020202020204" pitchFamily="34" charset="0"/>
                <a:ea typeface="Times New Roman" panose="02020603050405020304" pitchFamily="18" charset="0"/>
                <a:cs typeface="Arial" panose="020B0604020202020204" pitchFamily="34" charset="0"/>
              </a:rPr>
              <a:t>Организация осуществляет перевозки грузов грузовым транспортным средством для других юридических и физических лиц. </a:t>
            </a:r>
            <a:br>
              <a:rPr lang="ru-RU" sz="2200" dirty="0">
                <a:solidFill>
                  <a:srgbClr val="28522B"/>
                </a:solidFill>
                <a:effectLst/>
                <a:latin typeface="Arial" panose="020B0604020202020204" pitchFamily="34" charset="0"/>
                <a:ea typeface="Times New Roman" panose="02020603050405020304" pitchFamily="18" charset="0"/>
                <a:cs typeface="Arial" panose="020B0604020202020204" pitchFamily="34" charset="0"/>
              </a:rPr>
            </a:br>
            <a:r>
              <a:rPr lang="ru-RU" sz="2200" dirty="0">
                <a:solidFill>
                  <a:srgbClr val="28522B"/>
                </a:solidFill>
                <a:effectLst/>
                <a:latin typeface="Arial" panose="020B0604020202020204" pitchFamily="34" charset="0"/>
                <a:ea typeface="Times New Roman" panose="02020603050405020304" pitchFamily="18" charset="0"/>
                <a:cs typeface="Arial" panose="020B0604020202020204" pitchFamily="34" charset="0"/>
              </a:rPr>
              <a:t>Какое расстояние необходимо использовать для расчета грузооборота при заполнении раздела «Автомобильный транспорт»?</a:t>
            </a:r>
            <a:endParaRPr lang="ru-RU" sz="2200" dirty="0">
              <a:solidFill>
                <a:srgbClr val="FF0000"/>
              </a:solidFill>
              <a:latin typeface="Arial" panose="020B0604020202020204" pitchFamily="34" charset="0"/>
              <a:ea typeface="Roboto Condensed" panose="02000000000000000000" pitchFamily="2" charset="0"/>
              <a:cs typeface="Arial" panose="020B0604020202020204" pitchFamily="34" charset="0"/>
            </a:endParaRPr>
          </a:p>
        </p:txBody>
      </p:sp>
      <p:sp>
        <p:nvSpPr>
          <p:cNvPr id="12" name="Объект 2">
            <a:extLst>
              <a:ext uri="{FF2B5EF4-FFF2-40B4-BE49-F238E27FC236}">
                <a16:creationId xmlns:a16="http://schemas.microsoft.com/office/drawing/2014/main" id="{F2A6CB24-D1CE-6378-3311-225627536FCA}"/>
              </a:ext>
            </a:extLst>
          </p:cNvPr>
          <p:cNvSpPr txBox="1">
            <a:spLocks/>
          </p:cNvSpPr>
          <p:nvPr/>
        </p:nvSpPr>
        <p:spPr>
          <a:xfrm>
            <a:off x="1387366" y="2401485"/>
            <a:ext cx="9837681" cy="39993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Ответ:</a:t>
            </a:r>
            <a:r>
              <a:rPr kumimoji="0" lang="ru-RU"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Данные о грузообороте (количестве выполненных тонно-километров) при заполнении раздела «Автомобильный транспорт» определяются путем умножения данных о фактически перевезенном </a:t>
            </a:r>
            <a:br>
              <a:rPr kumimoji="0" lang="ru-RU"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ru-RU"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в отдельные ездки (заезды) грузе (включая груз, перевезенный </a:t>
            </a:r>
            <a:br>
              <a:rPr kumimoji="0" lang="ru-RU"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ru-RU"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на прицепах) на расстояние перевозки и суммированием полученных произведений </a:t>
            </a:r>
            <a:r>
              <a:rPr kumimoji="0" lang="ru-RU" sz="2000" b="0"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(ч.7 п.59 Указаний по формам 1-мп и 1-мп (микро)).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BY" sz="2000" b="0"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ru-RU" sz="22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Общий пробег, порожний пробег грузового транспортного средства при расчете грузооборота использовать нельзя.</a:t>
            </a:r>
            <a:endParaRPr kumimoji="0" lang="ru-BY" sz="22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0">
              <a:lnSpc>
                <a:spcPct val="90000"/>
              </a:lnSpc>
              <a:spcBef>
                <a:spcPts val="1000"/>
              </a:spcBef>
              <a:spcAft>
                <a:spcPts val="0"/>
              </a:spcAft>
              <a:buClrTx/>
              <a:buSzTx/>
              <a:buFont typeface="Arial" panose="020B0604020202020204" pitchFamily="34" charset="0"/>
              <a:buNone/>
              <a:tabLst/>
              <a:defRPr/>
            </a:pPr>
            <a:endParaRPr kumimoji="0" lang="ru-RU" sz="2800" b="1"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2607193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4602D-03BA-3C46-4FCB-F5604F429A9A}"/>
            </a:ext>
          </a:extLst>
        </p:cNvPr>
        <p:cNvGrpSpPr/>
        <p:nvPr/>
      </p:nvGrpSpPr>
      <p:grpSpPr>
        <a:xfrm>
          <a:off x="0" y="0"/>
          <a:ext cx="0" cy="0"/>
          <a:chOff x="0" y="0"/>
          <a:chExt cx="0" cy="0"/>
        </a:xfrm>
      </p:grpSpPr>
      <p:pic>
        <p:nvPicPr>
          <p:cNvPr id="7" name="Рисунок 6">
            <a:extLst>
              <a:ext uri="{FF2B5EF4-FFF2-40B4-BE49-F238E27FC236}">
                <a16:creationId xmlns:a16="http://schemas.microsoft.com/office/drawing/2014/main" id="{1467E02A-5794-6D2E-8F4B-45A3592FBD60}"/>
              </a:ext>
            </a:extLst>
          </p:cNvPr>
          <p:cNvPicPr>
            <a:picLocks noChangeAspect="1"/>
          </p:cNvPicPr>
          <p:nvPr/>
        </p:nvPicPr>
        <p:blipFill>
          <a:blip r:embed="rId2"/>
          <a:stretch>
            <a:fillRect/>
          </a:stretch>
        </p:blipFill>
        <p:spPr>
          <a:xfrm>
            <a:off x="0" y="0"/>
            <a:ext cx="12192000" cy="6858000"/>
          </a:xfrm>
          <a:prstGeom prst="rect">
            <a:avLst/>
          </a:prstGeom>
        </p:spPr>
      </p:pic>
      <p:pic>
        <p:nvPicPr>
          <p:cNvPr id="8" name="Рисунок 7">
            <a:extLst>
              <a:ext uri="{FF2B5EF4-FFF2-40B4-BE49-F238E27FC236}">
                <a16:creationId xmlns:a16="http://schemas.microsoft.com/office/drawing/2014/main" id="{EBE4F500-E514-DDAB-BC36-451FBDF62C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a:extLst>
              <a:ext uri="{FF2B5EF4-FFF2-40B4-BE49-F238E27FC236}">
                <a16:creationId xmlns:a16="http://schemas.microsoft.com/office/drawing/2014/main" id="{095936CA-3854-37F9-CF96-CC6976669DA3}"/>
              </a:ext>
            </a:extLst>
          </p:cNvPr>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a:extLst>
              <a:ext uri="{FF2B5EF4-FFF2-40B4-BE49-F238E27FC236}">
                <a16:creationId xmlns:a16="http://schemas.microsoft.com/office/drawing/2014/main" id="{372C228D-1660-CCCF-3250-AF016DD7F4D7}"/>
              </a:ext>
            </a:extLst>
          </p:cNvPr>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44</a:t>
            </a:r>
            <a:endParaRPr lang="ru-RU" sz="18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a:extLst>
              <a:ext uri="{FF2B5EF4-FFF2-40B4-BE49-F238E27FC236}">
                <a16:creationId xmlns:a16="http://schemas.microsoft.com/office/drawing/2014/main" id="{7C176836-F1C9-59C3-4608-266CA669EADE}"/>
              </a:ext>
            </a:extLst>
          </p:cNvPr>
          <p:cNvPicPr>
            <a:picLocks noChangeAspect="1"/>
          </p:cNvPicPr>
          <p:nvPr/>
        </p:nvPicPr>
        <p:blipFill>
          <a:blip r:embed="rId4"/>
          <a:stretch>
            <a:fillRect/>
          </a:stretch>
        </p:blipFill>
        <p:spPr>
          <a:xfrm>
            <a:off x="603406" y="4680426"/>
            <a:ext cx="367089" cy="1583918"/>
          </a:xfrm>
          <a:prstGeom prst="rect">
            <a:avLst/>
          </a:prstGeom>
        </p:spPr>
      </p:pic>
      <p:sp>
        <p:nvSpPr>
          <p:cNvPr id="11" name="Заголовок 1">
            <a:extLst>
              <a:ext uri="{FF2B5EF4-FFF2-40B4-BE49-F238E27FC236}">
                <a16:creationId xmlns:a16="http://schemas.microsoft.com/office/drawing/2014/main" id="{D0C4D969-59EF-1CCE-6881-C27EA5EA398B}"/>
              </a:ext>
            </a:extLst>
          </p:cNvPr>
          <p:cNvSpPr>
            <a:spLocks noGrp="1"/>
          </p:cNvSpPr>
          <p:nvPr>
            <p:ph type="ctrTitle"/>
          </p:nvPr>
        </p:nvSpPr>
        <p:spPr>
          <a:xfrm>
            <a:off x="1149886" y="940043"/>
            <a:ext cx="10201286" cy="648000"/>
          </a:xfrm>
        </p:spPr>
        <p:txBody>
          <a:bodyPr anchor="ctr">
            <a:noAutofit/>
          </a:bodyPr>
          <a:lstStyle/>
          <a:p>
            <a:pPr algn="l"/>
            <a:r>
              <a:rPr lang="ru-RU" sz="2000" b="1" dirty="0">
                <a:solidFill>
                  <a:srgbClr val="28522B"/>
                </a:solidFill>
                <a:latin typeface="Arial" panose="020B0604020202020204" pitchFamily="34" charset="0"/>
                <a:cs typeface="Arial" panose="020B0604020202020204" pitchFamily="34" charset="0"/>
              </a:rPr>
              <a:t/>
            </a:r>
            <a:br>
              <a:rPr lang="ru-RU" sz="2000" b="1" dirty="0">
                <a:solidFill>
                  <a:srgbClr val="28522B"/>
                </a:solidFill>
                <a:latin typeface="Arial" panose="020B0604020202020204" pitchFamily="34" charset="0"/>
                <a:cs typeface="Arial" panose="020B0604020202020204" pitchFamily="34" charset="0"/>
              </a:rPr>
            </a:br>
            <a:r>
              <a:rPr lang="ru-RU" sz="2000" b="1" dirty="0">
                <a:solidFill>
                  <a:srgbClr val="28522B"/>
                </a:solidFill>
                <a:latin typeface="Arial" panose="020B0604020202020204" pitchFamily="34" charset="0"/>
                <a:cs typeface="Arial" panose="020B0604020202020204" pitchFamily="34" charset="0"/>
              </a:rPr>
              <a:t/>
            </a:r>
            <a:br>
              <a:rPr lang="ru-RU" sz="2000" b="1" dirty="0">
                <a:solidFill>
                  <a:srgbClr val="28522B"/>
                </a:solidFill>
                <a:latin typeface="Arial" panose="020B0604020202020204" pitchFamily="34" charset="0"/>
                <a:cs typeface="Arial" panose="020B0604020202020204" pitchFamily="34" charset="0"/>
              </a:rPr>
            </a:br>
            <a:r>
              <a:rPr lang="ru-RU" sz="2000" b="1" dirty="0">
                <a:solidFill>
                  <a:srgbClr val="28522B"/>
                </a:solidFill>
                <a:latin typeface="Arial" panose="020B0604020202020204" pitchFamily="34" charset="0"/>
                <a:cs typeface="Arial" panose="020B0604020202020204" pitchFamily="34" charset="0"/>
              </a:rPr>
              <a:t>Вопрос: </a:t>
            </a:r>
            <a:r>
              <a:rPr lang="ru-RU" sz="2000" dirty="0">
                <a:solidFill>
                  <a:srgbClr val="28522B"/>
                </a:solidFill>
                <a:latin typeface="Arial" panose="020B0604020202020204" pitchFamily="34" charset="0"/>
                <a:cs typeface="Arial" panose="020B0604020202020204" pitchFamily="34" charset="0"/>
              </a:rPr>
              <a:t>Как рассчитывается объем перевозок грузов и грузооборот </a:t>
            </a:r>
            <a:br>
              <a:rPr lang="ru-RU" sz="2000" dirty="0">
                <a:solidFill>
                  <a:srgbClr val="28522B"/>
                </a:solidFill>
                <a:latin typeface="Arial" panose="020B0604020202020204" pitchFamily="34" charset="0"/>
                <a:cs typeface="Arial" panose="020B0604020202020204" pitchFamily="34" charset="0"/>
              </a:rPr>
            </a:br>
            <a:r>
              <a:rPr lang="ru-RU" sz="2000" dirty="0">
                <a:solidFill>
                  <a:srgbClr val="28522B"/>
                </a:solidFill>
                <a:latin typeface="Arial" panose="020B0604020202020204" pitchFamily="34" charset="0"/>
                <a:cs typeface="Arial" panose="020B0604020202020204" pitchFamily="34" charset="0"/>
              </a:rPr>
              <a:t>при заполнении раздела «Автомобильный транспорт»?</a:t>
            </a:r>
            <a:r>
              <a:rPr lang="ru-BY" sz="2000" dirty="0">
                <a:solidFill>
                  <a:srgbClr val="28522B"/>
                </a:solidFill>
                <a:latin typeface="Arial" panose="020B0604020202020204" pitchFamily="34" charset="0"/>
                <a:cs typeface="Arial" panose="020B0604020202020204" pitchFamily="34" charset="0"/>
              </a:rPr>
              <a:t/>
            </a:r>
            <a:br>
              <a:rPr lang="ru-BY" sz="2000" dirty="0">
                <a:solidFill>
                  <a:srgbClr val="28522B"/>
                </a:solidFill>
                <a:latin typeface="Arial" panose="020B0604020202020204" pitchFamily="34" charset="0"/>
                <a:cs typeface="Arial" panose="020B0604020202020204" pitchFamily="34" charset="0"/>
              </a:rPr>
            </a:br>
            <a:r>
              <a:rPr lang="ru-BY" sz="2000" dirty="0">
                <a:solidFill>
                  <a:srgbClr val="28522B"/>
                </a:solidFill>
                <a:latin typeface="Arial" panose="020B0604020202020204" pitchFamily="34" charset="0"/>
                <a:cs typeface="Arial" panose="020B0604020202020204" pitchFamily="34" charset="0"/>
              </a:rPr>
              <a:t/>
            </a:r>
            <a:br>
              <a:rPr lang="ru-BY" sz="2000" dirty="0">
                <a:solidFill>
                  <a:srgbClr val="28522B"/>
                </a:solidFill>
                <a:latin typeface="Arial" panose="020B0604020202020204" pitchFamily="34" charset="0"/>
                <a:cs typeface="Arial" panose="020B0604020202020204" pitchFamily="34" charset="0"/>
              </a:rPr>
            </a:br>
            <a:endParaRPr lang="ru-RU" sz="2000" dirty="0">
              <a:solidFill>
                <a:srgbClr val="FF0000"/>
              </a:solidFill>
              <a:latin typeface="Arial" panose="020B0604020202020204" pitchFamily="34" charset="0"/>
              <a:ea typeface="Roboto Condensed" panose="02000000000000000000" pitchFamily="2" charset="0"/>
              <a:cs typeface="Arial" panose="020B0604020202020204" pitchFamily="34" charset="0"/>
            </a:endParaRPr>
          </a:p>
        </p:txBody>
      </p:sp>
      <p:sp>
        <p:nvSpPr>
          <p:cNvPr id="12" name="Объект 2">
            <a:extLst>
              <a:ext uri="{FF2B5EF4-FFF2-40B4-BE49-F238E27FC236}">
                <a16:creationId xmlns:a16="http://schemas.microsoft.com/office/drawing/2014/main" id="{377D4B4C-DE43-3D8B-9ADB-EFC1EE7631A9}"/>
              </a:ext>
            </a:extLst>
          </p:cNvPr>
          <p:cNvSpPr txBox="1">
            <a:spLocks/>
          </p:cNvSpPr>
          <p:nvPr/>
        </p:nvSpPr>
        <p:spPr>
          <a:xfrm>
            <a:off x="1149886" y="1584000"/>
            <a:ext cx="10075161" cy="4680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tab pos="1143000" algn="l"/>
              </a:tabLst>
              <a:defRPr/>
            </a:pPr>
            <a:r>
              <a:rPr kumimoji="0" lang="ru-RU" sz="19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Ответ:</a:t>
            </a:r>
            <a:r>
              <a:rPr kumimoji="0" lang="ru-RU" sz="19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be-BY" sz="19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В разделе «Автомобильный транспорт» </a:t>
            </a:r>
            <a:r>
              <a:rPr kumimoji="0" lang="be-BY" sz="19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по строкам 20 и 21 </a:t>
            </a:r>
            <a:r>
              <a:rPr kumimoji="0" lang="be-BY" sz="19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отражаются </a:t>
            </a:r>
            <a:r>
              <a:rPr kumimoji="0" lang="ru-RU" sz="19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объем перевезенного (доставленного) груза </a:t>
            </a:r>
            <a:r>
              <a:rPr kumimoji="0" lang="be-BY" sz="19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и грузооборот </a:t>
            </a:r>
            <a:r>
              <a:rPr kumimoji="0" lang="ru-RU" sz="19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в целом по организации за отчетный год, выполненный грузовыми транспортными средствами, работа которых учтена в натуральном выражении (в тоннах и тонно-километрах), и </a:t>
            </a:r>
            <a:r>
              <a:rPr kumimoji="0" lang="ru-RU" sz="19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расчетные данные </a:t>
            </a:r>
            <a:r>
              <a:rPr kumimoji="0" lang="ru-RU" sz="19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о работе грузовых транспортных средств, </a:t>
            </a:r>
            <a:r>
              <a:rPr kumimoji="0" lang="ru-RU" sz="19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по которым невозможен</a:t>
            </a:r>
            <a:r>
              <a:rPr kumimoji="0" lang="ru-RU" sz="19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учет объемов перевозок грузов в натуральном выражении путем замера, взвешивания </a:t>
            </a:r>
            <a:br>
              <a:rPr kumimoji="0" lang="ru-RU" sz="19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ru-RU" sz="1900" b="0" i="1" u="none" strike="noStrike" kern="1200" cap="none" spc="0" normalizeH="0" baseline="0" noProof="0" dirty="0">
                <a:ln>
                  <a:noFill/>
                </a:ln>
                <a:solidFill>
                  <a:srgbClr val="943634"/>
                </a:solidFill>
                <a:effectLst/>
                <a:uLnTx/>
                <a:uFillTx/>
                <a:latin typeface="Arial" panose="020B0604020202020204" pitchFamily="34" charset="0"/>
                <a:ea typeface="Times New Roman" panose="02020603050405020304" pitchFamily="18" charset="0"/>
                <a:cs typeface="Arial" panose="020B0604020202020204" pitchFamily="34" charset="0"/>
              </a:rPr>
              <a:t>(ч.2 п.59 Указаний по формам 1-мп и  1-мп (микро))</a:t>
            </a:r>
            <a:r>
              <a:rPr kumimoji="0" lang="ru-RU" sz="19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tab pos="1143000" algn="l"/>
              </a:tabLst>
              <a:defRPr/>
            </a:pPr>
            <a:r>
              <a:rPr kumimoji="0" lang="ru-RU" sz="19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Объем перевозок грузов в натуральном выражении определяется по фактическому весу перевезенных грузов с учетом </a:t>
            </a:r>
            <a:r>
              <a:rPr kumimoji="0" lang="ru-RU" sz="1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с учетом веса тары, веса контейнера за каждую ездку (заезд), подтвержденных товарно-транспортными накладными или иными транспортными документами </a:t>
            </a:r>
            <a:r>
              <a:rPr kumimoji="0" lang="ru-RU" sz="1900" b="0" i="1" u="none" strike="noStrike" kern="1200" cap="none" spc="0" normalizeH="0" baseline="0" noProof="0" dirty="0">
                <a:ln>
                  <a:noFill/>
                </a:ln>
                <a:solidFill>
                  <a:srgbClr val="943634"/>
                </a:solidFill>
                <a:effectLst/>
                <a:uLnTx/>
                <a:uFillTx/>
                <a:latin typeface="Arial" panose="020B0604020202020204" pitchFamily="34" charset="0"/>
                <a:ea typeface="Times New Roman" panose="02020603050405020304" pitchFamily="18" charset="0"/>
                <a:cs typeface="Arial" panose="020B0604020202020204" pitchFamily="34" charset="0"/>
              </a:rPr>
              <a:t>(ч.3 п.59 Указаний по формам 1-мп и 1-мп (микро))</a:t>
            </a:r>
            <a:r>
              <a:rPr kumimoji="0" lang="be-BY" sz="1900" b="0" i="0" u="none" strike="noStrike" kern="1200" cap="none" spc="0" normalizeH="0" baseline="0" noProof="0" dirty="0">
                <a:ln>
                  <a:noFill/>
                </a:ln>
                <a:solidFill>
                  <a:srgbClr val="943634"/>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be-BY" sz="1900" b="0" i="1" u="none" strike="noStrike" kern="1200" cap="none" spc="0" normalizeH="0" baseline="0" noProof="0" dirty="0">
              <a:ln>
                <a:noFill/>
              </a:ln>
              <a:solidFill>
                <a:srgbClr val="943634"/>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tab pos="1143000" algn="l"/>
              </a:tabLst>
              <a:defRPr/>
            </a:pPr>
            <a:r>
              <a:rPr kumimoji="0" lang="ru-RU" sz="19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Данные о грузообороте (количестве выполненных тонно-километров) </a:t>
            </a:r>
            <a:r>
              <a:rPr kumimoji="0" lang="ru-RU" sz="1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определяются путем умножения данных о фактически перевезенном в отдельные ездки (заезды) грузе (включая груз, перевезенный на прицепах) на расстояние перевозки и суммированием полученных произведений </a:t>
            </a:r>
            <a:r>
              <a:rPr kumimoji="0" lang="ru-RU" sz="1900" b="0" i="1" u="none" strike="noStrike" kern="1200" cap="none" spc="0" normalizeH="0" baseline="0" noProof="0" dirty="0">
                <a:ln>
                  <a:noFill/>
                </a:ln>
                <a:solidFill>
                  <a:srgbClr val="943634"/>
                </a:solidFill>
                <a:effectLst/>
                <a:uLnTx/>
                <a:uFillTx/>
                <a:latin typeface="Arial" panose="020B0604020202020204" pitchFamily="34" charset="0"/>
                <a:ea typeface="Times New Roman" panose="02020603050405020304" pitchFamily="18" charset="0"/>
                <a:cs typeface="Arial" panose="020B0604020202020204" pitchFamily="34" charset="0"/>
              </a:rPr>
              <a:t>(ч.7 п.59 Указаний по формам 1-мп </a:t>
            </a:r>
            <a:br>
              <a:rPr kumimoji="0" lang="ru-RU" sz="1900" b="0" i="1" u="none" strike="noStrike" kern="1200" cap="none" spc="0" normalizeH="0" baseline="0" noProof="0" dirty="0">
                <a:ln>
                  <a:noFill/>
                </a:ln>
                <a:solidFill>
                  <a:srgbClr val="943634"/>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ru-RU" sz="1900" b="0" i="1" u="none" strike="noStrike" kern="1200" cap="none" spc="0" normalizeH="0" baseline="0" noProof="0" dirty="0">
                <a:ln>
                  <a:noFill/>
                </a:ln>
                <a:solidFill>
                  <a:srgbClr val="943634"/>
                </a:solidFill>
                <a:effectLst/>
                <a:uLnTx/>
                <a:uFillTx/>
                <a:latin typeface="Arial" panose="020B0604020202020204" pitchFamily="34" charset="0"/>
                <a:ea typeface="Times New Roman" panose="02020603050405020304" pitchFamily="18" charset="0"/>
                <a:cs typeface="Arial" panose="020B0604020202020204" pitchFamily="34" charset="0"/>
              </a:rPr>
              <a:t>и 1-мп (микро))</a:t>
            </a:r>
            <a:r>
              <a:rPr kumimoji="0" lang="ru-RU" sz="1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ru-BY" sz="1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tab pos="1143000" algn="l"/>
              </a:tabLst>
              <a:defRPr/>
            </a:pPr>
            <a:endParaRPr kumimoji="0" lang="ru-BY" sz="1900" b="0" i="1" u="none" strike="noStrike" kern="1200" cap="none" spc="0" normalizeH="0" baseline="0" noProof="0" dirty="0">
              <a:ln>
                <a:noFill/>
              </a:ln>
              <a:solidFill>
                <a:srgbClr val="943634"/>
              </a:solidFill>
              <a:effectLst/>
              <a:uLnTx/>
              <a:uFillTx/>
              <a:latin typeface="Arial" panose="020B0604020202020204" pitchFamily="34" charset="0"/>
              <a:ea typeface="+mn-ea"/>
              <a:cs typeface="Arial" panose="020B0604020202020204" pitchFamily="34" charset="0"/>
            </a:endParaRP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ru-RU" sz="19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t>
            </a:r>
            <a:endParaRPr kumimoji="0" lang="ru-BY" sz="19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0">
              <a:lnSpc>
                <a:spcPct val="90000"/>
              </a:lnSpc>
              <a:spcBef>
                <a:spcPts val="1000"/>
              </a:spcBef>
              <a:spcAft>
                <a:spcPts val="0"/>
              </a:spcAft>
              <a:buClrTx/>
              <a:buSzTx/>
              <a:buFont typeface="Arial" panose="020B0604020202020204" pitchFamily="34" charset="0"/>
              <a:buNone/>
              <a:tabLst/>
              <a:defRPr/>
            </a:pPr>
            <a:endParaRPr kumimoji="0" lang="ru-RU" sz="1900" b="1"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8518543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061DA-98E2-AE71-B9E1-FBC84BAD27C7}"/>
            </a:ext>
          </a:extLst>
        </p:cNvPr>
        <p:cNvGrpSpPr/>
        <p:nvPr/>
      </p:nvGrpSpPr>
      <p:grpSpPr>
        <a:xfrm>
          <a:off x="0" y="0"/>
          <a:ext cx="0" cy="0"/>
          <a:chOff x="0" y="0"/>
          <a:chExt cx="0" cy="0"/>
        </a:xfrm>
      </p:grpSpPr>
      <p:pic>
        <p:nvPicPr>
          <p:cNvPr id="7" name="Рисунок 6">
            <a:extLst>
              <a:ext uri="{FF2B5EF4-FFF2-40B4-BE49-F238E27FC236}">
                <a16:creationId xmlns:a16="http://schemas.microsoft.com/office/drawing/2014/main" id="{716E0705-7E35-0778-F7C8-0C03F0648988}"/>
              </a:ext>
            </a:extLst>
          </p:cNvPr>
          <p:cNvPicPr>
            <a:picLocks noChangeAspect="1"/>
          </p:cNvPicPr>
          <p:nvPr/>
        </p:nvPicPr>
        <p:blipFill>
          <a:blip r:embed="rId2"/>
          <a:stretch>
            <a:fillRect/>
          </a:stretch>
        </p:blipFill>
        <p:spPr>
          <a:xfrm>
            <a:off x="0" y="0"/>
            <a:ext cx="12192000" cy="6858000"/>
          </a:xfrm>
          <a:prstGeom prst="rect">
            <a:avLst/>
          </a:prstGeom>
        </p:spPr>
      </p:pic>
      <p:pic>
        <p:nvPicPr>
          <p:cNvPr id="8" name="Рисунок 7">
            <a:extLst>
              <a:ext uri="{FF2B5EF4-FFF2-40B4-BE49-F238E27FC236}">
                <a16:creationId xmlns:a16="http://schemas.microsoft.com/office/drawing/2014/main" id="{E4D6CAAC-CCA0-AF7C-0180-57343159C1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a:extLst>
              <a:ext uri="{FF2B5EF4-FFF2-40B4-BE49-F238E27FC236}">
                <a16:creationId xmlns:a16="http://schemas.microsoft.com/office/drawing/2014/main" id="{8463D941-248F-F6D2-65B2-DFCDDC5EEA28}"/>
              </a:ext>
            </a:extLst>
          </p:cNvPr>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a:extLst>
              <a:ext uri="{FF2B5EF4-FFF2-40B4-BE49-F238E27FC236}">
                <a16:creationId xmlns:a16="http://schemas.microsoft.com/office/drawing/2014/main" id="{3D2CAC19-0866-FB2D-7D98-63F379F2F8EC}"/>
              </a:ext>
            </a:extLst>
          </p:cNvPr>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45</a:t>
            </a:r>
            <a:endParaRPr lang="ru-RU" sz="18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a:extLst>
              <a:ext uri="{FF2B5EF4-FFF2-40B4-BE49-F238E27FC236}">
                <a16:creationId xmlns:a16="http://schemas.microsoft.com/office/drawing/2014/main" id="{966C5455-6583-87CA-65E7-4214EC460853}"/>
              </a:ext>
            </a:extLst>
          </p:cNvPr>
          <p:cNvPicPr>
            <a:picLocks noChangeAspect="1"/>
          </p:cNvPicPr>
          <p:nvPr/>
        </p:nvPicPr>
        <p:blipFill>
          <a:blip r:embed="rId4"/>
          <a:stretch>
            <a:fillRect/>
          </a:stretch>
        </p:blipFill>
        <p:spPr>
          <a:xfrm>
            <a:off x="603406" y="4680426"/>
            <a:ext cx="367089" cy="1583918"/>
          </a:xfrm>
          <a:prstGeom prst="rect">
            <a:avLst/>
          </a:prstGeom>
        </p:spPr>
      </p:pic>
      <p:sp>
        <p:nvSpPr>
          <p:cNvPr id="11" name="Заголовок 1">
            <a:extLst>
              <a:ext uri="{FF2B5EF4-FFF2-40B4-BE49-F238E27FC236}">
                <a16:creationId xmlns:a16="http://schemas.microsoft.com/office/drawing/2014/main" id="{D0E35E3A-D500-6250-43B1-37CBB563BF76}"/>
              </a:ext>
            </a:extLst>
          </p:cNvPr>
          <p:cNvSpPr>
            <a:spLocks noGrp="1"/>
          </p:cNvSpPr>
          <p:nvPr>
            <p:ph type="ctrTitle"/>
          </p:nvPr>
        </p:nvSpPr>
        <p:spPr>
          <a:xfrm>
            <a:off x="1149886" y="940043"/>
            <a:ext cx="10201286" cy="648000"/>
          </a:xfrm>
        </p:spPr>
        <p:txBody>
          <a:bodyPr anchor="ctr">
            <a:noAutofit/>
          </a:bodyPr>
          <a:lstStyle/>
          <a:p>
            <a:pPr algn="l"/>
            <a:r>
              <a:rPr lang="ru-RU" sz="2000" b="1" dirty="0">
                <a:solidFill>
                  <a:srgbClr val="28522B"/>
                </a:solidFill>
                <a:latin typeface="Arial" panose="020B0604020202020204" pitchFamily="34" charset="0"/>
                <a:cs typeface="Arial" panose="020B0604020202020204" pitchFamily="34" charset="0"/>
              </a:rPr>
              <a:t/>
            </a:r>
            <a:br>
              <a:rPr lang="ru-RU" sz="2000" b="1" dirty="0">
                <a:solidFill>
                  <a:srgbClr val="28522B"/>
                </a:solidFill>
                <a:latin typeface="Arial" panose="020B0604020202020204" pitchFamily="34" charset="0"/>
                <a:cs typeface="Arial" panose="020B0604020202020204" pitchFamily="34" charset="0"/>
              </a:rPr>
            </a:br>
            <a:r>
              <a:rPr lang="ru-RU" sz="2000" b="1" dirty="0">
                <a:solidFill>
                  <a:srgbClr val="28522B"/>
                </a:solidFill>
                <a:latin typeface="Arial" panose="020B0604020202020204" pitchFamily="34" charset="0"/>
                <a:cs typeface="Arial" panose="020B0604020202020204" pitchFamily="34" charset="0"/>
              </a:rPr>
              <a:t/>
            </a:r>
            <a:br>
              <a:rPr lang="ru-RU" sz="2000" b="1" dirty="0">
                <a:solidFill>
                  <a:srgbClr val="28522B"/>
                </a:solidFill>
                <a:latin typeface="Arial" panose="020B0604020202020204" pitchFamily="34" charset="0"/>
                <a:cs typeface="Arial" panose="020B0604020202020204" pitchFamily="34" charset="0"/>
              </a:rPr>
            </a:br>
            <a:r>
              <a:rPr kumimoji="0" lang="ru-RU" sz="2000" b="1" i="1" u="sng" strike="noStrike" kern="12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mj-cs"/>
              </a:rPr>
              <a:t>Условный пример.</a:t>
            </a:r>
            <a:r>
              <a:rPr kumimoji="0" lang="ru-RU" sz="2000" b="1" i="1" u="none" strike="noStrike" kern="12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mj-cs"/>
              </a:rPr>
              <a:t> </a:t>
            </a: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j-cs"/>
              </a:rPr>
              <a:t>Организация имеет на своем балансе два грузовых транспортных средства.</a:t>
            </a:r>
            <a:r>
              <a:rPr lang="ru-BY" sz="2000" dirty="0">
                <a:solidFill>
                  <a:srgbClr val="28522B"/>
                </a:solidFill>
                <a:latin typeface="Arial" panose="020B0604020202020204" pitchFamily="34" charset="0"/>
                <a:cs typeface="Arial" panose="020B0604020202020204" pitchFamily="34" charset="0"/>
              </a:rPr>
              <a:t/>
            </a:r>
            <a:br>
              <a:rPr lang="ru-BY" sz="2000" dirty="0">
                <a:solidFill>
                  <a:srgbClr val="28522B"/>
                </a:solidFill>
                <a:latin typeface="Arial" panose="020B0604020202020204" pitchFamily="34" charset="0"/>
                <a:cs typeface="Arial" panose="020B0604020202020204" pitchFamily="34" charset="0"/>
              </a:rPr>
            </a:br>
            <a:r>
              <a:rPr lang="ru-BY" sz="2000" dirty="0">
                <a:solidFill>
                  <a:srgbClr val="28522B"/>
                </a:solidFill>
                <a:latin typeface="Arial" panose="020B0604020202020204" pitchFamily="34" charset="0"/>
                <a:cs typeface="Arial" panose="020B0604020202020204" pitchFamily="34" charset="0"/>
              </a:rPr>
              <a:t/>
            </a:r>
            <a:br>
              <a:rPr lang="ru-BY" sz="2000" dirty="0">
                <a:solidFill>
                  <a:srgbClr val="28522B"/>
                </a:solidFill>
                <a:latin typeface="Arial" panose="020B0604020202020204" pitchFamily="34" charset="0"/>
                <a:cs typeface="Arial" panose="020B0604020202020204" pitchFamily="34" charset="0"/>
              </a:rPr>
            </a:br>
            <a:endParaRPr lang="ru-RU" sz="2000" dirty="0">
              <a:solidFill>
                <a:srgbClr val="FF0000"/>
              </a:solidFill>
              <a:latin typeface="Arial" panose="020B0604020202020204" pitchFamily="34" charset="0"/>
              <a:ea typeface="Roboto Condensed" panose="02000000000000000000" pitchFamily="2" charset="0"/>
              <a:cs typeface="Arial" panose="020B0604020202020204" pitchFamily="34" charset="0"/>
            </a:endParaRPr>
          </a:p>
        </p:txBody>
      </p:sp>
      <p:sp>
        <p:nvSpPr>
          <p:cNvPr id="12" name="Объект 2">
            <a:extLst>
              <a:ext uri="{FF2B5EF4-FFF2-40B4-BE49-F238E27FC236}">
                <a16:creationId xmlns:a16="http://schemas.microsoft.com/office/drawing/2014/main" id="{90F4CBBD-5874-59D8-F8A3-C0B944D7E5EA}"/>
              </a:ext>
            </a:extLst>
          </p:cNvPr>
          <p:cNvSpPr txBox="1">
            <a:spLocks/>
          </p:cNvSpPr>
          <p:nvPr/>
        </p:nvSpPr>
        <p:spPr>
          <a:xfrm>
            <a:off x="1149886" y="1584000"/>
            <a:ext cx="10075161" cy="50939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600"/>
              </a:spcBef>
              <a:spcAft>
                <a:spcPts val="0"/>
              </a:spcAft>
              <a:buClrTx/>
              <a:buSzTx/>
              <a:buFontTx/>
              <a:buNone/>
              <a:tabLst>
                <a:tab pos="800100" algn="l"/>
                <a:tab pos="914400" algn="l"/>
                <a:tab pos="1028700" algn="l"/>
              </a:tabLst>
              <a:defRPr/>
            </a:pP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На первом грузовом транспортном средстве работа за плату для другого юридического лица осуществлялась 200 дней в году, и каждый день выполнялось 3 ездки: </a:t>
            </a:r>
            <a:endParaRPr kumimoji="0" lang="ru-BY"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00000"/>
              </a:lnSpc>
              <a:spcBef>
                <a:spcPts val="0"/>
              </a:spcBef>
              <a:spcAft>
                <a:spcPts val="0"/>
              </a:spcAft>
              <a:buClrTx/>
              <a:buSzTx/>
              <a:buFontTx/>
              <a:buNone/>
              <a:tabLst>
                <a:tab pos="800100" algn="l"/>
                <a:tab pos="914400" algn="l"/>
                <a:tab pos="1028700" algn="l"/>
              </a:tabLst>
              <a:defRPr/>
            </a:pP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3 тонны на расстояние 20 километров (1-я ездка);</a:t>
            </a:r>
            <a:endParaRPr kumimoji="0" lang="ru-BY"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00000"/>
              </a:lnSpc>
              <a:spcBef>
                <a:spcPts val="0"/>
              </a:spcBef>
              <a:spcAft>
                <a:spcPts val="0"/>
              </a:spcAft>
              <a:buClrTx/>
              <a:buSzTx/>
              <a:buFontTx/>
              <a:buNone/>
              <a:tabLst>
                <a:tab pos="800100" algn="l"/>
                <a:tab pos="914400" algn="l"/>
                <a:tab pos="1028700" algn="l"/>
              </a:tabLst>
              <a:defRPr/>
            </a:pP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4 тонны на расстояние 30 километров (2-я ездка);</a:t>
            </a:r>
            <a:endParaRPr kumimoji="0" lang="ru-BY"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00000"/>
              </a:lnSpc>
              <a:spcBef>
                <a:spcPts val="0"/>
              </a:spcBef>
              <a:spcAft>
                <a:spcPts val="0"/>
              </a:spcAft>
              <a:buClrTx/>
              <a:buSzTx/>
              <a:buFontTx/>
              <a:buNone/>
              <a:tabLst>
                <a:tab pos="800100" algn="l"/>
                <a:tab pos="914400" algn="l"/>
                <a:tab pos="1028700" algn="l"/>
              </a:tabLst>
              <a:defRPr/>
            </a:pP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3 тонны на расстояние 10 километров (3-я ездка).</a:t>
            </a:r>
            <a:endParaRPr kumimoji="0" lang="ru-BY"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800100" algn="l"/>
                <a:tab pos="914400" algn="l"/>
                <a:tab pos="1028700" algn="l"/>
              </a:tabLst>
              <a:defRPr/>
            </a:pP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На втором грузовом транспортном средстве работа осуществлялась 100 дней в году, </a:t>
            </a:r>
            <a:b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b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и каждый день перевозилось из пункта А в пункт Б 40 тонн груза на расстояние </a:t>
            </a:r>
            <a:b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b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30 километров, где отгружалось 10 тонн груза, остальной груз перевозился в пункт В </a:t>
            </a:r>
            <a:b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b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на расстояние 50 километров, то есть выполнялось 2 ездки:</a:t>
            </a:r>
            <a:endParaRPr kumimoji="0" lang="ru-BY"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00000"/>
              </a:lnSpc>
              <a:spcBef>
                <a:spcPts val="0"/>
              </a:spcBef>
              <a:spcAft>
                <a:spcPts val="0"/>
              </a:spcAft>
              <a:buClrTx/>
              <a:buSzTx/>
              <a:buFontTx/>
              <a:buNone/>
              <a:tabLst>
                <a:tab pos="800100" algn="l"/>
                <a:tab pos="914400" algn="l"/>
                <a:tab pos="1028700" algn="l"/>
              </a:tabLst>
              <a:defRPr/>
            </a:pP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40 тонн на расстояние 30 километров (1-я ездка);</a:t>
            </a:r>
            <a:endParaRPr kumimoji="0" lang="ru-BY"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00000"/>
              </a:lnSpc>
              <a:spcBef>
                <a:spcPts val="0"/>
              </a:spcBef>
              <a:spcAft>
                <a:spcPts val="0"/>
              </a:spcAft>
              <a:buClrTx/>
              <a:buSzTx/>
              <a:buFontTx/>
              <a:buNone/>
              <a:tabLst>
                <a:tab pos="800100" algn="l"/>
                <a:tab pos="914400" algn="l"/>
                <a:tab pos="1028700" algn="l"/>
              </a:tabLst>
              <a:defRPr/>
            </a:pP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30 тонн (40 т - 10 т) на расстояние 50 километров (2-я ездка).</a:t>
            </a:r>
            <a:endParaRPr kumimoji="0" lang="ru-BY"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800100" algn="l"/>
                <a:tab pos="914400" algn="l"/>
                <a:tab pos="1028700" algn="l"/>
              </a:tabLst>
              <a:defRPr/>
            </a:pP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Объем перевозок грузов за год в целом по организации составит: </a:t>
            </a:r>
            <a:b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b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((3 т + 4 т + 3 т) х 200 + 40 т х 100) : 1000 = 6 </a:t>
            </a:r>
            <a:r>
              <a:rPr kumimoji="0" lang="ru-RU" sz="1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тыс.т</a:t>
            </a: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t>
            </a:r>
            <a:endParaRPr kumimoji="0" lang="ru-BY"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800100" algn="l"/>
                <a:tab pos="914400" algn="l"/>
                <a:tab pos="1028700" algn="l"/>
              </a:tabLst>
              <a:defRPr/>
            </a:pP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Грузооборот за год в целом по организации составит:</a:t>
            </a:r>
            <a:endParaRPr kumimoji="0" lang="ru-BY"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800100" algn="l"/>
                <a:tab pos="914400" algn="l"/>
                <a:tab pos="1028700" algn="l"/>
              </a:tabLst>
              <a:defRPr/>
            </a:pP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(((3 т х 20 км) + (4 т х 30 км) + (3 т х 10 км)) х 200 + ((40 т х 30 км) + (30 т х 50 км)) х 100) : 1000 = 312,0 тыс. </a:t>
            </a:r>
            <a:r>
              <a:rPr kumimoji="0" lang="ru-RU" sz="1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т.км</a:t>
            </a: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t>
            </a:r>
            <a:endParaRPr kumimoji="0" lang="ru-BY"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None/>
              <a:tabLst>
                <a:tab pos="1143000" algn="l"/>
              </a:tabLst>
              <a:defRPr/>
            </a:pPr>
            <a:r>
              <a:rPr kumimoji="0" lang="ru-RU" sz="1900" b="0" i="1" u="none" strike="noStrike" kern="1200" cap="none" spc="0" normalizeH="0" baseline="0" noProof="0" dirty="0">
                <a:ln>
                  <a:noFill/>
                </a:ln>
                <a:solidFill>
                  <a:srgbClr val="943634"/>
                </a:solidFill>
                <a:effectLst/>
                <a:uLnTx/>
                <a:uFillTx/>
                <a:latin typeface="Arial" panose="020B0604020202020204" pitchFamily="34" charset="0"/>
                <a:ea typeface="Times New Roman" panose="02020603050405020304" pitchFamily="18" charset="0"/>
                <a:cs typeface="Arial" panose="020B0604020202020204" pitchFamily="34" charset="0"/>
              </a:rPr>
              <a:t/>
            </a:r>
            <a:br>
              <a:rPr kumimoji="0" lang="ru-RU" sz="1900" b="0" i="1" u="none" strike="noStrike" kern="1200" cap="none" spc="0" normalizeH="0" baseline="0" noProof="0" dirty="0">
                <a:ln>
                  <a:noFill/>
                </a:ln>
                <a:solidFill>
                  <a:srgbClr val="943634"/>
                </a:solidFill>
                <a:effectLst/>
                <a:uLnTx/>
                <a:uFillTx/>
                <a:latin typeface="Arial" panose="020B0604020202020204" pitchFamily="34" charset="0"/>
                <a:ea typeface="Times New Roman" panose="02020603050405020304" pitchFamily="18" charset="0"/>
                <a:cs typeface="Arial" panose="020B0604020202020204" pitchFamily="34" charset="0"/>
              </a:rPr>
            </a:br>
            <a:endParaRPr kumimoji="0" lang="ru-BY" sz="1900" b="0" i="1" u="none" strike="noStrike" kern="1200" cap="none" spc="0" normalizeH="0" baseline="0" noProof="0" dirty="0">
              <a:ln>
                <a:noFill/>
              </a:ln>
              <a:solidFill>
                <a:srgbClr val="943634"/>
              </a:solidFill>
              <a:effectLst/>
              <a:uLnTx/>
              <a:uFillTx/>
              <a:latin typeface="Arial" panose="020B0604020202020204" pitchFamily="34" charset="0"/>
              <a:ea typeface="+mn-ea"/>
              <a:cs typeface="Arial" panose="020B0604020202020204" pitchFamily="34" charset="0"/>
            </a:endParaRP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ru-RU" sz="19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t>
            </a:r>
            <a:endParaRPr kumimoji="0" lang="ru-BY" sz="19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0">
              <a:lnSpc>
                <a:spcPct val="90000"/>
              </a:lnSpc>
              <a:spcBef>
                <a:spcPts val="1000"/>
              </a:spcBef>
              <a:spcAft>
                <a:spcPts val="0"/>
              </a:spcAft>
              <a:buClrTx/>
              <a:buSzTx/>
              <a:buFont typeface="Arial" panose="020B0604020202020204" pitchFamily="34" charset="0"/>
              <a:buNone/>
              <a:tabLst/>
              <a:defRPr/>
            </a:pPr>
            <a:endParaRPr kumimoji="0" lang="ru-RU" sz="1900" b="1"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5869894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16A11-55F0-2DEF-4304-635A7DBDE6F5}"/>
            </a:ext>
          </a:extLst>
        </p:cNvPr>
        <p:cNvGrpSpPr/>
        <p:nvPr/>
      </p:nvGrpSpPr>
      <p:grpSpPr>
        <a:xfrm>
          <a:off x="0" y="0"/>
          <a:ext cx="0" cy="0"/>
          <a:chOff x="0" y="0"/>
          <a:chExt cx="0" cy="0"/>
        </a:xfrm>
      </p:grpSpPr>
      <p:pic>
        <p:nvPicPr>
          <p:cNvPr id="7" name="Рисунок 6">
            <a:extLst>
              <a:ext uri="{FF2B5EF4-FFF2-40B4-BE49-F238E27FC236}">
                <a16:creationId xmlns:a16="http://schemas.microsoft.com/office/drawing/2014/main" id="{D4668593-714B-E012-A331-E469EB53EB77}"/>
              </a:ext>
            </a:extLst>
          </p:cNvPr>
          <p:cNvPicPr>
            <a:picLocks noChangeAspect="1"/>
          </p:cNvPicPr>
          <p:nvPr/>
        </p:nvPicPr>
        <p:blipFill>
          <a:blip r:embed="rId2"/>
          <a:stretch>
            <a:fillRect/>
          </a:stretch>
        </p:blipFill>
        <p:spPr>
          <a:xfrm>
            <a:off x="0" y="0"/>
            <a:ext cx="12192000" cy="6858000"/>
          </a:xfrm>
          <a:prstGeom prst="rect">
            <a:avLst/>
          </a:prstGeom>
        </p:spPr>
      </p:pic>
      <p:pic>
        <p:nvPicPr>
          <p:cNvPr id="8" name="Рисунок 7">
            <a:extLst>
              <a:ext uri="{FF2B5EF4-FFF2-40B4-BE49-F238E27FC236}">
                <a16:creationId xmlns:a16="http://schemas.microsoft.com/office/drawing/2014/main" id="{D25C684C-E731-01DD-B9D7-57BFEB4A71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a:extLst>
              <a:ext uri="{FF2B5EF4-FFF2-40B4-BE49-F238E27FC236}">
                <a16:creationId xmlns:a16="http://schemas.microsoft.com/office/drawing/2014/main" id="{D11A1897-536E-9AF7-09D1-FB7B567F37C1}"/>
              </a:ext>
            </a:extLst>
          </p:cNvPr>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a:extLst>
              <a:ext uri="{FF2B5EF4-FFF2-40B4-BE49-F238E27FC236}">
                <a16:creationId xmlns:a16="http://schemas.microsoft.com/office/drawing/2014/main" id="{C5A3090D-41BE-1A1A-88F8-D6F8853B2545}"/>
              </a:ext>
            </a:extLst>
          </p:cNvPr>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46</a:t>
            </a:r>
            <a:endParaRPr lang="ru-RU" sz="18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a:extLst>
              <a:ext uri="{FF2B5EF4-FFF2-40B4-BE49-F238E27FC236}">
                <a16:creationId xmlns:a16="http://schemas.microsoft.com/office/drawing/2014/main" id="{2C9E08A5-F95F-4AC9-4466-C00EB7A157FC}"/>
              </a:ext>
            </a:extLst>
          </p:cNvPr>
          <p:cNvPicPr>
            <a:picLocks noChangeAspect="1"/>
          </p:cNvPicPr>
          <p:nvPr/>
        </p:nvPicPr>
        <p:blipFill>
          <a:blip r:embed="rId4"/>
          <a:stretch>
            <a:fillRect/>
          </a:stretch>
        </p:blipFill>
        <p:spPr>
          <a:xfrm>
            <a:off x="603406" y="4680426"/>
            <a:ext cx="367089" cy="1583918"/>
          </a:xfrm>
          <a:prstGeom prst="rect">
            <a:avLst/>
          </a:prstGeom>
        </p:spPr>
      </p:pic>
      <p:sp>
        <p:nvSpPr>
          <p:cNvPr id="11" name="Заголовок 1">
            <a:extLst>
              <a:ext uri="{FF2B5EF4-FFF2-40B4-BE49-F238E27FC236}">
                <a16:creationId xmlns:a16="http://schemas.microsoft.com/office/drawing/2014/main" id="{CEA7BEE9-DCC3-9D4C-0D40-214D3B9B74CC}"/>
              </a:ext>
            </a:extLst>
          </p:cNvPr>
          <p:cNvSpPr>
            <a:spLocks noGrp="1"/>
          </p:cNvSpPr>
          <p:nvPr>
            <p:ph type="ctrTitle"/>
          </p:nvPr>
        </p:nvSpPr>
        <p:spPr>
          <a:xfrm>
            <a:off x="1149886" y="940043"/>
            <a:ext cx="10201286" cy="648000"/>
          </a:xfrm>
        </p:spPr>
        <p:txBody>
          <a:bodyPr anchor="ctr">
            <a:noAutofit/>
          </a:bodyPr>
          <a:lstStyle/>
          <a:p>
            <a:pPr algn="l"/>
            <a:r>
              <a:rPr lang="ru-RU" sz="2000" b="1" dirty="0">
                <a:solidFill>
                  <a:srgbClr val="28522B"/>
                </a:solidFill>
                <a:latin typeface="Arial" panose="020B0604020202020204" pitchFamily="34" charset="0"/>
                <a:cs typeface="Arial" panose="020B0604020202020204" pitchFamily="34" charset="0"/>
              </a:rPr>
              <a:t/>
            </a:r>
            <a:br>
              <a:rPr lang="ru-RU" sz="2000" b="1" dirty="0">
                <a:solidFill>
                  <a:srgbClr val="28522B"/>
                </a:solidFill>
                <a:latin typeface="Arial" panose="020B0604020202020204" pitchFamily="34" charset="0"/>
                <a:cs typeface="Arial" panose="020B0604020202020204" pitchFamily="34" charset="0"/>
              </a:rPr>
            </a:br>
            <a:r>
              <a:rPr lang="ru-RU" sz="2000" b="1" dirty="0">
                <a:solidFill>
                  <a:srgbClr val="28522B"/>
                </a:solidFill>
                <a:latin typeface="Arial" panose="020B0604020202020204" pitchFamily="34" charset="0"/>
                <a:cs typeface="Arial" panose="020B0604020202020204" pitchFamily="34" charset="0"/>
              </a:rPr>
              <a:t/>
            </a:r>
            <a:br>
              <a:rPr lang="ru-RU" sz="2000" b="1" dirty="0">
                <a:solidFill>
                  <a:srgbClr val="28522B"/>
                </a:solidFill>
                <a:latin typeface="Arial" panose="020B0604020202020204" pitchFamily="34" charset="0"/>
                <a:cs typeface="Arial" panose="020B0604020202020204" pitchFamily="34" charset="0"/>
              </a:rPr>
            </a:br>
            <a:r>
              <a:rPr kumimoji="0" lang="ru-RU" sz="2000" b="1" i="1" u="sng" strike="noStrike" kern="12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mj-cs"/>
              </a:rPr>
              <a:t>Условный пример.</a:t>
            </a:r>
            <a:r>
              <a:rPr kumimoji="0" lang="ru-RU" sz="2000" b="1" i="1" u="none" strike="noStrike" kern="12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mj-cs"/>
              </a:rPr>
              <a:t> </a:t>
            </a: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j-cs"/>
              </a:rPr>
              <a:t>Организация имеет на своем балансе два грузовых транспортных средства.</a:t>
            </a:r>
            <a:r>
              <a:rPr lang="ru-BY" sz="2000" dirty="0">
                <a:solidFill>
                  <a:srgbClr val="28522B"/>
                </a:solidFill>
                <a:latin typeface="Arial" panose="020B0604020202020204" pitchFamily="34" charset="0"/>
                <a:cs typeface="Arial" panose="020B0604020202020204" pitchFamily="34" charset="0"/>
              </a:rPr>
              <a:t/>
            </a:r>
            <a:br>
              <a:rPr lang="ru-BY" sz="2000" dirty="0">
                <a:solidFill>
                  <a:srgbClr val="28522B"/>
                </a:solidFill>
                <a:latin typeface="Arial" panose="020B0604020202020204" pitchFamily="34" charset="0"/>
                <a:cs typeface="Arial" panose="020B0604020202020204" pitchFamily="34" charset="0"/>
              </a:rPr>
            </a:br>
            <a:r>
              <a:rPr lang="ru-BY" sz="2000" dirty="0">
                <a:solidFill>
                  <a:srgbClr val="28522B"/>
                </a:solidFill>
                <a:latin typeface="Arial" panose="020B0604020202020204" pitchFamily="34" charset="0"/>
                <a:cs typeface="Arial" panose="020B0604020202020204" pitchFamily="34" charset="0"/>
              </a:rPr>
              <a:t/>
            </a:r>
            <a:br>
              <a:rPr lang="ru-BY" sz="2000" dirty="0">
                <a:solidFill>
                  <a:srgbClr val="28522B"/>
                </a:solidFill>
                <a:latin typeface="Arial" panose="020B0604020202020204" pitchFamily="34" charset="0"/>
                <a:cs typeface="Arial" panose="020B0604020202020204" pitchFamily="34" charset="0"/>
              </a:rPr>
            </a:br>
            <a:endParaRPr lang="ru-RU" sz="2000" dirty="0">
              <a:solidFill>
                <a:srgbClr val="FF0000"/>
              </a:solidFill>
              <a:latin typeface="Arial" panose="020B0604020202020204" pitchFamily="34" charset="0"/>
              <a:ea typeface="Roboto Condensed" panose="02000000000000000000" pitchFamily="2" charset="0"/>
              <a:cs typeface="Arial" panose="020B0604020202020204" pitchFamily="34" charset="0"/>
            </a:endParaRPr>
          </a:p>
        </p:txBody>
      </p:sp>
      <p:sp>
        <p:nvSpPr>
          <p:cNvPr id="12" name="Объект 2">
            <a:extLst>
              <a:ext uri="{FF2B5EF4-FFF2-40B4-BE49-F238E27FC236}">
                <a16:creationId xmlns:a16="http://schemas.microsoft.com/office/drawing/2014/main" id="{94590FC0-7D30-EB25-3C45-B6AEFB3A9501}"/>
              </a:ext>
            </a:extLst>
          </p:cNvPr>
          <p:cNvSpPr txBox="1">
            <a:spLocks/>
          </p:cNvSpPr>
          <p:nvPr/>
        </p:nvSpPr>
        <p:spPr>
          <a:xfrm>
            <a:off x="1149886" y="1584000"/>
            <a:ext cx="10075161" cy="50939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600"/>
              </a:spcBef>
              <a:spcAft>
                <a:spcPts val="0"/>
              </a:spcAft>
              <a:buClrTx/>
              <a:buSzTx/>
              <a:buFontTx/>
              <a:buNone/>
              <a:tabLst>
                <a:tab pos="800100" algn="l"/>
                <a:tab pos="914400" algn="l"/>
                <a:tab pos="1028700" algn="l"/>
              </a:tabLst>
              <a:defRPr/>
            </a:pP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На первом грузовом транспортном средстве работа за плату для другого юридического лица осуществлялась 200 дней в году, и каждый день выполнялось 3 ездки: </a:t>
            </a:r>
            <a:endParaRPr kumimoji="0" lang="ru-BY"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00000"/>
              </a:lnSpc>
              <a:spcBef>
                <a:spcPts val="0"/>
              </a:spcBef>
              <a:spcAft>
                <a:spcPts val="0"/>
              </a:spcAft>
              <a:buClrTx/>
              <a:buSzTx/>
              <a:buFontTx/>
              <a:buNone/>
              <a:tabLst>
                <a:tab pos="800100" algn="l"/>
                <a:tab pos="914400" algn="l"/>
                <a:tab pos="1028700" algn="l"/>
              </a:tabLst>
              <a:defRPr/>
            </a:pP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3 тонны на расстояние 20 километров (1-я ездка);</a:t>
            </a:r>
            <a:endParaRPr kumimoji="0" lang="ru-BY"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00000"/>
              </a:lnSpc>
              <a:spcBef>
                <a:spcPts val="0"/>
              </a:spcBef>
              <a:spcAft>
                <a:spcPts val="0"/>
              </a:spcAft>
              <a:buClrTx/>
              <a:buSzTx/>
              <a:buFontTx/>
              <a:buNone/>
              <a:tabLst>
                <a:tab pos="800100" algn="l"/>
                <a:tab pos="914400" algn="l"/>
                <a:tab pos="1028700" algn="l"/>
              </a:tabLst>
              <a:defRPr/>
            </a:pP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4 тонны на расстояние 30 километров (2-я ездка);</a:t>
            </a:r>
            <a:endParaRPr kumimoji="0" lang="ru-BY"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00000"/>
              </a:lnSpc>
              <a:spcBef>
                <a:spcPts val="0"/>
              </a:spcBef>
              <a:spcAft>
                <a:spcPts val="0"/>
              </a:spcAft>
              <a:buClrTx/>
              <a:buSzTx/>
              <a:buFontTx/>
              <a:buNone/>
              <a:tabLst>
                <a:tab pos="800100" algn="l"/>
                <a:tab pos="914400" algn="l"/>
                <a:tab pos="1028700" algn="l"/>
              </a:tabLst>
              <a:defRPr/>
            </a:pP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3 тонны на расстояние 10 километров (3-я ездка).</a:t>
            </a:r>
            <a:endParaRPr kumimoji="0" lang="ru-BY"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800100" algn="l"/>
                <a:tab pos="914400" algn="l"/>
                <a:tab pos="1028700" algn="l"/>
              </a:tabLst>
              <a:defRPr/>
            </a:pP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На втором грузовом транспортном средстве работа осуществлялась 100 дней в году, </a:t>
            </a:r>
            <a:b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b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и каждый день перевозилось из пункта А в пункт Б 40 тонн груза на расстояние </a:t>
            </a:r>
            <a:b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b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30 километров, где отгружалось 10 тонн груза, остальной груз перевозился в пункт В </a:t>
            </a:r>
            <a:b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b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на расстояние 50 километров, то есть выполнялось 2 ездки:</a:t>
            </a:r>
            <a:endParaRPr kumimoji="0" lang="ru-BY"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00000"/>
              </a:lnSpc>
              <a:spcBef>
                <a:spcPts val="0"/>
              </a:spcBef>
              <a:spcAft>
                <a:spcPts val="0"/>
              </a:spcAft>
              <a:buClrTx/>
              <a:buSzTx/>
              <a:buFontTx/>
              <a:buNone/>
              <a:tabLst>
                <a:tab pos="800100" algn="l"/>
                <a:tab pos="914400" algn="l"/>
                <a:tab pos="1028700" algn="l"/>
              </a:tabLst>
              <a:defRPr/>
            </a:pP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40 тонн на расстояние 30 километров (1-я ездка);</a:t>
            </a:r>
            <a:endParaRPr kumimoji="0" lang="ru-BY"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00000"/>
              </a:lnSpc>
              <a:spcBef>
                <a:spcPts val="0"/>
              </a:spcBef>
              <a:spcAft>
                <a:spcPts val="0"/>
              </a:spcAft>
              <a:buClrTx/>
              <a:buSzTx/>
              <a:buFontTx/>
              <a:buNone/>
              <a:tabLst>
                <a:tab pos="800100" algn="l"/>
                <a:tab pos="914400" algn="l"/>
                <a:tab pos="1028700" algn="l"/>
              </a:tabLst>
              <a:defRPr/>
            </a:pP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30 тонн (40 т - 10 т) на расстояние 50 километров (2-я ездка).</a:t>
            </a:r>
            <a:endParaRPr kumimoji="0" lang="ru-BY"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800100" algn="l"/>
                <a:tab pos="914400" algn="l"/>
                <a:tab pos="1028700" algn="l"/>
              </a:tabLst>
              <a:defRPr/>
            </a:pP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Объем перевозок грузов за год в целом по организации составит: </a:t>
            </a:r>
            <a:b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b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((3 т + 4 т + 3 т) х 200 + 40 т х 100) : 1000 = 6 </a:t>
            </a:r>
            <a:r>
              <a:rPr kumimoji="0" lang="ru-RU" sz="1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тыс.т</a:t>
            </a: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t>
            </a:r>
            <a:endParaRPr kumimoji="0" lang="ru-BY"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800100" algn="l"/>
                <a:tab pos="914400" algn="l"/>
                <a:tab pos="1028700" algn="l"/>
              </a:tabLst>
              <a:defRPr/>
            </a:pP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Грузооборот за год в целом по организации составит:</a:t>
            </a:r>
            <a:endParaRPr kumimoji="0" lang="ru-BY"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800100" algn="l"/>
                <a:tab pos="914400" algn="l"/>
                <a:tab pos="1028700" algn="l"/>
              </a:tabLst>
              <a:defRPr/>
            </a:pP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(((3 т х 20 км) + (4 т х 30 км) + (3 т х 10 км)) х 200 + ((40 т х 30 км) + (30 т х 50 км)) х 100) : 1000 = 312,0 тыс. </a:t>
            </a:r>
            <a:r>
              <a:rPr kumimoji="0" lang="ru-RU" sz="1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т.км</a:t>
            </a: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t>
            </a:r>
            <a:endParaRPr kumimoji="0" lang="ru-BY"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None/>
              <a:tabLst>
                <a:tab pos="1143000" algn="l"/>
              </a:tabLst>
              <a:defRPr/>
            </a:pPr>
            <a:r>
              <a:rPr kumimoji="0" lang="ru-RU" sz="1900" b="0" i="1" u="none" strike="noStrike" kern="1200" cap="none" spc="0" normalizeH="0" baseline="0" noProof="0" dirty="0">
                <a:ln>
                  <a:noFill/>
                </a:ln>
                <a:solidFill>
                  <a:srgbClr val="943634"/>
                </a:solidFill>
                <a:effectLst/>
                <a:uLnTx/>
                <a:uFillTx/>
                <a:latin typeface="Arial" panose="020B0604020202020204" pitchFamily="34" charset="0"/>
                <a:ea typeface="Times New Roman" panose="02020603050405020304" pitchFamily="18" charset="0"/>
                <a:cs typeface="Arial" panose="020B0604020202020204" pitchFamily="34" charset="0"/>
              </a:rPr>
              <a:t/>
            </a:r>
            <a:br>
              <a:rPr kumimoji="0" lang="ru-RU" sz="1900" b="0" i="1" u="none" strike="noStrike" kern="1200" cap="none" spc="0" normalizeH="0" baseline="0" noProof="0" dirty="0">
                <a:ln>
                  <a:noFill/>
                </a:ln>
                <a:solidFill>
                  <a:srgbClr val="943634"/>
                </a:solidFill>
                <a:effectLst/>
                <a:uLnTx/>
                <a:uFillTx/>
                <a:latin typeface="Arial" panose="020B0604020202020204" pitchFamily="34" charset="0"/>
                <a:ea typeface="Times New Roman" panose="02020603050405020304" pitchFamily="18" charset="0"/>
                <a:cs typeface="Arial" panose="020B0604020202020204" pitchFamily="34" charset="0"/>
              </a:rPr>
            </a:br>
            <a:endParaRPr kumimoji="0" lang="ru-BY" sz="1900" b="0" i="1" u="none" strike="noStrike" kern="1200" cap="none" spc="0" normalizeH="0" baseline="0" noProof="0" dirty="0">
              <a:ln>
                <a:noFill/>
              </a:ln>
              <a:solidFill>
                <a:srgbClr val="943634"/>
              </a:solidFill>
              <a:effectLst/>
              <a:uLnTx/>
              <a:uFillTx/>
              <a:latin typeface="Arial" panose="020B0604020202020204" pitchFamily="34" charset="0"/>
              <a:ea typeface="+mn-ea"/>
              <a:cs typeface="Arial" panose="020B0604020202020204" pitchFamily="34" charset="0"/>
            </a:endParaRP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ru-RU" sz="19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t>
            </a:r>
            <a:endParaRPr kumimoji="0" lang="ru-BY" sz="19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0">
              <a:lnSpc>
                <a:spcPct val="90000"/>
              </a:lnSpc>
              <a:spcBef>
                <a:spcPts val="1000"/>
              </a:spcBef>
              <a:spcAft>
                <a:spcPts val="0"/>
              </a:spcAft>
              <a:buClrTx/>
              <a:buSzTx/>
              <a:buFont typeface="Arial" panose="020B0604020202020204" pitchFamily="34" charset="0"/>
              <a:buNone/>
              <a:tabLst/>
              <a:defRPr/>
            </a:pPr>
            <a:endParaRPr kumimoji="0" lang="ru-RU" sz="1900" b="1"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8663485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1CEFA-EB2C-8BEE-5BA6-8A53AF001288}"/>
            </a:ext>
          </a:extLst>
        </p:cNvPr>
        <p:cNvGrpSpPr/>
        <p:nvPr/>
      </p:nvGrpSpPr>
      <p:grpSpPr>
        <a:xfrm>
          <a:off x="0" y="0"/>
          <a:ext cx="0" cy="0"/>
          <a:chOff x="0" y="0"/>
          <a:chExt cx="0" cy="0"/>
        </a:xfrm>
      </p:grpSpPr>
      <p:pic>
        <p:nvPicPr>
          <p:cNvPr id="7" name="Рисунок 6">
            <a:extLst>
              <a:ext uri="{FF2B5EF4-FFF2-40B4-BE49-F238E27FC236}">
                <a16:creationId xmlns:a16="http://schemas.microsoft.com/office/drawing/2014/main" id="{0D1B0696-9B4C-40DD-8BCC-CB6B367BA76B}"/>
              </a:ext>
            </a:extLst>
          </p:cNvPr>
          <p:cNvPicPr>
            <a:picLocks noChangeAspect="1"/>
          </p:cNvPicPr>
          <p:nvPr/>
        </p:nvPicPr>
        <p:blipFill>
          <a:blip r:embed="rId2"/>
          <a:stretch>
            <a:fillRect/>
          </a:stretch>
        </p:blipFill>
        <p:spPr>
          <a:xfrm>
            <a:off x="0" y="0"/>
            <a:ext cx="12192000" cy="6858000"/>
          </a:xfrm>
          <a:prstGeom prst="rect">
            <a:avLst/>
          </a:prstGeom>
        </p:spPr>
      </p:pic>
      <p:pic>
        <p:nvPicPr>
          <p:cNvPr id="8" name="Рисунок 7">
            <a:extLst>
              <a:ext uri="{FF2B5EF4-FFF2-40B4-BE49-F238E27FC236}">
                <a16:creationId xmlns:a16="http://schemas.microsoft.com/office/drawing/2014/main" id="{B67CE82A-C9F1-C572-A8CE-AA88C21C8D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a:extLst>
              <a:ext uri="{FF2B5EF4-FFF2-40B4-BE49-F238E27FC236}">
                <a16:creationId xmlns:a16="http://schemas.microsoft.com/office/drawing/2014/main" id="{FBC02A0F-0DC8-359C-9195-1E48CFDC72B5}"/>
              </a:ext>
            </a:extLst>
          </p:cNvPr>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a:extLst>
              <a:ext uri="{FF2B5EF4-FFF2-40B4-BE49-F238E27FC236}">
                <a16:creationId xmlns:a16="http://schemas.microsoft.com/office/drawing/2014/main" id="{3BA8736D-6614-A200-9E9D-7A3DEC749EBD}"/>
              </a:ext>
            </a:extLst>
          </p:cNvPr>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0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47</a:t>
            </a:r>
            <a:endParaRPr lang="ru-RU" sz="20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a:extLst>
              <a:ext uri="{FF2B5EF4-FFF2-40B4-BE49-F238E27FC236}">
                <a16:creationId xmlns:a16="http://schemas.microsoft.com/office/drawing/2014/main" id="{C479A2C8-CD90-41B3-E797-B11BA745E5BF}"/>
              </a:ext>
            </a:extLst>
          </p:cNvPr>
          <p:cNvPicPr>
            <a:picLocks noChangeAspect="1"/>
          </p:cNvPicPr>
          <p:nvPr/>
        </p:nvPicPr>
        <p:blipFill>
          <a:blip r:embed="rId4"/>
          <a:stretch>
            <a:fillRect/>
          </a:stretch>
        </p:blipFill>
        <p:spPr>
          <a:xfrm>
            <a:off x="603406" y="4680426"/>
            <a:ext cx="367089" cy="1583918"/>
          </a:xfrm>
          <a:prstGeom prst="rect">
            <a:avLst/>
          </a:prstGeom>
        </p:spPr>
      </p:pic>
      <p:sp>
        <p:nvSpPr>
          <p:cNvPr id="3" name="TextBox 2">
            <a:extLst>
              <a:ext uri="{FF2B5EF4-FFF2-40B4-BE49-F238E27FC236}">
                <a16:creationId xmlns:a16="http://schemas.microsoft.com/office/drawing/2014/main" id="{36F6B96B-8B67-C498-E900-ADE109BD6BE4}"/>
              </a:ext>
            </a:extLst>
          </p:cNvPr>
          <p:cNvSpPr txBox="1"/>
          <p:nvPr/>
        </p:nvSpPr>
        <p:spPr>
          <a:xfrm>
            <a:off x="1618938" y="1049310"/>
            <a:ext cx="9413823" cy="1138773"/>
          </a:xfrm>
          <a:prstGeom prst="rect">
            <a:avLst/>
          </a:prstGeom>
          <a:noFill/>
        </p:spPr>
        <p:txBody>
          <a:bodyPr wrap="square">
            <a:spAutoFit/>
          </a:bodyPr>
          <a:lstStyle/>
          <a:p>
            <a:pPr indent="450215">
              <a:spcBef>
                <a:spcPts val="600"/>
              </a:spcBef>
            </a:pPr>
            <a:r>
              <a:rPr lang="ru-RU" sz="2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Расчетные данные</a:t>
            </a:r>
            <a:r>
              <a:rPr lang="ru-RU" sz="2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ru-RU" sz="2200" dirty="0">
                <a:effectLst/>
                <a:latin typeface="Arial" panose="020B0604020202020204" pitchFamily="34" charset="0"/>
                <a:ea typeface="Times New Roman" panose="02020603050405020304" pitchFamily="18" charset="0"/>
                <a:cs typeface="Arial" panose="020B0604020202020204" pitchFamily="34" charset="0"/>
              </a:rPr>
              <a:t>о работе грузовых транспортных средств </a:t>
            </a:r>
            <a:br>
              <a:rPr lang="ru-RU" sz="2200" dirty="0">
                <a:effectLst/>
                <a:latin typeface="Arial" panose="020B0604020202020204" pitchFamily="34" charset="0"/>
                <a:ea typeface="Times New Roman" panose="02020603050405020304" pitchFamily="18" charset="0"/>
                <a:cs typeface="Arial" panose="020B0604020202020204" pitchFamily="34" charset="0"/>
              </a:rPr>
            </a:br>
            <a:r>
              <a:rPr lang="ru-RU" sz="2200" dirty="0">
                <a:effectLst/>
                <a:latin typeface="Arial" panose="020B0604020202020204" pitchFamily="34" charset="0"/>
                <a:ea typeface="Times New Roman" panose="02020603050405020304" pitchFamily="18" charset="0"/>
                <a:cs typeface="Arial" panose="020B0604020202020204" pitchFamily="34" charset="0"/>
              </a:rPr>
              <a:t>(объем перевозок грузов и грузооборот) определяются следующим образом </a:t>
            </a:r>
            <a:r>
              <a:rPr lang="ru-RU" sz="20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ч.13 п.59 Указаний по формам 1-мп и 1-мп (микро))</a:t>
            </a:r>
            <a:r>
              <a:rPr lang="ru-RU" sz="20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t>
            </a:r>
            <a:endParaRPr lang="ru-BY" sz="20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TextBox 4">
            <a:extLst>
              <a:ext uri="{FF2B5EF4-FFF2-40B4-BE49-F238E27FC236}">
                <a16:creationId xmlns:a16="http://schemas.microsoft.com/office/drawing/2014/main" id="{E57AD39A-CD8A-FCB6-A66A-FCF4DA531DC5}"/>
              </a:ext>
            </a:extLst>
          </p:cNvPr>
          <p:cNvSpPr txBox="1"/>
          <p:nvPr/>
        </p:nvSpPr>
        <p:spPr>
          <a:xfrm>
            <a:off x="1620000" y="2376000"/>
            <a:ext cx="9203959" cy="3693319"/>
          </a:xfrm>
          <a:prstGeom prst="rect">
            <a:avLst/>
          </a:prstGeom>
          <a:noFill/>
        </p:spPr>
        <p:txBody>
          <a:bodyPr wrap="square">
            <a:spAutoFit/>
          </a:bodyPr>
          <a:lstStyle/>
          <a:p>
            <a:pPr marL="285750" indent="-285750" algn="just">
              <a:buFont typeface="Wingdings" panose="05000000000000000000" pitchFamily="2" charset="2"/>
              <a:buChar char="ü"/>
            </a:pPr>
            <a:r>
              <a:rPr lang="ru-RU" sz="2400" dirty="0">
                <a:effectLst/>
                <a:latin typeface="Arial" panose="020B0604020202020204" pitchFamily="34" charset="0"/>
                <a:ea typeface="Times New Roman" panose="02020603050405020304" pitchFamily="18" charset="0"/>
                <a:cs typeface="Arial" panose="020B0604020202020204" pitchFamily="34" charset="0"/>
              </a:rPr>
              <a:t>объем грузов в тоннах, перевезенных одним грузовым транспортным средством, определяется как произведение автомобиле-часов в наряде, его грузоподъемности и нормативной производительности одной тонны грузоподъемности за один час работы, </a:t>
            </a:r>
            <a:r>
              <a:rPr lang="ru-RU" sz="2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равной 0,49;</a:t>
            </a:r>
          </a:p>
          <a:p>
            <a:pPr algn="just"/>
            <a:endParaRPr lang="ru-BY" sz="24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just">
              <a:buFont typeface="Wingdings" panose="05000000000000000000" pitchFamily="2" charset="2"/>
              <a:buChar char="ü"/>
              <a:tabLst>
                <a:tab pos="800100" algn="l"/>
              </a:tabLst>
            </a:pPr>
            <a:r>
              <a:rPr lang="ru-RU" sz="2400" dirty="0">
                <a:effectLst/>
                <a:latin typeface="Arial" panose="020B0604020202020204" pitchFamily="34" charset="0"/>
                <a:ea typeface="Times New Roman" panose="02020603050405020304" pitchFamily="18" charset="0"/>
                <a:cs typeface="Arial" panose="020B0604020202020204" pitchFamily="34" charset="0"/>
              </a:rPr>
              <a:t>грузооборот в тонно-километрах – как произведение объема грузов в тоннах и нормативного расстояния перевозки, </a:t>
            </a:r>
            <a:r>
              <a:rPr lang="ru-RU" sz="2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равного 25 километрам.</a:t>
            </a:r>
            <a:endParaRPr lang="ru-BY" sz="2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p>
            <a:r>
              <a:rPr lang="ru-RU" sz="1800" dirty="0">
                <a:effectLst/>
                <a:latin typeface="Times New Roman" panose="02020603050405020304" pitchFamily="18" charset="0"/>
                <a:ea typeface="Times New Roman" panose="02020603050405020304" pitchFamily="18" charset="0"/>
              </a:rPr>
              <a:t> </a:t>
            </a:r>
            <a:endParaRPr lang="ru-BY"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673038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79080-3691-94D3-F04C-1199B0C97DBC}"/>
            </a:ext>
          </a:extLst>
        </p:cNvPr>
        <p:cNvGrpSpPr/>
        <p:nvPr/>
      </p:nvGrpSpPr>
      <p:grpSpPr>
        <a:xfrm>
          <a:off x="0" y="0"/>
          <a:ext cx="0" cy="0"/>
          <a:chOff x="0" y="0"/>
          <a:chExt cx="0" cy="0"/>
        </a:xfrm>
      </p:grpSpPr>
      <p:pic>
        <p:nvPicPr>
          <p:cNvPr id="7" name="Рисунок 6">
            <a:extLst>
              <a:ext uri="{FF2B5EF4-FFF2-40B4-BE49-F238E27FC236}">
                <a16:creationId xmlns:a16="http://schemas.microsoft.com/office/drawing/2014/main" id="{E794C767-EF76-8948-73B6-32BDCD7F19C7}"/>
              </a:ext>
            </a:extLst>
          </p:cNvPr>
          <p:cNvPicPr>
            <a:picLocks noChangeAspect="1"/>
          </p:cNvPicPr>
          <p:nvPr/>
        </p:nvPicPr>
        <p:blipFill>
          <a:blip r:embed="rId2"/>
          <a:stretch>
            <a:fillRect/>
          </a:stretch>
        </p:blipFill>
        <p:spPr>
          <a:xfrm>
            <a:off x="0" y="0"/>
            <a:ext cx="12192000" cy="6858000"/>
          </a:xfrm>
          <a:prstGeom prst="rect">
            <a:avLst/>
          </a:prstGeom>
        </p:spPr>
      </p:pic>
      <p:pic>
        <p:nvPicPr>
          <p:cNvPr id="8" name="Рисунок 7">
            <a:extLst>
              <a:ext uri="{FF2B5EF4-FFF2-40B4-BE49-F238E27FC236}">
                <a16:creationId xmlns:a16="http://schemas.microsoft.com/office/drawing/2014/main" id="{2E874B7C-0143-2174-5F55-48AE58C84B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a:extLst>
              <a:ext uri="{FF2B5EF4-FFF2-40B4-BE49-F238E27FC236}">
                <a16:creationId xmlns:a16="http://schemas.microsoft.com/office/drawing/2014/main" id="{8C2555A5-00D6-9AB9-3658-9C0E19A85E95}"/>
              </a:ext>
            </a:extLst>
          </p:cNvPr>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a:extLst>
              <a:ext uri="{FF2B5EF4-FFF2-40B4-BE49-F238E27FC236}">
                <a16:creationId xmlns:a16="http://schemas.microsoft.com/office/drawing/2014/main" id="{ACA02B9B-A1D4-D539-D28F-527DA56B4D43}"/>
              </a:ext>
            </a:extLst>
          </p:cNvPr>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0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48</a:t>
            </a:r>
            <a:endParaRPr lang="ru-RU" sz="20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a:extLst>
              <a:ext uri="{FF2B5EF4-FFF2-40B4-BE49-F238E27FC236}">
                <a16:creationId xmlns:a16="http://schemas.microsoft.com/office/drawing/2014/main" id="{DF268BF4-A579-347D-CD7A-0FECFEA3005E}"/>
              </a:ext>
            </a:extLst>
          </p:cNvPr>
          <p:cNvPicPr>
            <a:picLocks noChangeAspect="1"/>
          </p:cNvPicPr>
          <p:nvPr/>
        </p:nvPicPr>
        <p:blipFill>
          <a:blip r:embed="rId4"/>
          <a:stretch>
            <a:fillRect/>
          </a:stretch>
        </p:blipFill>
        <p:spPr>
          <a:xfrm>
            <a:off x="603406" y="4680426"/>
            <a:ext cx="367089" cy="1583918"/>
          </a:xfrm>
          <a:prstGeom prst="rect">
            <a:avLst/>
          </a:prstGeom>
        </p:spPr>
      </p:pic>
      <p:sp>
        <p:nvSpPr>
          <p:cNvPr id="2" name="Объект 2">
            <a:extLst>
              <a:ext uri="{FF2B5EF4-FFF2-40B4-BE49-F238E27FC236}">
                <a16:creationId xmlns:a16="http://schemas.microsoft.com/office/drawing/2014/main" id="{CC498F60-F133-7555-E44D-9B1E95DC8E86}"/>
              </a:ext>
            </a:extLst>
          </p:cNvPr>
          <p:cNvSpPr txBox="1">
            <a:spLocks/>
          </p:cNvSpPr>
          <p:nvPr/>
        </p:nvSpPr>
        <p:spPr>
          <a:xfrm>
            <a:off x="1737360" y="1563880"/>
            <a:ext cx="8918083" cy="46830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388" marR="0" lvl="0" indent="-179388" algn="just" defTabSz="914400" rtl="0" eaLnBrk="0" fontAlgn="base" latinLnBrk="0" hangingPunct="0">
              <a:lnSpc>
                <a:spcPts val="1700"/>
              </a:lnSpc>
              <a:spcBef>
                <a:spcPts val="1200"/>
              </a:spcBef>
              <a:spcAft>
                <a:spcPts val="0"/>
              </a:spcAft>
              <a:buClr>
                <a:srgbClr val="DD7E0E"/>
              </a:buClr>
              <a:buSzPct val="80000"/>
              <a:buFont typeface="Wingdings" pitchFamily="2" charset="2"/>
              <a:buChar char="§"/>
              <a:tabLst>
                <a:tab pos="179388" algn="l"/>
              </a:tabLst>
              <a:defRPr/>
            </a:pPr>
            <a:endParaRPr kumimoji="0" lang="ru-RU" sz="1600" b="0" i="0" u="none" strike="noStrike" kern="1200" cap="none" spc="0" normalizeH="0" noProof="0" dirty="0">
              <a:ln>
                <a:noFill/>
              </a:ln>
              <a:solidFill>
                <a:prstClr val="black"/>
              </a:solidFill>
              <a:effectLst/>
              <a:uLnTx/>
              <a:uFillTx/>
              <a:latin typeface="Arial" pitchFamily="34" charset="0"/>
              <a:ea typeface="+mn-ea"/>
              <a:cs typeface="Arial" pitchFamily="34" charset="0"/>
            </a:endParaRPr>
          </a:p>
        </p:txBody>
      </p:sp>
      <p:sp>
        <p:nvSpPr>
          <p:cNvPr id="3" name="Объект 2">
            <a:extLst>
              <a:ext uri="{FF2B5EF4-FFF2-40B4-BE49-F238E27FC236}">
                <a16:creationId xmlns:a16="http://schemas.microsoft.com/office/drawing/2014/main" id="{21F43D24-FF1F-776A-C437-9E23CD5376C8}"/>
              </a:ext>
            </a:extLst>
          </p:cNvPr>
          <p:cNvSpPr txBox="1">
            <a:spLocks/>
          </p:cNvSpPr>
          <p:nvPr/>
        </p:nvSpPr>
        <p:spPr>
          <a:xfrm>
            <a:off x="1145375" y="1532460"/>
            <a:ext cx="10076132" cy="51454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ru-BY" sz="1800" dirty="0">
              <a:effectLst/>
              <a:latin typeface="Times New Roman" panose="02020603050405020304" pitchFamily="18" charset="0"/>
              <a:ea typeface="Times New Roman" panose="02020603050405020304" pitchFamily="18" charset="0"/>
            </a:endParaRPr>
          </a:p>
        </p:txBody>
      </p:sp>
      <p:sp>
        <p:nvSpPr>
          <p:cNvPr id="18" name="Заголовок 17">
            <a:extLst>
              <a:ext uri="{FF2B5EF4-FFF2-40B4-BE49-F238E27FC236}">
                <a16:creationId xmlns:a16="http://schemas.microsoft.com/office/drawing/2014/main" id="{B7811476-E170-6C9F-0260-140F04C90FEC}"/>
              </a:ext>
            </a:extLst>
          </p:cNvPr>
          <p:cNvSpPr>
            <a:spLocks noGrp="1"/>
          </p:cNvSpPr>
          <p:nvPr>
            <p:ph type="ctrTitle"/>
          </p:nvPr>
        </p:nvSpPr>
        <p:spPr>
          <a:xfrm>
            <a:off x="1116000" y="793102"/>
            <a:ext cx="10251011" cy="934898"/>
          </a:xfrm>
        </p:spPr>
        <p:txBody>
          <a:bodyPr>
            <a:normAutofit fontScale="90000"/>
          </a:bodyPr>
          <a:lstStyle/>
          <a:p>
            <a:pPr algn="just">
              <a:lnSpc>
                <a:spcPct val="100000"/>
              </a:lnSpc>
            </a:pPr>
            <a:r>
              <a:rPr lang="ru-RU" sz="2200" b="1" dirty="0">
                <a:solidFill>
                  <a:srgbClr val="28522B"/>
                </a:solidFill>
                <a:latin typeface="Arial" panose="020B0604020202020204" pitchFamily="34" charset="0"/>
                <a:cs typeface="Arial" panose="020B0604020202020204" pitchFamily="34" charset="0"/>
              </a:rPr>
              <a:t>Вопрос: </a:t>
            </a:r>
            <a:r>
              <a:rPr lang="ru-RU" sz="2200" dirty="0">
                <a:solidFill>
                  <a:srgbClr val="28522B"/>
                </a:solidFill>
                <a:latin typeface="Arial" panose="020B0604020202020204" pitchFamily="34" charset="0"/>
                <a:cs typeface="Arial" panose="020B0604020202020204" pitchFamily="34" charset="0"/>
              </a:rPr>
              <a:t>Как рассчитывается объем перевозок пассажиров и пассажирооборот, выполненный автобусами </a:t>
            </a:r>
            <a:r>
              <a:rPr lang="ru-RU" sz="2200" b="1" i="1" u="sng" dirty="0">
                <a:solidFill>
                  <a:srgbClr val="28522B"/>
                </a:solidFill>
                <a:latin typeface="Arial" panose="020B0604020202020204" pitchFamily="34" charset="0"/>
                <a:cs typeface="Arial" panose="020B0604020202020204" pitchFamily="34" charset="0"/>
              </a:rPr>
              <a:t>при городских автомобильных перевозках </a:t>
            </a:r>
            <a:br>
              <a:rPr lang="ru-RU" sz="2200" b="1" i="1" u="sng" dirty="0">
                <a:solidFill>
                  <a:srgbClr val="28522B"/>
                </a:solidFill>
                <a:latin typeface="Arial" panose="020B0604020202020204" pitchFamily="34" charset="0"/>
                <a:cs typeface="Arial" panose="020B0604020202020204" pitchFamily="34" charset="0"/>
              </a:rPr>
            </a:br>
            <a:r>
              <a:rPr lang="ru-RU" sz="2200" b="1" i="1" u="sng" dirty="0">
                <a:solidFill>
                  <a:srgbClr val="28522B"/>
                </a:solidFill>
                <a:latin typeface="Arial" panose="020B0604020202020204" pitchFamily="34" charset="0"/>
                <a:cs typeface="Arial" panose="020B0604020202020204" pitchFamily="34" charset="0"/>
              </a:rPr>
              <a:t>в регулярном сообщении?</a:t>
            </a:r>
            <a:endParaRPr lang="ru-BY" sz="2200" b="1" i="1" u="sng" dirty="0">
              <a:solidFill>
                <a:srgbClr val="28522B"/>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F7C5918-8003-2313-B09C-98EBC0BFADAF}"/>
              </a:ext>
            </a:extLst>
          </p:cNvPr>
          <p:cNvSpPr txBox="1"/>
          <p:nvPr/>
        </p:nvSpPr>
        <p:spPr>
          <a:xfrm>
            <a:off x="1080000" y="1728000"/>
            <a:ext cx="10251012" cy="4585871"/>
          </a:xfrm>
          <a:prstGeom prst="rect">
            <a:avLst/>
          </a:prstGeom>
          <a:noFill/>
        </p:spPr>
        <p:txBody>
          <a:bodyPr wrap="square">
            <a:spAutoFit/>
          </a:bodyPr>
          <a:lstStyle/>
          <a:p>
            <a:pPr algn="just">
              <a:tabLst>
                <a:tab pos="800100" algn="l"/>
              </a:tabLst>
            </a:pPr>
            <a:r>
              <a:rPr lang="ru-RU"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Ответ</a:t>
            </a:r>
            <a:r>
              <a:rPr lang="ru-RU"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ru-RU"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Объем перевозок пассажиров в целом по организации определяется как сумма объемов перевозок пассажиров всеми автобусами, выполняющими городские автомобильные перевозки в регулярном сообщении </a:t>
            </a:r>
            <a:r>
              <a:rPr lang="ru-RU" sz="1800" i="1" dirty="0">
                <a:solidFill>
                  <a:srgbClr val="943634"/>
                </a:solidFill>
                <a:effectLst/>
                <a:latin typeface="Arial" panose="020B0604020202020204" pitchFamily="34" charset="0"/>
                <a:ea typeface="Times New Roman" panose="02020603050405020304" pitchFamily="18" charset="0"/>
                <a:cs typeface="Arial" panose="020B0604020202020204" pitchFamily="34" charset="0"/>
              </a:rPr>
              <a:t>(ч.2 п.60 Указаний по формам 1-мп </a:t>
            </a:r>
            <a:br>
              <a:rPr lang="ru-RU" sz="1800" i="1" dirty="0">
                <a:solidFill>
                  <a:srgbClr val="943634"/>
                </a:solidFill>
                <a:effectLst/>
                <a:latin typeface="Arial" panose="020B0604020202020204" pitchFamily="34" charset="0"/>
                <a:ea typeface="Times New Roman" panose="02020603050405020304" pitchFamily="18" charset="0"/>
                <a:cs typeface="Arial" panose="020B0604020202020204" pitchFamily="34" charset="0"/>
              </a:rPr>
            </a:br>
            <a:r>
              <a:rPr lang="ru-RU" sz="1800" i="1" dirty="0">
                <a:solidFill>
                  <a:srgbClr val="943634"/>
                </a:solidFill>
                <a:effectLst/>
                <a:latin typeface="Arial" panose="020B0604020202020204" pitchFamily="34" charset="0"/>
                <a:ea typeface="Times New Roman" panose="02020603050405020304" pitchFamily="18" charset="0"/>
                <a:cs typeface="Arial" panose="020B0604020202020204" pitchFamily="34" charset="0"/>
              </a:rPr>
              <a:t>и 1-мп (микро))</a:t>
            </a:r>
            <a:r>
              <a:rPr lang="be-BY" sz="1800" dirty="0">
                <a:solidFill>
                  <a:srgbClr val="943634"/>
                </a:solidFill>
                <a:effectLst/>
                <a:latin typeface="Arial" panose="020B0604020202020204" pitchFamily="34" charset="0"/>
                <a:ea typeface="Times New Roman" panose="02020603050405020304" pitchFamily="18" charset="0"/>
                <a:cs typeface="Arial" panose="020B0604020202020204" pitchFamily="34" charset="0"/>
              </a:rPr>
              <a:t>.</a:t>
            </a:r>
            <a:endParaRPr lang="ru-BY" sz="1600" dirty="0">
              <a:effectLst/>
              <a:latin typeface="Arial" panose="020B0604020202020204" pitchFamily="34" charset="0"/>
              <a:ea typeface="Times New Roman" panose="02020603050405020304" pitchFamily="18" charset="0"/>
              <a:cs typeface="Arial" panose="020B0604020202020204" pitchFamily="34" charset="0"/>
            </a:endParaRPr>
          </a:p>
          <a:p>
            <a:pPr indent="285750" algn="just">
              <a:buFont typeface="Wingdings" panose="05000000000000000000" pitchFamily="2" charset="2"/>
              <a:buChar char="ü"/>
              <a:tabLst>
                <a:tab pos="800100" algn="l"/>
              </a:tabLst>
            </a:pPr>
            <a:r>
              <a:rPr lang="ru-RU"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Объем перевозок пассажиров автобусами, выполняющими городские автомобильные перевозки в регулярном сообщении, определяется по количеству реализованных билетов при этих перевозках </a:t>
            </a:r>
            <a:r>
              <a:rPr lang="ru-RU" i="1" dirty="0">
                <a:solidFill>
                  <a:srgbClr val="943634"/>
                </a:solidFill>
                <a:effectLst/>
                <a:latin typeface="Arial" panose="020B0604020202020204" pitchFamily="34" charset="0"/>
                <a:ea typeface="Times New Roman" panose="02020603050405020304" pitchFamily="18" charset="0"/>
                <a:cs typeface="Arial" panose="020B0604020202020204" pitchFamily="34" charset="0"/>
              </a:rPr>
              <a:t>(ч.3 п.60 Указаний по формам 1-мп и 1-мп (микро))</a:t>
            </a:r>
            <a:r>
              <a:rPr lang="ru-RU"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ru-BY" sz="1600" dirty="0">
              <a:effectLst/>
              <a:latin typeface="Arial" panose="020B0604020202020204" pitchFamily="34" charset="0"/>
              <a:ea typeface="Times New Roman" panose="02020603050405020304" pitchFamily="18" charset="0"/>
              <a:cs typeface="Arial" panose="020B0604020202020204" pitchFamily="34" charset="0"/>
            </a:endParaRPr>
          </a:p>
          <a:p>
            <a:pPr indent="285750" algn="just">
              <a:buFont typeface="Wingdings" panose="05000000000000000000" pitchFamily="2" charset="2"/>
              <a:buChar char="ü"/>
              <a:tabLst>
                <a:tab pos="800100" algn="l"/>
              </a:tabLst>
            </a:pPr>
            <a:r>
              <a:rPr lang="ru-RU"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Пассажирооборот в целом по организации определяется как сумма объемов пассажирооборота, выполненного каждым автобусом при городских автомобильных перевозках в регулярном сообщении </a:t>
            </a:r>
            <a:r>
              <a:rPr lang="ru-RU" sz="1800" i="1" dirty="0">
                <a:solidFill>
                  <a:srgbClr val="943634"/>
                </a:solidFill>
                <a:effectLst/>
                <a:latin typeface="Arial" panose="020B0604020202020204" pitchFamily="34" charset="0"/>
                <a:ea typeface="Times New Roman" panose="02020603050405020304" pitchFamily="18" charset="0"/>
                <a:cs typeface="Arial" panose="020B0604020202020204" pitchFamily="34" charset="0"/>
              </a:rPr>
              <a:t>(ч.5 п.60 Указаний по формам 1-мп и 1-мп (микро))</a:t>
            </a:r>
            <a:r>
              <a:rPr lang="ru-RU"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ru-BY" sz="1600" dirty="0">
              <a:effectLst/>
              <a:latin typeface="Arial" panose="020B0604020202020204" pitchFamily="34" charset="0"/>
              <a:ea typeface="Times New Roman" panose="02020603050405020304" pitchFamily="18" charset="0"/>
              <a:cs typeface="Arial" panose="020B0604020202020204" pitchFamily="34" charset="0"/>
            </a:endParaRPr>
          </a:p>
          <a:p>
            <a:pPr indent="285750" algn="just">
              <a:buFont typeface="Wingdings" panose="05000000000000000000" pitchFamily="2" charset="2"/>
              <a:buChar char="ü"/>
              <a:tabLst>
                <a:tab pos="800100" algn="l"/>
              </a:tabLst>
            </a:pPr>
            <a:r>
              <a:rPr lang="ru-RU"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При городских автомобильных перевозках в регулярном сообщении при реализации билетов на одну поездку объем пассажирооборота рассчитывается путем умножения объема перевозок пассажиров на среднее расстояние поездки одного пассажира по данному городу. Среднее расстояние поездки принимается равным среднему расстоянию, фактически сложившемуся по организации за отчетный год </a:t>
            </a:r>
            <a:r>
              <a:rPr lang="ru-RU" sz="1800" i="1" dirty="0">
                <a:solidFill>
                  <a:srgbClr val="943634"/>
                </a:solidFill>
                <a:effectLst/>
                <a:latin typeface="Arial" panose="020B0604020202020204" pitchFamily="34" charset="0"/>
                <a:ea typeface="Times New Roman" panose="02020603050405020304" pitchFamily="18" charset="0"/>
                <a:cs typeface="Arial" panose="020B0604020202020204" pitchFamily="34" charset="0"/>
              </a:rPr>
              <a:t>(ч.6 п.60 Указаний по формам 1-мп </a:t>
            </a:r>
            <a:br>
              <a:rPr lang="ru-RU" sz="1800" i="1" dirty="0">
                <a:solidFill>
                  <a:srgbClr val="943634"/>
                </a:solidFill>
                <a:effectLst/>
                <a:latin typeface="Arial" panose="020B0604020202020204" pitchFamily="34" charset="0"/>
                <a:ea typeface="Times New Roman" panose="02020603050405020304" pitchFamily="18" charset="0"/>
                <a:cs typeface="Arial" panose="020B0604020202020204" pitchFamily="34" charset="0"/>
              </a:rPr>
            </a:br>
            <a:r>
              <a:rPr lang="ru-RU" sz="1800" i="1" dirty="0">
                <a:solidFill>
                  <a:srgbClr val="943634"/>
                </a:solidFill>
                <a:effectLst/>
                <a:latin typeface="Arial" panose="020B0604020202020204" pitchFamily="34" charset="0"/>
                <a:ea typeface="Times New Roman" panose="02020603050405020304" pitchFamily="18" charset="0"/>
                <a:cs typeface="Arial" panose="020B0604020202020204" pitchFamily="34" charset="0"/>
              </a:rPr>
              <a:t>и 1-мп (микро))</a:t>
            </a:r>
            <a:r>
              <a:rPr lang="be-BY" sz="1800" dirty="0">
                <a:solidFill>
                  <a:srgbClr val="943634"/>
                </a:solidFill>
                <a:effectLst/>
                <a:latin typeface="Arial" panose="020B0604020202020204" pitchFamily="34" charset="0"/>
                <a:ea typeface="Times New Roman" panose="02020603050405020304" pitchFamily="18" charset="0"/>
                <a:cs typeface="Arial" panose="020B0604020202020204" pitchFamily="34" charset="0"/>
              </a:rPr>
              <a:t>.</a:t>
            </a:r>
            <a:endParaRPr lang="ru-BY" sz="1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352744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68BB3-987D-B7FD-3576-59866E2D2C50}"/>
            </a:ext>
          </a:extLst>
        </p:cNvPr>
        <p:cNvGrpSpPr/>
        <p:nvPr/>
      </p:nvGrpSpPr>
      <p:grpSpPr>
        <a:xfrm>
          <a:off x="0" y="0"/>
          <a:ext cx="0" cy="0"/>
          <a:chOff x="0" y="0"/>
          <a:chExt cx="0" cy="0"/>
        </a:xfrm>
      </p:grpSpPr>
      <p:pic>
        <p:nvPicPr>
          <p:cNvPr id="7" name="Рисунок 6">
            <a:extLst>
              <a:ext uri="{FF2B5EF4-FFF2-40B4-BE49-F238E27FC236}">
                <a16:creationId xmlns:a16="http://schemas.microsoft.com/office/drawing/2014/main" id="{2D259F78-AF82-60BA-C9CF-5B6ED66B3C2F}"/>
              </a:ext>
            </a:extLst>
          </p:cNvPr>
          <p:cNvPicPr>
            <a:picLocks noChangeAspect="1"/>
          </p:cNvPicPr>
          <p:nvPr/>
        </p:nvPicPr>
        <p:blipFill>
          <a:blip r:embed="rId2"/>
          <a:stretch>
            <a:fillRect/>
          </a:stretch>
        </p:blipFill>
        <p:spPr>
          <a:xfrm>
            <a:off x="0" y="0"/>
            <a:ext cx="12192000" cy="6858000"/>
          </a:xfrm>
          <a:prstGeom prst="rect">
            <a:avLst/>
          </a:prstGeom>
        </p:spPr>
      </p:pic>
      <p:pic>
        <p:nvPicPr>
          <p:cNvPr id="8" name="Рисунок 7">
            <a:extLst>
              <a:ext uri="{FF2B5EF4-FFF2-40B4-BE49-F238E27FC236}">
                <a16:creationId xmlns:a16="http://schemas.microsoft.com/office/drawing/2014/main" id="{BE53AB68-013B-B7ED-EF3E-BAF1826293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a:extLst>
              <a:ext uri="{FF2B5EF4-FFF2-40B4-BE49-F238E27FC236}">
                <a16:creationId xmlns:a16="http://schemas.microsoft.com/office/drawing/2014/main" id="{956B0CF2-293A-7A25-FED5-0D6A2BAEBD06}"/>
              </a:ext>
            </a:extLst>
          </p:cNvPr>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a:extLst>
              <a:ext uri="{FF2B5EF4-FFF2-40B4-BE49-F238E27FC236}">
                <a16:creationId xmlns:a16="http://schemas.microsoft.com/office/drawing/2014/main" id="{1F12CB9F-E2B0-ADC6-0C4B-CD37B282DFB3}"/>
              </a:ext>
            </a:extLst>
          </p:cNvPr>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0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49</a:t>
            </a:r>
            <a:endParaRPr lang="ru-RU" sz="20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a:extLst>
              <a:ext uri="{FF2B5EF4-FFF2-40B4-BE49-F238E27FC236}">
                <a16:creationId xmlns:a16="http://schemas.microsoft.com/office/drawing/2014/main" id="{4D7F95FD-EFE1-F161-32DB-D36BC7DA652E}"/>
              </a:ext>
            </a:extLst>
          </p:cNvPr>
          <p:cNvPicPr>
            <a:picLocks noChangeAspect="1"/>
          </p:cNvPicPr>
          <p:nvPr/>
        </p:nvPicPr>
        <p:blipFill>
          <a:blip r:embed="rId4"/>
          <a:stretch>
            <a:fillRect/>
          </a:stretch>
        </p:blipFill>
        <p:spPr>
          <a:xfrm>
            <a:off x="603406" y="4680426"/>
            <a:ext cx="367089" cy="1583918"/>
          </a:xfrm>
          <a:prstGeom prst="rect">
            <a:avLst/>
          </a:prstGeom>
        </p:spPr>
      </p:pic>
      <p:sp>
        <p:nvSpPr>
          <p:cNvPr id="3" name="TextBox 2">
            <a:extLst>
              <a:ext uri="{FF2B5EF4-FFF2-40B4-BE49-F238E27FC236}">
                <a16:creationId xmlns:a16="http://schemas.microsoft.com/office/drawing/2014/main" id="{90421D02-4331-B2D7-58E8-6200B7B8EB54}"/>
              </a:ext>
            </a:extLst>
          </p:cNvPr>
          <p:cNvSpPr txBox="1"/>
          <p:nvPr/>
        </p:nvSpPr>
        <p:spPr>
          <a:xfrm>
            <a:off x="1149886" y="793101"/>
            <a:ext cx="10167687" cy="1508105"/>
          </a:xfrm>
          <a:prstGeom prst="rect">
            <a:avLst/>
          </a:prstGeom>
          <a:noFill/>
        </p:spPr>
        <p:txBody>
          <a:bodyPr wrap="square">
            <a:spAutoFit/>
          </a:bodyPr>
          <a:lstStyle/>
          <a:p>
            <a:pPr indent="450215" algn="just">
              <a:tabLst>
                <a:tab pos="800100" algn="l"/>
              </a:tabLst>
            </a:pPr>
            <a:r>
              <a:rPr lang="ru-RU"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При городских автомобильных перевозках </a:t>
            </a:r>
            <a:r>
              <a:rPr lang="ru-RU" sz="1900" b="1" i="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в регулярном сообщении маршрутными такси </a:t>
            </a:r>
            <a:r>
              <a:rPr lang="ru-RU"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объем пассажирооборота рассчитывается по каждому маршруту отдельно путем умножения количества перевезенных пассажиров на половину протяженности маршрута. Протяженность маршрута определяется на основании паспорта маршрута </a:t>
            </a:r>
            <a:r>
              <a:rPr lang="ru-RU" i="1" dirty="0">
                <a:solidFill>
                  <a:srgbClr val="943634"/>
                </a:solidFill>
                <a:effectLst/>
                <a:latin typeface="Arial" panose="020B0604020202020204" pitchFamily="34" charset="0"/>
                <a:ea typeface="Times New Roman" panose="02020603050405020304" pitchFamily="18" charset="0"/>
                <a:cs typeface="Arial" panose="020B0604020202020204" pitchFamily="34" charset="0"/>
              </a:rPr>
              <a:t>(ч.7 п.60 Указаний по формам 1-мп и 1-мп (микро))</a:t>
            </a:r>
            <a:r>
              <a:rPr lang="ru-RU"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ru-BY"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TextBox 4">
            <a:extLst>
              <a:ext uri="{FF2B5EF4-FFF2-40B4-BE49-F238E27FC236}">
                <a16:creationId xmlns:a16="http://schemas.microsoft.com/office/drawing/2014/main" id="{A7AA7051-492C-0E4D-EC34-7BC053CED95B}"/>
              </a:ext>
            </a:extLst>
          </p:cNvPr>
          <p:cNvSpPr txBox="1"/>
          <p:nvPr/>
        </p:nvSpPr>
        <p:spPr>
          <a:xfrm>
            <a:off x="970495" y="2268000"/>
            <a:ext cx="10457193" cy="4339650"/>
          </a:xfrm>
          <a:prstGeom prst="rect">
            <a:avLst/>
          </a:prstGeom>
          <a:noFill/>
        </p:spPr>
        <p:txBody>
          <a:bodyPr wrap="square">
            <a:spAutoFit/>
          </a:bodyPr>
          <a:lstStyle/>
          <a:p>
            <a:pPr indent="457200" algn="just">
              <a:tabLst>
                <a:tab pos="800100" algn="l"/>
                <a:tab pos="914400" algn="l"/>
                <a:tab pos="1028700" algn="l"/>
              </a:tabLst>
            </a:pPr>
            <a:r>
              <a:rPr lang="ru-RU" sz="1900" b="1" i="1" u="sng"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Условный пример.</a:t>
            </a:r>
            <a:r>
              <a:rPr lang="ru-RU" sz="1900" b="1"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ru-RU" sz="1900" dirty="0">
                <a:effectLst/>
                <a:latin typeface="Arial" panose="020B0604020202020204" pitchFamily="34" charset="0"/>
                <a:ea typeface="Times New Roman" panose="02020603050405020304" pitchFamily="18" charset="0"/>
                <a:cs typeface="Arial" panose="020B0604020202020204" pitchFamily="34" charset="0"/>
              </a:rPr>
              <a:t>Организация в течение года выполняла городские автомобильные перевозки в регулярном сообщении </a:t>
            </a:r>
            <a:r>
              <a:rPr lang="ru-RU" sz="1900" b="1" i="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маршрутными такси </a:t>
            </a:r>
            <a:r>
              <a:rPr lang="ru-RU" sz="1900" dirty="0">
                <a:effectLst/>
                <a:latin typeface="Arial" panose="020B0604020202020204" pitchFamily="34" charset="0"/>
                <a:ea typeface="Times New Roman" panose="02020603050405020304" pitchFamily="18" charset="0"/>
                <a:cs typeface="Arial" panose="020B0604020202020204" pitchFamily="34" charset="0"/>
              </a:rPr>
              <a:t>по двум маршрутам. </a:t>
            </a:r>
            <a:endParaRPr lang="ru-BY" sz="1900" dirty="0">
              <a:effectLst/>
              <a:latin typeface="Arial" panose="020B0604020202020204" pitchFamily="34" charset="0"/>
              <a:ea typeface="Times New Roman" panose="02020603050405020304" pitchFamily="18" charset="0"/>
              <a:cs typeface="Arial" panose="020B0604020202020204" pitchFamily="34" charset="0"/>
            </a:endParaRPr>
          </a:p>
          <a:p>
            <a:pPr indent="457200" algn="just">
              <a:spcBef>
                <a:spcPts val="300"/>
              </a:spcBef>
              <a:tabLst>
                <a:tab pos="800100" algn="l"/>
                <a:tab pos="914400" algn="l"/>
                <a:tab pos="1028700" algn="l"/>
              </a:tabLst>
            </a:pPr>
            <a:r>
              <a:rPr lang="ru-RU" sz="1900" dirty="0">
                <a:effectLst/>
                <a:latin typeface="Arial" panose="020B0604020202020204" pitchFamily="34" charset="0"/>
                <a:ea typeface="Times New Roman" panose="02020603050405020304" pitchFamily="18" charset="0"/>
                <a:cs typeface="Arial" panose="020B0604020202020204" pitchFamily="34" charset="0"/>
              </a:rPr>
              <a:t>Общая протяженность первого маршрута составляла 15 км, в том числе протяженность рейса маршрута в прямом направлении – 7,3 км, в обратном – 7,7 км. Количество перевезенных пассажиров за отчетный год составило 7200 человек. </a:t>
            </a:r>
            <a:endParaRPr lang="ru-BY" sz="1900" dirty="0">
              <a:effectLst/>
              <a:latin typeface="Arial" panose="020B0604020202020204" pitchFamily="34" charset="0"/>
              <a:ea typeface="Times New Roman" panose="02020603050405020304" pitchFamily="18" charset="0"/>
              <a:cs typeface="Arial" panose="020B0604020202020204" pitchFamily="34" charset="0"/>
            </a:endParaRPr>
          </a:p>
          <a:p>
            <a:pPr indent="457200" algn="just">
              <a:spcBef>
                <a:spcPts val="300"/>
              </a:spcBef>
              <a:tabLst>
                <a:tab pos="800100" algn="l"/>
                <a:tab pos="914400" algn="l"/>
                <a:tab pos="1028700" algn="l"/>
              </a:tabLst>
            </a:pPr>
            <a:r>
              <a:rPr lang="ru-RU" sz="1900" dirty="0">
                <a:effectLst/>
                <a:latin typeface="Arial" panose="020B0604020202020204" pitchFamily="34" charset="0"/>
                <a:ea typeface="Times New Roman" panose="02020603050405020304" pitchFamily="18" charset="0"/>
                <a:cs typeface="Arial" panose="020B0604020202020204" pitchFamily="34" charset="0"/>
              </a:rPr>
              <a:t>Общая протяженность второго маршрута составляла 18 км, в том числе протяженность рейса маршрута в прямом направлении – 9 км, в обратном – 9 км. Количество перевезенных пассажиров за отчетный год составило 8000 человек. </a:t>
            </a:r>
            <a:endParaRPr lang="ru-BY" sz="1900" dirty="0">
              <a:effectLst/>
              <a:latin typeface="Arial" panose="020B0604020202020204" pitchFamily="34" charset="0"/>
              <a:ea typeface="Times New Roman" panose="02020603050405020304" pitchFamily="18" charset="0"/>
              <a:cs typeface="Arial" panose="020B0604020202020204" pitchFamily="34" charset="0"/>
            </a:endParaRPr>
          </a:p>
          <a:p>
            <a:pPr indent="457200" algn="just">
              <a:spcBef>
                <a:spcPts val="300"/>
              </a:spcBef>
              <a:tabLst>
                <a:tab pos="800100" algn="l"/>
                <a:tab pos="914400" algn="l"/>
                <a:tab pos="1028700" algn="l"/>
              </a:tabLst>
            </a:pPr>
            <a:r>
              <a:rPr lang="ru-RU" sz="1900" dirty="0">
                <a:effectLst/>
                <a:latin typeface="Arial" panose="020B0604020202020204" pitchFamily="34" charset="0"/>
                <a:ea typeface="Times New Roman" panose="02020603050405020304" pitchFamily="18" charset="0"/>
                <a:cs typeface="Arial" panose="020B0604020202020204" pitchFamily="34" charset="0"/>
              </a:rPr>
              <a:t>Объем перевозок пассажиров за отчетный год в целом по организации составит: (7200 чел. + 8000 чел.) / 1000 = 15,2 тыс. чел.</a:t>
            </a:r>
            <a:endParaRPr lang="ru-BY" sz="1900" dirty="0">
              <a:effectLst/>
              <a:latin typeface="Arial" panose="020B0604020202020204" pitchFamily="34" charset="0"/>
              <a:ea typeface="Times New Roman" panose="02020603050405020304" pitchFamily="18" charset="0"/>
              <a:cs typeface="Arial" panose="020B0604020202020204" pitchFamily="34" charset="0"/>
            </a:endParaRPr>
          </a:p>
          <a:p>
            <a:pPr indent="457200" algn="just">
              <a:spcBef>
                <a:spcPts val="300"/>
              </a:spcBef>
              <a:tabLst>
                <a:tab pos="800100" algn="l"/>
                <a:tab pos="914400" algn="l"/>
                <a:tab pos="1028700" algn="l"/>
              </a:tabLst>
            </a:pPr>
            <a:r>
              <a:rPr lang="ru-RU" sz="1900" dirty="0">
                <a:effectLst/>
                <a:latin typeface="Arial" panose="020B0604020202020204" pitchFamily="34" charset="0"/>
                <a:ea typeface="Times New Roman" panose="02020603050405020304" pitchFamily="18" charset="0"/>
                <a:cs typeface="Arial" panose="020B0604020202020204" pitchFamily="34" charset="0"/>
              </a:rPr>
              <a:t>Объем пассажирооборота за отчетный год в целом по организации составит:</a:t>
            </a:r>
            <a:endParaRPr lang="ru-BY" sz="1900" dirty="0">
              <a:effectLst/>
              <a:latin typeface="Arial" panose="020B0604020202020204" pitchFamily="34" charset="0"/>
              <a:ea typeface="Times New Roman" panose="02020603050405020304" pitchFamily="18" charset="0"/>
              <a:cs typeface="Arial" panose="020B0604020202020204" pitchFamily="34" charset="0"/>
            </a:endParaRPr>
          </a:p>
          <a:p>
            <a:pPr indent="457200" algn="just">
              <a:tabLst>
                <a:tab pos="800100" algn="l"/>
                <a:tab pos="914400" algn="l"/>
                <a:tab pos="1028700" algn="l"/>
              </a:tabLst>
            </a:pPr>
            <a:r>
              <a:rPr lang="ru-RU" sz="1900" dirty="0">
                <a:effectLst/>
                <a:latin typeface="Arial" panose="020B0604020202020204" pitchFamily="34" charset="0"/>
                <a:ea typeface="Times New Roman" panose="02020603050405020304" pitchFamily="18" charset="0"/>
                <a:cs typeface="Arial" panose="020B0604020202020204" pitchFamily="34" charset="0"/>
              </a:rPr>
              <a:t>((7,3 км + 7,7 км) / 2 х 7200 чел. + 9 км х 8000 чел.) / 1000 = </a:t>
            </a:r>
            <a:br>
              <a:rPr lang="ru-RU" sz="1900" dirty="0">
                <a:effectLst/>
                <a:latin typeface="Arial" panose="020B0604020202020204" pitchFamily="34" charset="0"/>
                <a:ea typeface="Times New Roman" panose="02020603050405020304" pitchFamily="18" charset="0"/>
                <a:cs typeface="Arial" panose="020B0604020202020204" pitchFamily="34" charset="0"/>
              </a:rPr>
            </a:br>
            <a:r>
              <a:rPr lang="ru-RU" sz="1900" dirty="0">
                <a:effectLst/>
                <a:latin typeface="Arial" panose="020B0604020202020204" pitchFamily="34" charset="0"/>
                <a:ea typeface="Times New Roman" panose="02020603050405020304" pitchFamily="18" charset="0"/>
                <a:cs typeface="Arial" panose="020B0604020202020204" pitchFamily="34" charset="0"/>
              </a:rPr>
              <a:t>126 </a:t>
            </a:r>
            <a:r>
              <a:rPr lang="ru-RU" sz="1900" dirty="0" err="1">
                <a:effectLst/>
                <a:latin typeface="Arial" panose="020B0604020202020204" pitchFamily="34" charset="0"/>
                <a:ea typeface="Times New Roman" panose="02020603050405020304" pitchFamily="18" charset="0"/>
                <a:cs typeface="Arial" panose="020B0604020202020204" pitchFamily="34" charset="0"/>
              </a:rPr>
              <a:t>тыс.пасс.км</a:t>
            </a:r>
            <a:r>
              <a:rPr lang="ru-RU" sz="1900" dirty="0">
                <a:effectLst/>
                <a:latin typeface="Arial" panose="020B0604020202020204" pitchFamily="34" charset="0"/>
                <a:ea typeface="Times New Roman" panose="02020603050405020304" pitchFamily="18" charset="0"/>
                <a:cs typeface="Arial" panose="020B0604020202020204" pitchFamily="34" charset="0"/>
              </a:rPr>
              <a:t>.</a:t>
            </a:r>
            <a:endParaRPr lang="ru-BY" sz="19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83146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5</a:t>
            </a:r>
            <a:endParaRPr lang="ru-RU" sz="20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1" name="Прямоугольник 10"/>
          <p:cNvSpPr/>
          <p:nvPr/>
        </p:nvSpPr>
        <p:spPr>
          <a:xfrm>
            <a:off x="1573900" y="2041200"/>
            <a:ext cx="9398899" cy="3554819"/>
          </a:xfrm>
          <a:prstGeom prst="rect">
            <a:avLst/>
          </a:prstGeom>
        </p:spPr>
        <p:txBody>
          <a:bodyPr wrap="square">
            <a:spAutoFit/>
          </a:bodyPr>
          <a:lstStyle/>
          <a:p>
            <a:pPr marL="180000" indent="0">
              <a:spcBef>
                <a:spcPts val="0"/>
              </a:spcBef>
              <a:spcAft>
                <a:spcPts val="600"/>
              </a:spcAft>
              <a:buNone/>
            </a:pPr>
            <a:r>
              <a:rPr lang="ru-RU" sz="2000" b="1" dirty="0">
                <a:latin typeface="Arial" panose="020B0604020202020204" pitchFamily="34" charset="0"/>
                <a:cs typeface="Arial" panose="020B0604020202020204" pitchFamily="34" charset="0"/>
              </a:rPr>
              <a:t>или можно найти по навигационной цепочке: </a:t>
            </a:r>
          </a:p>
          <a:p>
            <a:pPr marL="180000" indent="0">
              <a:spcBef>
                <a:spcPts val="0"/>
              </a:spcBef>
              <a:spcAft>
                <a:spcPts val="0"/>
              </a:spcAft>
              <a:buNone/>
            </a:pPr>
            <a:r>
              <a:rPr lang="ru-RU" sz="2000" dirty="0">
                <a:latin typeface="Arial" panose="020B0604020202020204" pitchFamily="34" charset="0"/>
                <a:cs typeface="Arial" panose="020B0604020202020204" pitchFamily="34" charset="0"/>
              </a:rPr>
              <a:t>Главная страница / </a:t>
            </a:r>
            <a:r>
              <a:rPr lang="ru-RU" sz="2000" b="1" dirty="0">
                <a:solidFill>
                  <a:srgbClr val="385723"/>
                </a:solidFill>
                <a:latin typeface="Arial" panose="020B0604020202020204" pitchFamily="34" charset="0"/>
                <a:cs typeface="Arial" panose="020B0604020202020204" pitchFamily="34" charset="0"/>
              </a:rPr>
              <a:t>Респондентам</a:t>
            </a:r>
            <a:r>
              <a:rPr lang="ru-RU" sz="2000" dirty="0">
                <a:solidFill>
                  <a:srgbClr val="385723"/>
                </a:solidFill>
                <a:latin typeface="Arial" panose="020B0604020202020204" pitchFamily="34" charset="0"/>
                <a:cs typeface="Arial" panose="020B0604020202020204" pitchFamily="34" charset="0"/>
              </a:rPr>
              <a:t> / </a:t>
            </a:r>
          </a:p>
          <a:p>
            <a:pPr marL="180000" indent="0">
              <a:spcBef>
                <a:spcPts val="0"/>
              </a:spcBef>
              <a:spcAft>
                <a:spcPts val="0"/>
              </a:spcAft>
              <a:buNone/>
            </a:pPr>
            <a:r>
              <a:rPr lang="ru-RU" sz="2000" dirty="0">
                <a:latin typeface="Arial" panose="020B0604020202020204" pitchFamily="34" charset="0"/>
                <a:cs typeface="Arial" panose="020B0604020202020204" pitchFamily="34" charset="0"/>
              </a:rPr>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Государственные статистические наблюдения / </a:t>
            </a:r>
          </a:p>
          <a:p>
            <a:pPr marL="180000" indent="0">
              <a:spcBef>
                <a:spcPts val="0"/>
              </a:spcBef>
              <a:spcAft>
                <a:spcPts val="0"/>
              </a:spcAft>
              <a:buNone/>
            </a:pPr>
            <a:r>
              <a:rPr lang="ru-RU" sz="2000" dirty="0">
                <a:latin typeface="Arial" panose="020B0604020202020204" pitchFamily="34" charset="0"/>
                <a:cs typeface="Arial" panose="020B0604020202020204" pitchFamily="34" charset="0"/>
              </a:rPr>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Бланки форм государственной статистической отчетности, указания </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по их заполнению, постановления / </a:t>
            </a:r>
          </a:p>
          <a:p>
            <a:pPr marL="180000" indent="0">
              <a:spcBef>
                <a:spcPts val="0"/>
              </a:spcBef>
              <a:spcAft>
                <a:spcPts val="0"/>
              </a:spcAft>
              <a:buNone/>
            </a:pPr>
            <a:r>
              <a:rPr lang="ru-RU" sz="2000" dirty="0">
                <a:latin typeface="Arial" panose="020B0604020202020204" pitchFamily="34" charset="0"/>
                <a:cs typeface="Arial" panose="020B0604020202020204" pitchFamily="34" charset="0"/>
              </a:rPr>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Централизованные государственные статистические наблюдения / </a:t>
            </a:r>
          </a:p>
          <a:p>
            <a:pPr marL="180000" indent="0">
              <a:spcBef>
                <a:spcPts val="0"/>
              </a:spcBef>
              <a:spcAft>
                <a:spcPts val="0"/>
              </a:spcAft>
              <a:buNone/>
            </a:pPr>
            <a:endParaRPr lang="ru-RU" sz="2000" dirty="0">
              <a:latin typeface="Arial" panose="020B0604020202020204" pitchFamily="34" charset="0"/>
              <a:cs typeface="Arial" panose="020B0604020202020204" pitchFamily="34" charset="0"/>
            </a:endParaRPr>
          </a:p>
          <a:p>
            <a:pPr marL="180000" indent="0">
              <a:spcBef>
                <a:spcPts val="0"/>
              </a:spcBef>
              <a:spcAft>
                <a:spcPts val="0"/>
              </a:spcAft>
              <a:buNone/>
            </a:pPr>
            <a:r>
              <a:rPr lang="ru-RU" sz="2000" b="1" dirty="0">
                <a:solidFill>
                  <a:srgbClr val="385723"/>
                </a:solidFill>
                <a:latin typeface="Arial" panose="020B0604020202020204" pitchFamily="34" charset="0"/>
                <a:cs typeface="Arial" panose="020B0604020202020204" pitchFamily="34" charset="0"/>
              </a:rPr>
              <a:t>Структурная статистика </a:t>
            </a:r>
            <a:r>
              <a:rPr lang="en-US" sz="2000" b="1" dirty="0">
                <a:solidFill>
                  <a:srgbClr val="385723"/>
                </a:solidFill>
                <a:latin typeface="Arial" panose="020B0604020202020204" pitchFamily="34" charset="0"/>
                <a:cs typeface="Arial" panose="020B0604020202020204" pitchFamily="34" charset="0"/>
              </a:rPr>
              <a:t>(</a:t>
            </a:r>
            <a:r>
              <a:rPr lang="ru-RU" sz="2000" b="1" dirty="0">
                <a:solidFill>
                  <a:srgbClr val="385723"/>
                </a:solidFill>
                <a:latin typeface="Arial" panose="020B0604020202020204" pitchFamily="34" charset="0"/>
                <a:cs typeface="Arial" panose="020B0604020202020204" pitchFamily="34" charset="0"/>
              </a:rPr>
              <a:t>формы 1-мп (микро), 1-мп, 4-у) </a:t>
            </a:r>
          </a:p>
        </p:txBody>
      </p:sp>
      <p:sp>
        <p:nvSpPr>
          <p:cNvPr id="12" name="Прямоугольник 11"/>
          <p:cNvSpPr/>
          <p:nvPr/>
        </p:nvSpPr>
        <p:spPr>
          <a:xfrm>
            <a:off x="1710813" y="905691"/>
            <a:ext cx="9035845" cy="830997"/>
          </a:xfrm>
          <a:prstGeom prst="rect">
            <a:avLst/>
          </a:prstGeom>
        </p:spPr>
        <p:txBody>
          <a:bodyPr wrap="square">
            <a:spAutoFit/>
          </a:bodyPr>
          <a:lstStyle/>
          <a:p>
            <a:pPr algn="ctr"/>
            <a:r>
              <a:rPr lang="ru-RU" sz="2400" b="1" dirty="0">
                <a:solidFill>
                  <a:srgbClr val="385723"/>
                </a:solidFill>
                <a:latin typeface="Arial" panose="020B0604020202020204" pitchFamily="34" charset="0"/>
                <a:cs typeface="Arial" panose="020B0604020202020204" pitchFamily="34" charset="0"/>
              </a:rPr>
              <a:t>Перечень респондентов </a:t>
            </a:r>
            <a:r>
              <a:rPr lang="en-US" sz="2400" b="1" dirty="0">
                <a:solidFill>
                  <a:srgbClr val="385723"/>
                </a:solidFill>
                <a:latin typeface="Arial" panose="020B0604020202020204" pitchFamily="34" charset="0"/>
                <a:cs typeface="Arial" panose="020B0604020202020204" pitchFamily="34" charset="0"/>
              </a:rPr>
              <a:t/>
            </a:r>
            <a:br>
              <a:rPr lang="en-US" sz="2400" b="1" dirty="0">
                <a:solidFill>
                  <a:srgbClr val="385723"/>
                </a:solidFill>
                <a:latin typeface="Arial" panose="020B0604020202020204" pitchFamily="34" charset="0"/>
                <a:cs typeface="Arial" panose="020B0604020202020204" pitchFamily="34" charset="0"/>
              </a:rPr>
            </a:br>
            <a:r>
              <a:rPr lang="ru-RU" sz="2400" b="1" dirty="0">
                <a:solidFill>
                  <a:srgbClr val="385723"/>
                </a:solidFill>
                <a:latin typeface="Arial" panose="020B0604020202020204" pitchFamily="34" charset="0"/>
                <a:cs typeface="Arial" panose="020B0604020202020204" pitchFamily="34" charset="0"/>
              </a:rPr>
              <a:t>и информационные материалы размещаются </a:t>
            </a:r>
          </a:p>
        </p:txBody>
      </p:sp>
    </p:spTree>
    <p:extLst>
      <p:ext uri="{BB962C8B-B14F-4D97-AF65-F5344CB8AC3E}">
        <p14:creationId xmlns:p14="http://schemas.microsoft.com/office/powerpoint/2010/main" val="28185389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6D3DC-7856-7E61-08F6-A4A300B5EA38}"/>
            </a:ext>
          </a:extLst>
        </p:cNvPr>
        <p:cNvGrpSpPr/>
        <p:nvPr/>
      </p:nvGrpSpPr>
      <p:grpSpPr>
        <a:xfrm>
          <a:off x="0" y="0"/>
          <a:ext cx="0" cy="0"/>
          <a:chOff x="0" y="0"/>
          <a:chExt cx="0" cy="0"/>
        </a:xfrm>
      </p:grpSpPr>
      <p:pic>
        <p:nvPicPr>
          <p:cNvPr id="7" name="Рисунок 6">
            <a:extLst>
              <a:ext uri="{FF2B5EF4-FFF2-40B4-BE49-F238E27FC236}">
                <a16:creationId xmlns:a16="http://schemas.microsoft.com/office/drawing/2014/main" id="{C24FB039-E5D4-9844-610D-BE51CA7745A3}"/>
              </a:ext>
            </a:extLst>
          </p:cNvPr>
          <p:cNvPicPr>
            <a:picLocks noChangeAspect="1"/>
          </p:cNvPicPr>
          <p:nvPr/>
        </p:nvPicPr>
        <p:blipFill>
          <a:blip r:embed="rId2"/>
          <a:stretch>
            <a:fillRect/>
          </a:stretch>
        </p:blipFill>
        <p:spPr>
          <a:xfrm>
            <a:off x="0" y="0"/>
            <a:ext cx="12192000" cy="6858000"/>
          </a:xfrm>
          <a:prstGeom prst="rect">
            <a:avLst/>
          </a:prstGeom>
        </p:spPr>
      </p:pic>
      <p:pic>
        <p:nvPicPr>
          <p:cNvPr id="8" name="Рисунок 7">
            <a:extLst>
              <a:ext uri="{FF2B5EF4-FFF2-40B4-BE49-F238E27FC236}">
                <a16:creationId xmlns:a16="http://schemas.microsoft.com/office/drawing/2014/main" id="{057E3181-18B3-15F6-6C5B-2841AF91D1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a:extLst>
              <a:ext uri="{FF2B5EF4-FFF2-40B4-BE49-F238E27FC236}">
                <a16:creationId xmlns:a16="http://schemas.microsoft.com/office/drawing/2014/main" id="{A28D3AFA-9D32-1F5D-62AB-B4A5CB9E326B}"/>
              </a:ext>
            </a:extLst>
          </p:cNvPr>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a:extLst>
              <a:ext uri="{FF2B5EF4-FFF2-40B4-BE49-F238E27FC236}">
                <a16:creationId xmlns:a16="http://schemas.microsoft.com/office/drawing/2014/main" id="{8C446439-08B6-65D6-BCC3-73DE5D73560B}"/>
              </a:ext>
            </a:extLst>
          </p:cNvPr>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0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50</a:t>
            </a:r>
            <a:endParaRPr lang="ru-RU" sz="20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a:extLst>
              <a:ext uri="{FF2B5EF4-FFF2-40B4-BE49-F238E27FC236}">
                <a16:creationId xmlns:a16="http://schemas.microsoft.com/office/drawing/2014/main" id="{EDADA976-E9AC-30A3-C2E3-338EB248E63E}"/>
              </a:ext>
            </a:extLst>
          </p:cNvPr>
          <p:cNvPicPr>
            <a:picLocks noChangeAspect="1"/>
          </p:cNvPicPr>
          <p:nvPr/>
        </p:nvPicPr>
        <p:blipFill>
          <a:blip r:embed="rId4"/>
          <a:stretch>
            <a:fillRect/>
          </a:stretch>
        </p:blipFill>
        <p:spPr>
          <a:xfrm>
            <a:off x="603406" y="4680426"/>
            <a:ext cx="367089" cy="1583918"/>
          </a:xfrm>
          <a:prstGeom prst="rect">
            <a:avLst/>
          </a:prstGeom>
        </p:spPr>
      </p:pic>
      <p:sp>
        <p:nvSpPr>
          <p:cNvPr id="3" name="TextBox 2">
            <a:extLst>
              <a:ext uri="{FF2B5EF4-FFF2-40B4-BE49-F238E27FC236}">
                <a16:creationId xmlns:a16="http://schemas.microsoft.com/office/drawing/2014/main" id="{CAE3DC88-B8B8-A26D-78B7-BA8AE1BAE807}"/>
              </a:ext>
            </a:extLst>
          </p:cNvPr>
          <p:cNvSpPr txBox="1"/>
          <p:nvPr/>
        </p:nvSpPr>
        <p:spPr>
          <a:xfrm>
            <a:off x="1116000" y="1691999"/>
            <a:ext cx="10281836" cy="4893647"/>
          </a:xfrm>
          <a:prstGeom prst="rect">
            <a:avLst/>
          </a:prstGeom>
          <a:noFill/>
        </p:spPr>
        <p:txBody>
          <a:bodyPr wrap="square">
            <a:spAutoFit/>
          </a:bodyPr>
          <a:lstStyle/>
          <a:p>
            <a:pPr indent="-342900" algn="just">
              <a:buFont typeface="Wingdings" panose="05000000000000000000" pitchFamily="2" charset="2"/>
              <a:buChar char="ü"/>
              <a:tabLst>
                <a:tab pos="800100" algn="l"/>
              </a:tabLst>
            </a:pPr>
            <a:r>
              <a:rPr lang="ru-RU" sz="2400" dirty="0">
                <a:solidFill>
                  <a:srgbClr val="000000"/>
                </a:solidFill>
                <a:effectLst/>
                <a:latin typeface="Times New Roman" panose="02020603050405020304" pitchFamily="18" charset="0"/>
                <a:ea typeface="Times New Roman" panose="02020603050405020304" pitchFamily="18" charset="0"/>
              </a:rPr>
              <a:t>Объем перевозок пассажиров автобусами, выполняющими пригородные автомобильные перевозки в регулярном сообщении, определяется по количеству реализованных билетов при этих перевозках </a:t>
            </a:r>
            <a:r>
              <a:rPr lang="ru-RU" sz="2400" i="1" dirty="0">
                <a:solidFill>
                  <a:srgbClr val="943634"/>
                </a:solidFill>
                <a:effectLst/>
                <a:latin typeface="Times New Roman" panose="02020603050405020304" pitchFamily="18" charset="0"/>
                <a:ea typeface="Times New Roman" panose="02020603050405020304" pitchFamily="18" charset="0"/>
              </a:rPr>
              <a:t>(ч.3 п.60 Указаний по формам 1-мп и 1-мп (микро))</a:t>
            </a:r>
            <a:r>
              <a:rPr lang="ru-RU" sz="2400" dirty="0">
                <a:solidFill>
                  <a:srgbClr val="000000"/>
                </a:solidFill>
                <a:effectLst/>
                <a:latin typeface="Times New Roman" panose="02020603050405020304" pitchFamily="18" charset="0"/>
                <a:ea typeface="Times New Roman" panose="02020603050405020304" pitchFamily="18" charset="0"/>
              </a:rPr>
              <a:t>.</a:t>
            </a:r>
            <a:endParaRPr lang="ru-BY" sz="2400" dirty="0">
              <a:effectLst/>
              <a:latin typeface="Times New Roman" panose="02020603050405020304" pitchFamily="18" charset="0"/>
              <a:ea typeface="Times New Roman" panose="02020603050405020304" pitchFamily="18" charset="0"/>
            </a:endParaRPr>
          </a:p>
          <a:p>
            <a:pPr indent="-342900" algn="just">
              <a:buFont typeface="Wingdings" panose="05000000000000000000" pitchFamily="2" charset="2"/>
              <a:buChar char="ü"/>
              <a:tabLst>
                <a:tab pos="800100" algn="l"/>
              </a:tabLst>
            </a:pPr>
            <a:r>
              <a:rPr lang="ru-RU" sz="2400" dirty="0">
                <a:solidFill>
                  <a:srgbClr val="000000"/>
                </a:solidFill>
                <a:effectLst/>
                <a:latin typeface="Times New Roman" panose="02020603050405020304" pitchFamily="18" charset="0"/>
                <a:ea typeface="Times New Roman" panose="02020603050405020304" pitchFamily="18" charset="0"/>
              </a:rPr>
              <a:t>Пассажирооборот в целом по организации определяется как сумма объемов пассажирооборота, выполненного каждым автобусом при пригородных автомобильных перевозках в регулярном сообщении </a:t>
            </a:r>
            <a:r>
              <a:rPr lang="ru-RU" sz="2400" i="1" dirty="0">
                <a:solidFill>
                  <a:srgbClr val="943634"/>
                </a:solidFill>
                <a:effectLst/>
                <a:latin typeface="Times New Roman" panose="02020603050405020304" pitchFamily="18" charset="0"/>
                <a:ea typeface="Times New Roman" panose="02020603050405020304" pitchFamily="18" charset="0"/>
              </a:rPr>
              <a:t>(ч.5 п.60</a:t>
            </a:r>
            <a:r>
              <a:rPr lang="ru-RU" sz="2400" i="1" baseline="30000" dirty="0">
                <a:solidFill>
                  <a:srgbClr val="943634"/>
                </a:solidFill>
                <a:effectLst/>
                <a:latin typeface="Times New Roman" panose="02020603050405020304" pitchFamily="18" charset="0"/>
                <a:ea typeface="Times New Roman" panose="02020603050405020304" pitchFamily="18" charset="0"/>
              </a:rPr>
              <a:t> </a:t>
            </a:r>
            <a:r>
              <a:rPr lang="ru-RU" sz="2400" i="1" dirty="0">
                <a:solidFill>
                  <a:srgbClr val="943634"/>
                </a:solidFill>
                <a:effectLst/>
                <a:latin typeface="Times New Roman" panose="02020603050405020304" pitchFamily="18" charset="0"/>
                <a:ea typeface="Times New Roman" panose="02020603050405020304" pitchFamily="18" charset="0"/>
              </a:rPr>
              <a:t>Указаний по формам 1-мп и 1-мп (микро))</a:t>
            </a:r>
            <a:r>
              <a:rPr lang="ru-RU" sz="2400" dirty="0">
                <a:solidFill>
                  <a:srgbClr val="000000"/>
                </a:solidFill>
                <a:effectLst/>
                <a:latin typeface="Times New Roman" panose="02020603050405020304" pitchFamily="18" charset="0"/>
                <a:ea typeface="Times New Roman" panose="02020603050405020304" pitchFamily="18" charset="0"/>
              </a:rPr>
              <a:t>.</a:t>
            </a:r>
            <a:endParaRPr lang="ru-BY" sz="2400" dirty="0">
              <a:effectLst/>
              <a:latin typeface="Times New Roman" panose="02020603050405020304" pitchFamily="18" charset="0"/>
              <a:ea typeface="Times New Roman" panose="02020603050405020304" pitchFamily="18" charset="0"/>
            </a:endParaRPr>
          </a:p>
          <a:p>
            <a:pPr indent="-342900" algn="just">
              <a:buFont typeface="Wingdings" panose="05000000000000000000" pitchFamily="2" charset="2"/>
              <a:buChar char="ü"/>
              <a:tabLst>
                <a:tab pos="800100" algn="l"/>
              </a:tabLst>
            </a:pPr>
            <a:r>
              <a:rPr lang="ru-RU" sz="2400" dirty="0">
                <a:solidFill>
                  <a:srgbClr val="000000"/>
                </a:solidFill>
                <a:effectLst/>
                <a:latin typeface="Times New Roman" panose="02020603050405020304" pitchFamily="18" charset="0"/>
                <a:ea typeface="Times New Roman" panose="02020603050405020304" pitchFamily="18" charset="0"/>
              </a:rPr>
              <a:t>При пригородных автомобильных перевозках в регулярном сообщении объем пассажирооборота рассчитывается путем деления суммы выручки от перевозок пассажиров (за минусом суммы выручки от провоза багажа) на действующий тариф за один пассажиро-километр </a:t>
            </a:r>
            <a:r>
              <a:rPr lang="ru-RU" sz="2400" i="1" dirty="0">
                <a:solidFill>
                  <a:srgbClr val="943634"/>
                </a:solidFill>
                <a:effectLst/>
                <a:latin typeface="Times New Roman" panose="02020603050405020304" pitchFamily="18" charset="0"/>
                <a:ea typeface="Times New Roman" panose="02020603050405020304" pitchFamily="18" charset="0"/>
              </a:rPr>
              <a:t>(ч.13 п.60 Указаний по формам 1-мп и 1-мп (микро))</a:t>
            </a:r>
            <a:r>
              <a:rPr lang="be-BY" sz="2400" dirty="0">
                <a:solidFill>
                  <a:srgbClr val="943634"/>
                </a:solidFill>
                <a:effectLst/>
                <a:latin typeface="Times New Roman" panose="02020603050405020304" pitchFamily="18" charset="0"/>
                <a:ea typeface="Times New Roman" panose="02020603050405020304" pitchFamily="18" charset="0"/>
              </a:rPr>
              <a:t>.</a:t>
            </a:r>
            <a:endParaRPr lang="ru-BY"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FB2CA1F6-FBEF-95BD-BC0B-770EED399789}"/>
              </a:ext>
            </a:extLst>
          </p:cNvPr>
          <p:cNvSpPr txBox="1"/>
          <p:nvPr/>
        </p:nvSpPr>
        <p:spPr>
          <a:xfrm>
            <a:off x="1149886" y="700593"/>
            <a:ext cx="10281836" cy="1015663"/>
          </a:xfrm>
          <a:prstGeom prst="rect">
            <a:avLst/>
          </a:prstGeom>
          <a:noFill/>
        </p:spPr>
        <p:txBody>
          <a:bodyPr wrap="square">
            <a:spAutoFit/>
          </a:bodyPr>
          <a:lstStyle/>
          <a:p>
            <a:pPr algn="just">
              <a:spcBef>
                <a:spcPts val="1200"/>
              </a:spcBef>
            </a:pPr>
            <a:r>
              <a:rPr lang="ru-RU" sz="2000" b="1" dirty="0">
                <a:solidFill>
                  <a:srgbClr val="28522B"/>
                </a:solidFill>
                <a:latin typeface="Arial" panose="020B0604020202020204" pitchFamily="34" charset="0"/>
                <a:ea typeface="+mj-ea"/>
                <a:cs typeface="Arial" panose="020B0604020202020204" pitchFamily="34" charset="0"/>
              </a:rPr>
              <a:t>Вопрос: </a:t>
            </a:r>
            <a:r>
              <a:rPr lang="ru-RU" sz="2000" dirty="0">
                <a:solidFill>
                  <a:srgbClr val="28522B"/>
                </a:solidFill>
                <a:latin typeface="Arial" panose="020B0604020202020204" pitchFamily="34" charset="0"/>
                <a:ea typeface="+mj-ea"/>
                <a:cs typeface="Arial" panose="020B0604020202020204" pitchFamily="34" charset="0"/>
              </a:rPr>
              <a:t>Как рассчитывается объем перевозок пассажиров и пассажирооборот, выполненный автобусами </a:t>
            </a:r>
            <a:r>
              <a:rPr lang="ru-RU" sz="2000" b="1" i="1" u="sng" dirty="0">
                <a:solidFill>
                  <a:srgbClr val="28522B"/>
                </a:solidFill>
                <a:latin typeface="Arial" panose="020B0604020202020204" pitchFamily="34" charset="0"/>
                <a:ea typeface="+mj-ea"/>
                <a:cs typeface="Arial" panose="020B0604020202020204" pitchFamily="34" charset="0"/>
              </a:rPr>
              <a:t>при пригородных автомобильных перевозках </a:t>
            </a:r>
            <a:br>
              <a:rPr lang="ru-RU" sz="2000" b="1" i="1" u="sng" dirty="0">
                <a:solidFill>
                  <a:srgbClr val="28522B"/>
                </a:solidFill>
                <a:latin typeface="Arial" panose="020B0604020202020204" pitchFamily="34" charset="0"/>
                <a:ea typeface="+mj-ea"/>
                <a:cs typeface="Arial" panose="020B0604020202020204" pitchFamily="34" charset="0"/>
              </a:rPr>
            </a:br>
            <a:r>
              <a:rPr lang="ru-RU" sz="2000" b="1" i="1" u="sng" dirty="0">
                <a:solidFill>
                  <a:srgbClr val="28522B"/>
                </a:solidFill>
                <a:latin typeface="Arial" panose="020B0604020202020204" pitchFamily="34" charset="0"/>
                <a:ea typeface="+mj-ea"/>
                <a:cs typeface="Arial" panose="020B0604020202020204" pitchFamily="34" charset="0"/>
              </a:rPr>
              <a:t>в регулярном сообщении</a:t>
            </a:r>
            <a:r>
              <a:rPr lang="ru-RU" sz="1800" b="1" i="1" u="sng" dirty="0">
                <a:solidFill>
                  <a:srgbClr val="008000"/>
                </a:solidFill>
                <a:effectLst/>
                <a:latin typeface="Arial" panose="020B0604020202020204" pitchFamily="34" charset="0"/>
                <a:ea typeface="Times New Roman" panose="02020603050405020304" pitchFamily="18" charset="0"/>
                <a:cs typeface="Arial" panose="020B0604020202020204" pitchFamily="34" charset="0"/>
              </a:rPr>
              <a:t>?</a:t>
            </a:r>
            <a:endParaRPr lang="ru-BY" sz="1600" b="1" i="1" u="sng"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321736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60029-97F2-CF25-36D7-3241AC4CA57D}"/>
            </a:ext>
          </a:extLst>
        </p:cNvPr>
        <p:cNvGrpSpPr/>
        <p:nvPr/>
      </p:nvGrpSpPr>
      <p:grpSpPr>
        <a:xfrm>
          <a:off x="0" y="0"/>
          <a:ext cx="0" cy="0"/>
          <a:chOff x="0" y="0"/>
          <a:chExt cx="0" cy="0"/>
        </a:xfrm>
      </p:grpSpPr>
      <p:pic>
        <p:nvPicPr>
          <p:cNvPr id="7" name="Рисунок 6">
            <a:extLst>
              <a:ext uri="{FF2B5EF4-FFF2-40B4-BE49-F238E27FC236}">
                <a16:creationId xmlns:a16="http://schemas.microsoft.com/office/drawing/2014/main" id="{82EC8520-62EF-86C2-D305-150F31B2FA0E}"/>
              </a:ext>
            </a:extLst>
          </p:cNvPr>
          <p:cNvPicPr>
            <a:picLocks noChangeAspect="1"/>
          </p:cNvPicPr>
          <p:nvPr/>
        </p:nvPicPr>
        <p:blipFill>
          <a:blip r:embed="rId2"/>
          <a:stretch>
            <a:fillRect/>
          </a:stretch>
        </p:blipFill>
        <p:spPr>
          <a:xfrm>
            <a:off x="0" y="0"/>
            <a:ext cx="12192000" cy="6858000"/>
          </a:xfrm>
          <a:prstGeom prst="rect">
            <a:avLst/>
          </a:prstGeom>
        </p:spPr>
      </p:pic>
      <p:pic>
        <p:nvPicPr>
          <p:cNvPr id="8" name="Рисунок 7">
            <a:extLst>
              <a:ext uri="{FF2B5EF4-FFF2-40B4-BE49-F238E27FC236}">
                <a16:creationId xmlns:a16="http://schemas.microsoft.com/office/drawing/2014/main" id="{2D1E2E0F-19E1-AE9A-64C9-CBB1489704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a:extLst>
              <a:ext uri="{FF2B5EF4-FFF2-40B4-BE49-F238E27FC236}">
                <a16:creationId xmlns:a16="http://schemas.microsoft.com/office/drawing/2014/main" id="{DFC5A343-B2CF-D92B-EEAB-692AC910D230}"/>
              </a:ext>
            </a:extLst>
          </p:cNvPr>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a:extLst>
              <a:ext uri="{FF2B5EF4-FFF2-40B4-BE49-F238E27FC236}">
                <a16:creationId xmlns:a16="http://schemas.microsoft.com/office/drawing/2014/main" id="{F806E5C3-088E-A538-AC20-8BE583479DB7}"/>
              </a:ext>
            </a:extLst>
          </p:cNvPr>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0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51</a:t>
            </a:r>
            <a:endParaRPr lang="ru-RU" sz="20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a:extLst>
              <a:ext uri="{FF2B5EF4-FFF2-40B4-BE49-F238E27FC236}">
                <a16:creationId xmlns:a16="http://schemas.microsoft.com/office/drawing/2014/main" id="{DD2F6E48-1CE6-4A73-3860-D104D877FF09}"/>
              </a:ext>
            </a:extLst>
          </p:cNvPr>
          <p:cNvPicPr>
            <a:picLocks noChangeAspect="1"/>
          </p:cNvPicPr>
          <p:nvPr/>
        </p:nvPicPr>
        <p:blipFill>
          <a:blip r:embed="rId4"/>
          <a:stretch>
            <a:fillRect/>
          </a:stretch>
        </p:blipFill>
        <p:spPr>
          <a:xfrm>
            <a:off x="603406" y="4680426"/>
            <a:ext cx="367089" cy="1583918"/>
          </a:xfrm>
          <a:prstGeom prst="rect">
            <a:avLst/>
          </a:prstGeom>
        </p:spPr>
      </p:pic>
      <p:sp>
        <p:nvSpPr>
          <p:cNvPr id="3" name="TextBox 2">
            <a:extLst>
              <a:ext uri="{FF2B5EF4-FFF2-40B4-BE49-F238E27FC236}">
                <a16:creationId xmlns:a16="http://schemas.microsoft.com/office/drawing/2014/main" id="{CCF3ED78-94E2-21FC-23A6-FB949996F84F}"/>
              </a:ext>
            </a:extLst>
          </p:cNvPr>
          <p:cNvSpPr txBox="1"/>
          <p:nvPr/>
        </p:nvSpPr>
        <p:spPr>
          <a:xfrm>
            <a:off x="1116000" y="1656000"/>
            <a:ext cx="10281836" cy="4893647"/>
          </a:xfrm>
          <a:prstGeom prst="rect">
            <a:avLst/>
          </a:prstGeom>
          <a:noFill/>
        </p:spPr>
        <p:txBody>
          <a:bodyPr wrap="square">
            <a:spAutoFit/>
          </a:bodyPr>
          <a:lstStyle/>
          <a:p>
            <a:pPr indent="-342900" algn="just">
              <a:buFont typeface="Wingdings" panose="05000000000000000000" pitchFamily="2" charset="2"/>
              <a:buChar char="ü"/>
              <a:tabLst>
                <a:tab pos="800100" algn="l"/>
              </a:tabLst>
            </a:pPr>
            <a:r>
              <a:rPr lang="ru-RU" sz="2400" dirty="0">
                <a:solidFill>
                  <a:srgbClr val="000000"/>
                </a:solidFill>
                <a:effectLst/>
                <a:latin typeface="Times New Roman" panose="02020603050405020304" pitchFamily="18" charset="0"/>
                <a:ea typeface="Times New Roman" panose="02020603050405020304" pitchFamily="18" charset="0"/>
              </a:rPr>
              <a:t>Объем перевозок пассажиров автобусами, выполняющими междугородние автомобильные перевозки в регулярном сообщении, определяется </a:t>
            </a:r>
            <a:br>
              <a:rPr lang="ru-RU" sz="2400" dirty="0">
                <a:solidFill>
                  <a:srgbClr val="000000"/>
                </a:solidFill>
                <a:effectLst/>
                <a:latin typeface="Times New Roman" panose="02020603050405020304" pitchFamily="18" charset="0"/>
                <a:ea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rPr>
              <a:t>по количеству реализованных билетов при этих перевозках </a:t>
            </a:r>
            <a:br>
              <a:rPr lang="ru-RU" sz="2400" dirty="0">
                <a:solidFill>
                  <a:srgbClr val="000000"/>
                </a:solidFill>
                <a:effectLst/>
                <a:latin typeface="Times New Roman" panose="02020603050405020304" pitchFamily="18" charset="0"/>
                <a:ea typeface="Times New Roman" panose="02020603050405020304" pitchFamily="18" charset="0"/>
              </a:rPr>
            </a:br>
            <a:r>
              <a:rPr lang="ru-RU" sz="2400" i="1" dirty="0">
                <a:solidFill>
                  <a:srgbClr val="943634"/>
                </a:solidFill>
                <a:effectLst/>
                <a:latin typeface="Times New Roman" panose="02020603050405020304" pitchFamily="18" charset="0"/>
                <a:ea typeface="Times New Roman" panose="02020603050405020304" pitchFamily="18" charset="0"/>
              </a:rPr>
              <a:t>(ч.3 п.60 Указаний по формам 1-мп и 1-мп (микро))</a:t>
            </a:r>
            <a:r>
              <a:rPr lang="ru-RU" sz="2400" dirty="0">
                <a:solidFill>
                  <a:srgbClr val="000000"/>
                </a:solidFill>
                <a:effectLst/>
                <a:latin typeface="Times New Roman" panose="02020603050405020304" pitchFamily="18" charset="0"/>
                <a:ea typeface="Times New Roman" panose="02020603050405020304" pitchFamily="18" charset="0"/>
              </a:rPr>
              <a:t>.</a:t>
            </a:r>
            <a:endParaRPr lang="ru-BY" sz="2000" dirty="0">
              <a:effectLst/>
              <a:latin typeface="Times New Roman" panose="02020603050405020304" pitchFamily="18" charset="0"/>
              <a:ea typeface="Times New Roman" panose="02020603050405020304" pitchFamily="18" charset="0"/>
            </a:endParaRPr>
          </a:p>
          <a:p>
            <a:pPr indent="-342900" algn="just">
              <a:buFont typeface="Wingdings" panose="05000000000000000000" pitchFamily="2" charset="2"/>
              <a:buChar char="ü"/>
              <a:tabLst>
                <a:tab pos="800100" algn="l"/>
              </a:tabLst>
            </a:pPr>
            <a:r>
              <a:rPr lang="ru-RU" sz="2400" dirty="0">
                <a:solidFill>
                  <a:srgbClr val="000000"/>
                </a:solidFill>
                <a:effectLst/>
                <a:latin typeface="Times New Roman" panose="02020603050405020304" pitchFamily="18" charset="0"/>
                <a:ea typeface="Times New Roman" panose="02020603050405020304" pitchFamily="18" charset="0"/>
              </a:rPr>
              <a:t>Пассажирооборот в целом по организации определяется как сумма объемов пассажирооборота, выполненного каждым автобусом </a:t>
            </a:r>
            <a:br>
              <a:rPr lang="ru-RU" sz="2400" dirty="0">
                <a:solidFill>
                  <a:srgbClr val="000000"/>
                </a:solidFill>
                <a:effectLst/>
                <a:latin typeface="Times New Roman" panose="02020603050405020304" pitchFamily="18" charset="0"/>
                <a:ea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rPr>
              <a:t>при междугородних автомобильных перевозках в регулярном сообщении </a:t>
            </a:r>
            <a:br>
              <a:rPr lang="ru-RU" sz="2400" dirty="0">
                <a:solidFill>
                  <a:srgbClr val="000000"/>
                </a:solidFill>
                <a:effectLst/>
                <a:latin typeface="Times New Roman" panose="02020603050405020304" pitchFamily="18" charset="0"/>
                <a:ea typeface="Times New Roman" panose="02020603050405020304" pitchFamily="18" charset="0"/>
              </a:rPr>
            </a:br>
            <a:r>
              <a:rPr lang="ru-RU" sz="2400" i="1" dirty="0">
                <a:solidFill>
                  <a:srgbClr val="943634"/>
                </a:solidFill>
                <a:effectLst/>
                <a:latin typeface="Times New Roman" panose="02020603050405020304" pitchFamily="18" charset="0"/>
                <a:ea typeface="Times New Roman" panose="02020603050405020304" pitchFamily="18" charset="0"/>
              </a:rPr>
              <a:t>(ч.5 п.60</a:t>
            </a:r>
            <a:r>
              <a:rPr lang="ru-RU" sz="2400" i="1" baseline="30000" dirty="0">
                <a:solidFill>
                  <a:srgbClr val="943634"/>
                </a:solidFill>
                <a:effectLst/>
                <a:latin typeface="Times New Roman" panose="02020603050405020304" pitchFamily="18" charset="0"/>
                <a:ea typeface="Times New Roman" panose="02020603050405020304" pitchFamily="18" charset="0"/>
              </a:rPr>
              <a:t> </a:t>
            </a:r>
            <a:r>
              <a:rPr lang="ru-RU" sz="2400" i="1" dirty="0">
                <a:solidFill>
                  <a:srgbClr val="943634"/>
                </a:solidFill>
                <a:effectLst/>
                <a:latin typeface="Times New Roman" panose="02020603050405020304" pitchFamily="18" charset="0"/>
                <a:ea typeface="Times New Roman" panose="02020603050405020304" pitchFamily="18" charset="0"/>
              </a:rPr>
              <a:t>Указаний по формам 1-мп и 1-мп (микро))</a:t>
            </a:r>
            <a:r>
              <a:rPr lang="ru-RU" sz="2400" dirty="0">
                <a:solidFill>
                  <a:srgbClr val="000000"/>
                </a:solidFill>
                <a:effectLst/>
                <a:latin typeface="Times New Roman" panose="02020603050405020304" pitchFamily="18" charset="0"/>
                <a:ea typeface="Times New Roman" panose="02020603050405020304" pitchFamily="18" charset="0"/>
              </a:rPr>
              <a:t>.</a:t>
            </a:r>
            <a:endParaRPr lang="ru-BY" sz="2000" dirty="0">
              <a:effectLst/>
              <a:latin typeface="Times New Roman" panose="02020603050405020304" pitchFamily="18" charset="0"/>
              <a:ea typeface="Times New Roman" panose="02020603050405020304" pitchFamily="18" charset="0"/>
            </a:endParaRPr>
          </a:p>
          <a:p>
            <a:pPr indent="-342900" algn="just">
              <a:buFont typeface="Wingdings" panose="05000000000000000000" pitchFamily="2" charset="2"/>
              <a:buChar char="ü"/>
              <a:tabLst>
                <a:tab pos="800100" algn="l"/>
              </a:tabLst>
            </a:pPr>
            <a:r>
              <a:rPr lang="ru-RU" sz="2400" dirty="0">
                <a:solidFill>
                  <a:srgbClr val="000000"/>
                </a:solidFill>
                <a:effectLst/>
                <a:latin typeface="Times New Roman" panose="02020603050405020304" pitchFamily="18" charset="0"/>
                <a:ea typeface="Times New Roman" panose="02020603050405020304" pitchFamily="18" charset="0"/>
              </a:rPr>
              <a:t>При междугородних автомобильных перевозках в регулярном сообщении объем пассажирооборота рассчитывается путем деления суммы выручки </a:t>
            </a:r>
            <a:br>
              <a:rPr lang="ru-RU" sz="2400" dirty="0">
                <a:solidFill>
                  <a:srgbClr val="000000"/>
                </a:solidFill>
                <a:effectLst/>
                <a:latin typeface="Times New Roman" panose="02020603050405020304" pitchFamily="18" charset="0"/>
                <a:ea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rPr>
              <a:t>от перевозок пассажиров (за минусом суммы выручки от провоза багажа) на действующий тариф за один пассажиро-километр </a:t>
            </a:r>
            <a:r>
              <a:rPr lang="ru-RU" sz="2400" i="1" dirty="0">
                <a:solidFill>
                  <a:srgbClr val="943634"/>
                </a:solidFill>
                <a:effectLst/>
                <a:latin typeface="Times New Roman" panose="02020603050405020304" pitchFamily="18" charset="0"/>
                <a:ea typeface="Times New Roman" panose="02020603050405020304" pitchFamily="18" charset="0"/>
              </a:rPr>
              <a:t>(ч.13 п.60 Указаний </a:t>
            </a:r>
            <a:br>
              <a:rPr lang="ru-RU" sz="2400" i="1" dirty="0">
                <a:solidFill>
                  <a:srgbClr val="943634"/>
                </a:solidFill>
                <a:effectLst/>
                <a:latin typeface="Times New Roman" panose="02020603050405020304" pitchFamily="18" charset="0"/>
                <a:ea typeface="Times New Roman" panose="02020603050405020304" pitchFamily="18" charset="0"/>
              </a:rPr>
            </a:br>
            <a:r>
              <a:rPr lang="ru-RU" sz="2400" i="1" dirty="0">
                <a:solidFill>
                  <a:srgbClr val="943634"/>
                </a:solidFill>
                <a:effectLst/>
                <a:latin typeface="Times New Roman" panose="02020603050405020304" pitchFamily="18" charset="0"/>
                <a:ea typeface="Times New Roman" panose="02020603050405020304" pitchFamily="18" charset="0"/>
              </a:rPr>
              <a:t>по формам 1-мп и 1-мп (микро))</a:t>
            </a:r>
            <a:r>
              <a:rPr lang="be-BY" sz="2400" dirty="0">
                <a:solidFill>
                  <a:srgbClr val="943634"/>
                </a:solidFill>
                <a:effectLst/>
                <a:latin typeface="Times New Roman" panose="02020603050405020304" pitchFamily="18" charset="0"/>
                <a:ea typeface="Times New Roman" panose="02020603050405020304" pitchFamily="18" charset="0"/>
              </a:rPr>
              <a:t>.</a:t>
            </a:r>
            <a:endParaRPr lang="ru-BY" sz="20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32830-675E-F8B5-E9FC-BE217FBA51A5}"/>
              </a:ext>
            </a:extLst>
          </p:cNvPr>
          <p:cNvSpPr txBox="1"/>
          <p:nvPr/>
        </p:nvSpPr>
        <p:spPr>
          <a:xfrm>
            <a:off x="1149886" y="700593"/>
            <a:ext cx="10281836" cy="972000"/>
          </a:xfrm>
          <a:prstGeom prst="rect">
            <a:avLst/>
          </a:prstGeom>
          <a:noFill/>
        </p:spPr>
        <p:txBody>
          <a:bodyPr wrap="square">
            <a:spAutoFit/>
          </a:bodyPr>
          <a:lstStyle/>
          <a:p>
            <a:pPr algn="just"/>
            <a:r>
              <a:rPr lang="ru-RU" sz="2000" b="1" dirty="0">
                <a:solidFill>
                  <a:srgbClr val="28522B"/>
                </a:solidFill>
                <a:latin typeface="Arial" panose="020B0604020202020204" pitchFamily="34" charset="0"/>
                <a:ea typeface="+mj-ea"/>
                <a:cs typeface="Arial" panose="020B0604020202020204" pitchFamily="34" charset="0"/>
              </a:rPr>
              <a:t>Вопрос: </a:t>
            </a:r>
            <a:r>
              <a:rPr lang="ru-RU" sz="2000" dirty="0">
                <a:solidFill>
                  <a:srgbClr val="008000"/>
                </a:solidFill>
                <a:effectLst/>
                <a:latin typeface="Times New Roman" panose="02020603050405020304" pitchFamily="18" charset="0"/>
                <a:ea typeface="Times New Roman" panose="02020603050405020304" pitchFamily="18" charset="0"/>
              </a:rPr>
              <a:t> </a:t>
            </a:r>
            <a:r>
              <a:rPr lang="ru-RU" sz="2000" dirty="0">
                <a:solidFill>
                  <a:srgbClr val="28522B"/>
                </a:solidFill>
                <a:latin typeface="Arial" panose="020B0604020202020204" pitchFamily="34" charset="0"/>
                <a:ea typeface="+mj-ea"/>
                <a:cs typeface="Arial" panose="020B0604020202020204" pitchFamily="34" charset="0"/>
              </a:rPr>
              <a:t>Как рассчитывается объем перевозок пассажиров и пассажирооборот, выполненный автобусами </a:t>
            </a:r>
            <a:r>
              <a:rPr lang="ru-RU" sz="2000" b="1" i="1" u="sng" dirty="0">
                <a:solidFill>
                  <a:srgbClr val="28522B"/>
                </a:solidFill>
                <a:latin typeface="Arial" panose="020B0604020202020204" pitchFamily="34" charset="0"/>
                <a:ea typeface="+mj-ea"/>
                <a:cs typeface="Arial" panose="020B0604020202020204" pitchFamily="34" charset="0"/>
              </a:rPr>
              <a:t>при междугородних автомобильных перевозках </a:t>
            </a:r>
            <a:br>
              <a:rPr lang="ru-RU" sz="2000" b="1" i="1" u="sng" dirty="0">
                <a:solidFill>
                  <a:srgbClr val="28522B"/>
                </a:solidFill>
                <a:latin typeface="Arial" panose="020B0604020202020204" pitchFamily="34" charset="0"/>
                <a:ea typeface="+mj-ea"/>
                <a:cs typeface="Arial" panose="020B0604020202020204" pitchFamily="34" charset="0"/>
              </a:rPr>
            </a:br>
            <a:r>
              <a:rPr lang="ru-RU" sz="2000" b="1" i="1" u="sng" dirty="0">
                <a:solidFill>
                  <a:srgbClr val="28522B"/>
                </a:solidFill>
                <a:latin typeface="Arial" panose="020B0604020202020204" pitchFamily="34" charset="0"/>
                <a:ea typeface="+mj-ea"/>
                <a:cs typeface="Arial" panose="020B0604020202020204" pitchFamily="34" charset="0"/>
              </a:rPr>
              <a:t>в регулярном сообщении?</a:t>
            </a:r>
            <a:endParaRPr lang="ru-BY" sz="2000" b="1" i="1" u="sng" dirty="0">
              <a:solidFill>
                <a:srgbClr val="28522B"/>
              </a:solidFill>
              <a:latin typeface="Arial" panose="020B0604020202020204" pitchFamily="34" charset="0"/>
              <a:ea typeface="+mj-ea"/>
              <a:cs typeface="Arial" panose="020B0604020202020204" pitchFamily="34" charset="0"/>
            </a:endParaRPr>
          </a:p>
          <a:p>
            <a:pPr marL="285750" indent="-285750" algn="just">
              <a:spcBef>
                <a:spcPts val="1200"/>
              </a:spcBef>
              <a:buFont typeface="Wingdings" panose="05000000000000000000" pitchFamily="2" charset="2"/>
              <a:buChar char="ü"/>
            </a:pPr>
            <a:endParaRPr lang="ru-BY" sz="1600" b="1" i="1" u="sng"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3344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9D97A-3465-3953-3AD4-CF4CBCF9CFF0}"/>
            </a:ext>
          </a:extLst>
        </p:cNvPr>
        <p:cNvGrpSpPr/>
        <p:nvPr/>
      </p:nvGrpSpPr>
      <p:grpSpPr>
        <a:xfrm>
          <a:off x="0" y="0"/>
          <a:ext cx="0" cy="0"/>
          <a:chOff x="0" y="0"/>
          <a:chExt cx="0" cy="0"/>
        </a:xfrm>
      </p:grpSpPr>
      <p:pic>
        <p:nvPicPr>
          <p:cNvPr id="7" name="Рисунок 6">
            <a:extLst>
              <a:ext uri="{FF2B5EF4-FFF2-40B4-BE49-F238E27FC236}">
                <a16:creationId xmlns:a16="http://schemas.microsoft.com/office/drawing/2014/main" id="{E0530F36-F895-029E-5812-848E666DEA2A}"/>
              </a:ext>
            </a:extLst>
          </p:cNvPr>
          <p:cNvPicPr>
            <a:picLocks noChangeAspect="1"/>
          </p:cNvPicPr>
          <p:nvPr/>
        </p:nvPicPr>
        <p:blipFill>
          <a:blip r:embed="rId2"/>
          <a:stretch>
            <a:fillRect/>
          </a:stretch>
        </p:blipFill>
        <p:spPr>
          <a:xfrm>
            <a:off x="0" y="0"/>
            <a:ext cx="12192000" cy="6858000"/>
          </a:xfrm>
          <a:prstGeom prst="rect">
            <a:avLst/>
          </a:prstGeom>
        </p:spPr>
      </p:pic>
      <p:pic>
        <p:nvPicPr>
          <p:cNvPr id="8" name="Рисунок 7">
            <a:extLst>
              <a:ext uri="{FF2B5EF4-FFF2-40B4-BE49-F238E27FC236}">
                <a16:creationId xmlns:a16="http://schemas.microsoft.com/office/drawing/2014/main" id="{CC6726E0-A994-8CBD-DC7F-F9E8A8251C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a:extLst>
              <a:ext uri="{FF2B5EF4-FFF2-40B4-BE49-F238E27FC236}">
                <a16:creationId xmlns:a16="http://schemas.microsoft.com/office/drawing/2014/main" id="{FF80B123-36F5-C5C0-2C92-F0852709A87A}"/>
              </a:ext>
            </a:extLst>
          </p:cNvPr>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a:extLst>
              <a:ext uri="{FF2B5EF4-FFF2-40B4-BE49-F238E27FC236}">
                <a16:creationId xmlns:a16="http://schemas.microsoft.com/office/drawing/2014/main" id="{2F680020-D8C2-39B0-0841-3644F2EB8958}"/>
              </a:ext>
            </a:extLst>
          </p:cNvPr>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0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52</a:t>
            </a:r>
            <a:endParaRPr lang="ru-RU" sz="20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a:extLst>
              <a:ext uri="{FF2B5EF4-FFF2-40B4-BE49-F238E27FC236}">
                <a16:creationId xmlns:a16="http://schemas.microsoft.com/office/drawing/2014/main" id="{D7930E9F-FC07-CD34-D672-5206A0101E6B}"/>
              </a:ext>
            </a:extLst>
          </p:cNvPr>
          <p:cNvPicPr>
            <a:picLocks noChangeAspect="1"/>
          </p:cNvPicPr>
          <p:nvPr/>
        </p:nvPicPr>
        <p:blipFill>
          <a:blip r:embed="rId4"/>
          <a:stretch>
            <a:fillRect/>
          </a:stretch>
        </p:blipFill>
        <p:spPr>
          <a:xfrm>
            <a:off x="603406" y="4680426"/>
            <a:ext cx="367089" cy="1583918"/>
          </a:xfrm>
          <a:prstGeom prst="rect">
            <a:avLst/>
          </a:prstGeom>
        </p:spPr>
      </p:pic>
      <p:sp>
        <p:nvSpPr>
          <p:cNvPr id="3" name="TextBox 2">
            <a:extLst>
              <a:ext uri="{FF2B5EF4-FFF2-40B4-BE49-F238E27FC236}">
                <a16:creationId xmlns:a16="http://schemas.microsoft.com/office/drawing/2014/main" id="{0D5CA144-F5B6-1E92-2351-A95799CBDC9C}"/>
              </a:ext>
            </a:extLst>
          </p:cNvPr>
          <p:cNvSpPr txBox="1"/>
          <p:nvPr/>
        </p:nvSpPr>
        <p:spPr>
          <a:xfrm>
            <a:off x="1116000" y="864000"/>
            <a:ext cx="10281836" cy="4680000"/>
          </a:xfrm>
          <a:prstGeom prst="rect">
            <a:avLst/>
          </a:prstGeom>
          <a:noFill/>
        </p:spPr>
        <p:txBody>
          <a:bodyPr wrap="square">
            <a:spAutoFit/>
          </a:bodyPr>
          <a:lstStyle/>
          <a:p>
            <a:pPr indent="450215" algn="just"/>
            <a:r>
              <a:rPr lang="ru-RU" sz="2000" dirty="0">
                <a:effectLst/>
                <a:latin typeface="Arial" panose="020B0604020202020204" pitchFamily="34" charset="0"/>
                <a:ea typeface="Times New Roman" panose="02020603050405020304" pitchFamily="18" charset="0"/>
                <a:cs typeface="Arial" panose="020B0604020202020204" pitchFamily="34" charset="0"/>
              </a:rPr>
              <a:t>По автобусам, </a:t>
            </a:r>
            <a:r>
              <a:rPr lang="ru-RU"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переданным</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r>
              <a:rPr lang="ru-RU" sz="2000" b="1" i="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по договорам аренды </a:t>
            </a:r>
            <a:r>
              <a:rPr lang="ru-RU" sz="2000" dirty="0">
                <a:effectLst/>
                <a:latin typeface="Arial" panose="020B0604020202020204" pitchFamily="34" charset="0"/>
                <a:ea typeface="Times New Roman" panose="02020603050405020304" pitchFamily="18" charset="0"/>
                <a:cs typeface="Arial" panose="020B0604020202020204" pitchFamily="34" charset="0"/>
              </a:rPr>
              <a:t>транспортного средства </a:t>
            </a:r>
            <a:br>
              <a:rPr lang="ru-RU" sz="2000" dirty="0">
                <a:effectLst/>
                <a:latin typeface="Arial" panose="020B0604020202020204" pitchFamily="34" charset="0"/>
                <a:ea typeface="Times New Roman" panose="02020603050405020304" pitchFamily="18" charset="0"/>
                <a:cs typeface="Arial" panose="020B0604020202020204" pitchFamily="34" charset="0"/>
              </a:rPr>
            </a:br>
            <a:r>
              <a:rPr lang="ru-RU" sz="2000" dirty="0">
                <a:effectLst/>
                <a:latin typeface="Arial" panose="020B0604020202020204" pitchFamily="34" charset="0"/>
                <a:ea typeface="Times New Roman" panose="02020603050405020304" pitchFamily="18" charset="0"/>
                <a:cs typeface="Arial" panose="020B0604020202020204" pitchFamily="34" charset="0"/>
              </a:rPr>
              <a:t>с экипажем, </a:t>
            </a:r>
            <a:r>
              <a:rPr lang="ru-RU" sz="2000" b="1" i="1" dirty="0">
                <a:effectLst/>
                <a:latin typeface="Arial" panose="020B0604020202020204" pitchFamily="34" charset="0"/>
                <a:ea typeface="Times New Roman" panose="02020603050405020304" pitchFamily="18" charset="0"/>
                <a:cs typeface="Arial" panose="020B0604020202020204" pitchFamily="34" charset="0"/>
              </a:rPr>
              <a:t>выполняющим пригородные и междугородные автомобильные перевозки в регулярном сообщении</a:t>
            </a:r>
            <a:r>
              <a:rPr lang="ru-RU" sz="2000" dirty="0">
                <a:effectLst/>
                <a:latin typeface="Arial" panose="020B0604020202020204" pitchFamily="34" charset="0"/>
                <a:ea typeface="Times New Roman" panose="02020603050405020304" pitchFamily="18" charset="0"/>
                <a:cs typeface="Arial" panose="020B0604020202020204" pitchFamily="34" charset="0"/>
              </a:rPr>
              <a:t>, объем пассажирооборота рассчитывается путем умножения количества перевезенных пассажиров на среднее расстояние поездки одного пассажира на автомобильном транспорте общего пользования при осуществлении пригородных перевозок, фактически сложившееся по области, городу Минску за отчетный год </a:t>
            </a:r>
            <a:r>
              <a:rPr lang="ru-RU" sz="2000" i="1" dirty="0">
                <a:solidFill>
                  <a:srgbClr val="943634"/>
                </a:solidFill>
                <a:effectLst/>
                <a:latin typeface="Arial" panose="020B0604020202020204" pitchFamily="34" charset="0"/>
                <a:ea typeface="Times New Roman" panose="02020603050405020304" pitchFamily="18" charset="0"/>
                <a:cs typeface="Arial" panose="020B0604020202020204" pitchFamily="34" charset="0"/>
              </a:rPr>
              <a:t>(ч.14 п.60 Указаний по формам 1-мп и 1-мп (микро))</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p>
          <a:p>
            <a:pPr indent="450215" algn="just">
              <a:lnSpc>
                <a:spcPct val="50000"/>
              </a:lnSpc>
            </a:pPr>
            <a:endParaRPr lang="ru-RU" sz="2000" dirty="0">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Wingdings" panose="05000000000000000000" pitchFamily="2" charset="2"/>
              <a:buChar char="q"/>
            </a:pPr>
            <a:r>
              <a:rPr lang="ru-RU" sz="2000" i="1" dirty="0">
                <a:effectLst/>
                <a:latin typeface="Arial" panose="020B0604020202020204" pitchFamily="34" charset="0"/>
                <a:ea typeface="Times New Roman" panose="02020603050405020304" pitchFamily="18" charset="0"/>
                <a:cs typeface="Arial" panose="020B0604020202020204" pitchFamily="34" charset="0"/>
              </a:rPr>
              <a:t>Официальная статистическая информация </a:t>
            </a:r>
            <a:r>
              <a:rPr lang="ru-RU" sz="2000" b="1"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о среднем расстоянии поездки размещается</a:t>
            </a:r>
            <a:r>
              <a:rPr lang="ru-RU" sz="2000" i="1" dirty="0">
                <a:effectLst/>
                <a:latin typeface="Arial" panose="020B0604020202020204" pitchFamily="34" charset="0"/>
                <a:ea typeface="Times New Roman" panose="02020603050405020304" pitchFamily="18" charset="0"/>
                <a:cs typeface="Arial" panose="020B0604020202020204" pitchFamily="34" charset="0"/>
              </a:rPr>
              <a:t> на сайте </a:t>
            </a:r>
            <a:r>
              <a:rPr lang="ru-RU" sz="2000" i="1" dirty="0" err="1">
                <a:effectLst/>
                <a:latin typeface="Arial" panose="020B0604020202020204" pitchFamily="34" charset="0"/>
                <a:ea typeface="Times New Roman" panose="02020603050405020304" pitchFamily="18" charset="0"/>
                <a:cs typeface="Arial" panose="020B0604020202020204" pitchFamily="34" charset="0"/>
              </a:rPr>
              <a:t>Белстата</a:t>
            </a:r>
            <a:r>
              <a:rPr lang="ru-RU" sz="2000" i="1" dirty="0">
                <a:effectLst/>
                <a:latin typeface="Arial" panose="020B0604020202020204" pitchFamily="34" charset="0"/>
                <a:ea typeface="Times New Roman" panose="02020603050405020304" pitchFamily="18" charset="0"/>
                <a:cs typeface="Arial" panose="020B0604020202020204" pitchFamily="34" charset="0"/>
              </a:rPr>
              <a:t> </a:t>
            </a:r>
            <a:r>
              <a:rPr lang="ru-RU" sz="2000" b="1" i="1" u="none" strike="noStrike" dirty="0">
                <a:solidFill>
                  <a:srgbClr val="0070C0"/>
                </a:solidFill>
                <a:effectLst/>
                <a:latin typeface="Arial" panose="020B0604020202020204" pitchFamily="34" charset="0"/>
                <a:ea typeface="Times New Roman" panose="02020603050405020304" pitchFamily="18" charset="0"/>
                <a:cs typeface="Arial" panose="020B0604020202020204" pitchFamily="34" charset="0"/>
                <a:hlinkClick r:id="rId5">
                  <a:extLst>
                    <a:ext uri="{A12FA001-AC4F-418D-AE19-62706E023703}">
                      <ahyp:hlinkClr xmlns="" xmlns:ahyp="http://schemas.microsoft.com/office/drawing/2018/hyperlinkcolor" val="tx"/>
                    </a:ext>
                  </a:extLst>
                </a:hlinkClick>
              </a:rPr>
              <a:t>http://www.belstat.gov.by</a:t>
            </a:r>
            <a:r>
              <a:rPr lang="ru-RU" sz="2000" b="1" i="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ru-RU" sz="2000" i="1" dirty="0">
                <a:effectLst/>
                <a:latin typeface="Arial" panose="020B0604020202020204" pitchFamily="34" charset="0"/>
                <a:ea typeface="Times New Roman" panose="02020603050405020304" pitchFamily="18" charset="0"/>
                <a:cs typeface="Arial" panose="020B0604020202020204" pitchFamily="34" charset="0"/>
              </a:rPr>
              <a:t>в рубрике «Респондентам» разделе «Государственные статистические наблюдения» </a:t>
            </a:r>
            <a:r>
              <a:rPr lang="ru-RU" sz="2000" i="1" dirty="0">
                <a:latin typeface="Arial" panose="020B0604020202020204" pitchFamily="34" charset="0"/>
                <a:ea typeface="Times New Roman" panose="02020603050405020304" pitchFamily="18" charset="0"/>
                <a:cs typeface="Arial" panose="020B0604020202020204" pitchFamily="34" charset="0"/>
              </a:rPr>
              <a:t>подразделе</a:t>
            </a:r>
            <a:r>
              <a:rPr lang="ru-RU" sz="2000" i="1" dirty="0">
                <a:effectLst/>
                <a:latin typeface="Arial" panose="020B0604020202020204" pitchFamily="34" charset="0"/>
                <a:ea typeface="Times New Roman" panose="02020603050405020304" pitchFamily="18" charset="0"/>
                <a:cs typeface="Arial" panose="020B0604020202020204" pitchFamily="34" charset="0"/>
              </a:rPr>
              <a:t> «Бланки форм государственной статистической отчетности, указания по их заполнению, постановления» пункте «Централизованные государственные статистические наблюдения» </a:t>
            </a:r>
            <a:r>
              <a:rPr lang="ru-RU" sz="2000" i="1" dirty="0">
                <a:latin typeface="Arial" panose="020B0604020202020204" pitchFamily="34" charset="0"/>
                <a:ea typeface="Times New Roman" panose="02020603050405020304" pitchFamily="18" charset="0"/>
                <a:cs typeface="Arial" panose="020B0604020202020204" pitchFamily="34" charset="0"/>
              </a:rPr>
              <a:t>подпункте</a:t>
            </a:r>
            <a:r>
              <a:rPr lang="ru-RU" sz="2000" i="1" dirty="0">
                <a:effectLst/>
                <a:latin typeface="Arial" panose="020B0604020202020204" pitchFamily="34" charset="0"/>
                <a:ea typeface="Times New Roman" panose="02020603050405020304" pitchFamily="18" charset="0"/>
                <a:cs typeface="Arial" panose="020B0604020202020204" pitchFamily="34" charset="0"/>
              </a:rPr>
              <a:t> «Структурная статистика (формы 1-мп (микро), 1-мп, 4-у)»</a:t>
            </a:r>
            <a:r>
              <a:rPr lang="ru-RU" sz="2000" dirty="0">
                <a:effectLst/>
                <a:latin typeface="Arial" panose="020B0604020202020204" pitchFamily="34" charset="0"/>
                <a:ea typeface="Times New Roman" panose="02020603050405020304" pitchFamily="18" charset="0"/>
                <a:cs typeface="Arial" panose="020B0604020202020204" pitchFamily="34" charset="0"/>
              </a:rPr>
              <a:t>.</a:t>
            </a:r>
            <a:endParaRPr lang="ru-BY"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390876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F370A-20AE-3B61-BC1B-23A8D1AE52F6}"/>
            </a:ext>
          </a:extLst>
        </p:cNvPr>
        <p:cNvGrpSpPr/>
        <p:nvPr/>
      </p:nvGrpSpPr>
      <p:grpSpPr>
        <a:xfrm>
          <a:off x="0" y="0"/>
          <a:ext cx="0" cy="0"/>
          <a:chOff x="0" y="0"/>
          <a:chExt cx="0" cy="0"/>
        </a:xfrm>
      </p:grpSpPr>
      <p:pic>
        <p:nvPicPr>
          <p:cNvPr id="7" name="Рисунок 6">
            <a:extLst>
              <a:ext uri="{FF2B5EF4-FFF2-40B4-BE49-F238E27FC236}">
                <a16:creationId xmlns:a16="http://schemas.microsoft.com/office/drawing/2014/main" id="{98BF528E-C3DF-39B1-0F15-FC0F88616CBB}"/>
              </a:ext>
            </a:extLst>
          </p:cNvPr>
          <p:cNvPicPr>
            <a:picLocks noChangeAspect="1"/>
          </p:cNvPicPr>
          <p:nvPr/>
        </p:nvPicPr>
        <p:blipFill>
          <a:blip r:embed="rId2"/>
          <a:stretch>
            <a:fillRect/>
          </a:stretch>
        </p:blipFill>
        <p:spPr>
          <a:xfrm>
            <a:off x="0" y="0"/>
            <a:ext cx="12192000" cy="6858000"/>
          </a:xfrm>
          <a:prstGeom prst="rect">
            <a:avLst/>
          </a:prstGeom>
        </p:spPr>
      </p:pic>
      <p:pic>
        <p:nvPicPr>
          <p:cNvPr id="8" name="Рисунок 7">
            <a:extLst>
              <a:ext uri="{FF2B5EF4-FFF2-40B4-BE49-F238E27FC236}">
                <a16:creationId xmlns:a16="http://schemas.microsoft.com/office/drawing/2014/main" id="{BE608A45-357C-EFA1-45E6-BD2C99FB5B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a:extLst>
              <a:ext uri="{FF2B5EF4-FFF2-40B4-BE49-F238E27FC236}">
                <a16:creationId xmlns:a16="http://schemas.microsoft.com/office/drawing/2014/main" id="{8CF02C2F-A7D0-66BD-06E2-8DE337BFF3AF}"/>
              </a:ext>
            </a:extLst>
          </p:cNvPr>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a:extLst>
              <a:ext uri="{FF2B5EF4-FFF2-40B4-BE49-F238E27FC236}">
                <a16:creationId xmlns:a16="http://schemas.microsoft.com/office/drawing/2014/main" id="{FA1F8F0B-3F75-EB32-2A40-D9000659316B}"/>
              </a:ext>
            </a:extLst>
          </p:cNvPr>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0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53</a:t>
            </a:r>
            <a:endParaRPr lang="ru-RU" sz="20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a:extLst>
              <a:ext uri="{FF2B5EF4-FFF2-40B4-BE49-F238E27FC236}">
                <a16:creationId xmlns:a16="http://schemas.microsoft.com/office/drawing/2014/main" id="{BCA7F792-E6E8-6F9A-3B4C-067E919E45D3}"/>
              </a:ext>
            </a:extLst>
          </p:cNvPr>
          <p:cNvPicPr>
            <a:picLocks noChangeAspect="1"/>
          </p:cNvPicPr>
          <p:nvPr/>
        </p:nvPicPr>
        <p:blipFill>
          <a:blip r:embed="rId4"/>
          <a:stretch>
            <a:fillRect/>
          </a:stretch>
        </p:blipFill>
        <p:spPr>
          <a:xfrm>
            <a:off x="603406" y="4680426"/>
            <a:ext cx="367089" cy="1583918"/>
          </a:xfrm>
          <a:prstGeom prst="rect">
            <a:avLst/>
          </a:prstGeom>
        </p:spPr>
      </p:pic>
      <p:sp>
        <p:nvSpPr>
          <p:cNvPr id="3" name="TextBox 2">
            <a:extLst>
              <a:ext uri="{FF2B5EF4-FFF2-40B4-BE49-F238E27FC236}">
                <a16:creationId xmlns:a16="http://schemas.microsoft.com/office/drawing/2014/main" id="{AF0C614A-BC60-D6A6-67D3-5D280CA17088}"/>
              </a:ext>
            </a:extLst>
          </p:cNvPr>
          <p:cNvSpPr txBox="1"/>
          <p:nvPr/>
        </p:nvSpPr>
        <p:spPr>
          <a:xfrm>
            <a:off x="970495" y="1728000"/>
            <a:ext cx="10374438" cy="5016758"/>
          </a:xfrm>
          <a:prstGeom prst="rect">
            <a:avLst/>
          </a:prstGeom>
          <a:noFill/>
        </p:spPr>
        <p:txBody>
          <a:bodyPr wrap="square">
            <a:spAutoFit/>
          </a:bodyPr>
          <a:lstStyle/>
          <a:p>
            <a:pPr indent="-342900" algn="just">
              <a:buFont typeface="Wingdings" panose="05000000000000000000" pitchFamily="2" charset="2"/>
              <a:buChar char="ü"/>
              <a:tabLst>
                <a:tab pos="800100" algn="l"/>
              </a:tabLst>
            </a:pPr>
            <a:r>
              <a:rPr lang="ru-RU"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Объем перевозок пассажиров автобусами, выполняющими международные автомобильные перевозки в регулярном сообщении, определяется по количеству реализованных билетов при этих перевозках </a:t>
            </a:r>
            <a:r>
              <a:rPr lang="ru-RU" sz="2000" i="1" dirty="0">
                <a:solidFill>
                  <a:srgbClr val="943634"/>
                </a:solidFill>
                <a:effectLst/>
                <a:latin typeface="Arial" panose="020B0604020202020204" pitchFamily="34" charset="0"/>
                <a:ea typeface="Times New Roman" panose="02020603050405020304" pitchFamily="18" charset="0"/>
                <a:cs typeface="Arial" panose="020B0604020202020204" pitchFamily="34" charset="0"/>
              </a:rPr>
              <a:t>(ч.3 п.60 Указаний по формам 1-мп и 1-мп (микро))</a:t>
            </a:r>
            <a:r>
              <a:rPr lang="ru-RU"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ru-BY" sz="2000" dirty="0">
              <a:effectLst/>
              <a:latin typeface="Arial" panose="020B0604020202020204" pitchFamily="34" charset="0"/>
              <a:ea typeface="Times New Roman" panose="02020603050405020304" pitchFamily="18" charset="0"/>
              <a:cs typeface="Arial" panose="020B0604020202020204" pitchFamily="34" charset="0"/>
            </a:endParaRPr>
          </a:p>
          <a:p>
            <a:pPr indent="-342900" algn="just">
              <a:buFont typeface="Wingdings" panose="05000000000000000000" pitchFamily="2" charset="2"/>
              <a:buChar char="ü"/>
              <a:tabLst>
                <a:tab pos="800100" algn="l"/>
              </a:tabLst>
            </a:pPr>
            <a:r>
              <a:rPr lang="ru-RU"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Пассажирооборот в целом по организации определяется как сумма объемов пассажирооборота, выполненного каждым автобусом при международных автомобильных перевозках в регулярном сообщении </a:t>
            </a:r>
            <a:r>
              <a:rPr lang="ru-RU" sz="2000" i="1" dirty="0">
                <a:solidFill>
                  <a:srgbClr val="943634"/>
                </a:solidFill>
                <a:effectLst/>
                <a:latin typeface="Arial" panose="020B0604020202020204" pitchFamily="34" charset="0"/>
                <a:ea typeface="Times New Roman" panose="02020603050405020304" pitchFamily="18" charset="0"/>
                <a:cs typeface="Arial" panose="020B0604020202020204" pitchFamily="34" charset="0"/>
              </a:rPr>
              <a:t>(ч.5 п.60 Указаний по формам 1-мп и 1-мп (микро))</a:t>
            </a:r>
            <a:r>
              <a:rPr lang="ru-RU"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ru-BY" sz="2000" dirty="0">
              <a:effectLst/>
              <a:latin typeface="Arial" panose="020B0604020202020204" pitchFamily="34" charset="0"/>
              <a:ea typeface="Times New Roman" panose="02020603050405020304" pitchFamily="18" charset="0"/>
              <a:cs typeface="Arial" panose="020B0604020202020204" pitchFamily="34" charset="0"/>
            </a:endParaRPr>
          </a:p>
          <a:p>
            <a:pPr indent="-342900" algn="just">
              <a:buFont typeface="Wingdings" panose="05000000000000000000" pitchFamily="2" charset="2"/>
              <a:buChar char="ü"/>
              <a:tabLst>
                <a:tab pos="800100" algn="l"/>
              </a:tabLst>
            </a:pPr>
            <a:r>
              <a:rPr lang="ru-RU"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При международных автомобильных перевозках в регулярном сообщении объем пассажирооборота рассчитывается путем деления суммы выручки от перевозок пассажиров (за минусом суммы выручки от провоза багажа) на действующий тариф за один пассажиро-километр </a:t>
            </a:r>
            <a:r>
              <a:rPr lang="ru-RU" sz="2000" i="1" dirty="0">
                <a:solidFill>
                  <a:srgbClr val="943634"/>
                </a:solidFill>
                <a:effectLst/>
                <a:latin typeface="Arial" panose="020B0604020202020204" pitchFamily="34" charset="0"/>
                <a:ea typeface="Times New Roman" panose="02020603050405020304" pitchFamily="18" charset="0"/>
                <a:cs typeface="Arial" panose="020B0604020202020204" pitchFamily="34" charset="0"/>
              </a:rPr>
              <a:t>(ч.13 п.60 Указаний по формам 1-мп и 1-мп (микро))</a:t>
            </a:r>
            <a:r>
              <a:rPr lang="ru-RU"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ru-BY" sz="2000" dirty="0">
              <a:effectLst/>
              <a:latin typeface="Arial" panose="020B0604020202020204" pitchFamily="34" charset="0"/>
              <a:ea typeface="Times New Roman" panose="02020603050405020304" pitchFamily="18" charset="0"/>
              <a:cs typeface="Arial" panose="020B0604020202020204" pitchFamily="34" charset="0"/>
            </a:endParaRPr>
          </a:p>
          <a:p>
            <a:pPr indent="-342900" algn="just">
              <a:buFont typeface="Wingdings" panose="05000000000000000000" pitchFamily="2" charset="2"/>
              <a:buChar char="ü"/>
              <a:tabLst>
                <a:tab pos="800100" algn="l"/>
              </a:tabLst>
            </a:pPr>
            <a:r>
              <a:rPr lang="ru-RU"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Если тариф на один пассажиро-километр при международных перевозках не установлен, то его определяют путем деления стоимости билета на протяженность маршрута в прямом или обратном направлении</a:t>
            </a:r>
            <a:r>
              <a:rPr lang="ru-RU" sz="2000" i="1" dirty="0">
                <a:solidFill>
                  <a:srgbClr val="943634"/>
                </a:solidFill>
                <a:effectLst/>
                <a:latin typeface="Arial" panose="020B0604020202020204" pitchFamily="34" charset="0"/>
                <a:ea typeface="Times New Roman" panose="02020603050405020304" pitchFamily="18" charset="0"/>
                <a:cs typeface="Arial" panose="020B0604020202020204" pitchFamily="34" charset="0"/>
              </a:rPr>
              <a:t> (ч.13 п.60 Указаний по формам 1-мп и 1-мп (микро))</a:t>
            </a:r>
            <a:r>
              <a:rPr lang="be-BY" sz="2000" dirty="0">
                <a:solidFill>
                  <a:srgbClr val="943634"/>
                </a:solidFill>
                <a:effectLst/>
                <a:latin typeface="Arial" panose="020B0604020202020204" pitchFamily="34" charset="0"/>
                <a:ea typeface="Times New Roman" panose="02020603050405020304" pitchFamily="18" charset="0"/>
                <a:cs typeface="Arial" panose="020B0604020202020204" pitchFamily="34" charset="0"/>
              </a:rPr>
              <a:t>.</a:t>
            </a:r>
            <a:endParaRPr lang="ru-BY"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TextBox 3">
            <a:extLst>
              <a:ext uri="{FF2B5EF4-FFF2-40B4-BE49-F238E27FC236}">
                <a16:creationId xmlns:a16="http://schemas.microsoft.com/office/drawing/2014/main" id="{5F0AB572-C34E-8039-BBBD-1DF75359A762}"/>
              </a:ext>
            </a:extLst>
          </p:cNvPr>
          <p:cNvSpPr txBox="1"/>
          <p:nvPr/>
        </p:nvSpPr>
        <p:spPr>
          <a:xfrm>
            <a:off x="1149886" y="700593"/>
            <a:ext cx="10281836" cy="1415772"/>
          </a:xfrm>
          <a:prstGeom prst="rect">
            <a:avLst/>
          </a:prstGeom>
          <a:noFill/>
        </p:spPr>
        <p:txBody>
          <a:bodyPr wrap="square">
            <a:spAutoFit/>
          </a:bodyPr>
          <a:lstStyle/>
          <a:p>
            <a:pPr algn="just"/>
            <a:r>
              <a:rPr lang="ru-RU" sz="2000" b="1" dirty="0">
                <a:solidFill>
                  <a:srgbClr val="28522B"/>
                </a:solidFill>
                <a:latin typeface="Arial" panose="020B0604020202020204" pitchFamily="34" charset="0"/>
                <a:ea typeface="+mj-ea"/>
                <a:cs typeface="Arial" panose="020B0604020202020204" pitchFamily="34" charset="0"/>
              </a:rPr>
              <a:t>Вопрос: </a:t>
            </a:r>
            <a:r>
              <a:rPr lang="ru-RU" sz="2000" dirty="0">
                <a:solidFill>
                  <a:srgbClr val="008000"/>
                </a:solidFill>
                <a:effectLst/>
                <a:latin typeface="Times New Roman" panose="02020603050405020304" pitchFamily="18" charset="0"/>
                <a:ea typeface="Times New Roman" panose="02020603050405020304" pitchFamily="18" charset="0"/>
              </a:rPr>
              <a:t> </a:t>
            </a:r>
            <a:r>
              <a:rPr lang="ru-RU" sz="2000" dirty="0">
                <a:solidFill>
                  <a:srgbClr val="28522B"/>
                </a:solidFill>
                <a:latin typeface="Arial" panose="020B0604020202020204" pitchFamily="34" charset="0"/>
                <a:ea typeface="+mj-ea"/>
                <a:cs typeface="Arial" panose="020B0604020202020204" pitchFamily="34" charset="0"/>
              </a:rPr>
              <a:t>Как рассчитывается объем перевозок пассажиров и пассажирооборот, выполненный автобусами </a:t>
            </a:r>
            <a:r>
              <a:rPr lang="ru-RU" sz="2000" b="1" i="1" u="sng" dirty="0">
                <a:solidFill>
                  <a:srgbClr val="28522B"/>
                </a:solidFill>
                <a:latin typeface="Arial" panose="020B0604020202020204" pitchFamily="34" charset="0"/>
                <a:ea typeface="+mj-ea"/>
                <a:cs typeface="Arial" panose="020B0604020202020204" pitchFamily="34" charset="0"/>
              </a:rPr>
              <a:t>при международных автомобильных перевозках в регулярном сообщении?</a:t>
            </a:r>
            <a:endParaRPr lang="ru-BY" sz="2000" b="1" i="1" u="sng" dirty="0">
              <a:solidFill>
                <a:srgbClr val="28522B"/>
              </a:solidFill>
              <a:latin typeface="Arial" panose="020B0604020202020204" pitchFamily="34" charset="0"/>
              <a:ea typeface="+mj-ea"/>
              <a:cs typeface="Arial" panose="020B0604020202020204" pitchFamily="34" charset="0"/>
            </a:endParaRPr>
          </a:p>
          <a:p>
            <a:pPr algn="just">
              <a:spcBef>
                <a:spcPts val="1200"/>
              </a:spcBef>
            </a:pPr>
            <a:endParaRPr lang="ru-BY" sz="1600" b="1" i="1" u="sng"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007108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66A04-A249-D577-166E-BB0C9E46444B}"/>
            </a:ext>
          </a:extLst>
        </p:cNvPr>
        <p:cNvGrpSpPr/>
        <p:nvPr/>
      </p:nvGrpSpPr>
      <p:grpSpPr>
        <a:xfrm>
          <a:off x="0" y="0"/>
          <a:ext cx="0" cy="0"/>
          <a:chOff x="0" y="0"/>
          <a:chExt cx="0" cy="0"/>
        </a:xfrm>
      </p:grpSpPr>
      <p:pic>
        <p:nvPicPr>
          <p:cNvPr id="7" name="Рисунок 6">
            <a:extLst>
              <a:ext uri="{FF2B5EF4-FFF2-40B4-BE49-F238E27FC236}">
                <a16:creationId xmlns:a16="http://schemas.microsoft.com/office/drawing/2014/main" id="{04385E9F-3B73-62BC-2FB4-3050F8B66D0B}"/>
              </a:ext>
            </a:extLst>
          </p:cNvPr>
          <p:cNvPicPr>
            <a:picLocks noChangeAspect="1"/>
          </p:cNvPicPr>
          <p:nvPr/>
        </p:nvPicPr>
        <p:blipFill>
          <a:blip r:embed="rId2"/>
          <a:stretch>
            <a:fillRect/>
          </a:stretch>
        </p:blipFill>
        <p:spPr>
          <a:xfrm>
            <a:off x="0" y="0"/>
            <a:ext cx="12192000" cy="6858000"/>
          </a:xfrm>
          <a:prstGeom prst="rect">
            <a:avLst/>
          </a:prstGeom>
        </p:spPr>
      </p:pic>
      <p:pic>
        <p:nvPicPr>
          <p:cNvPr id="8" name="Рисунок 7">
            <a:extLst>
              <a:ext uri="{FF2B5EF4-FFF2-40B4-BE49-F238E27FC236}">
                <a16:creationId xmlns:a16="http://schemas.microsoft.com/office/drawing/2014/main" id="{5B899AE8-AC33-5977-9564-1918DB0069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a:extLst>
              <a:ext uri="{FF2B5EF4-FFF2-40B4-BE49-F238E27FC236}">
                <a16:creationId xmlns:a16="http://schemas.microsoft.com/office/drawing/2014/main" id="{926A9714-98A8-CD3D-C25C-48FEBBEFE28D}"/>
              </a:ext>
            </a:extLst>
          </p:cNvPr>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a:extLst>
              <a:ext uri="{FF2B5EF4-FFF2-40B4-BE49-F238E27FC236}">
                <a16:creationId xmlns:a16="http://schemas.microsoft.com/office/drawing/2014/main" id="{86191BFC-842B-6E1D-6094-D80A8DD37395}"/>
              </a:ext>
            </a:extLst>
          </p:cNvPr>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0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54</a:t>
            </a:r>
            <a:endParaRPr lang="ru-RU" sz="20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a:extLst>
              <a:ext uri="{FF2B5EF4-FFF2-40B4-BE49-F238E27FC236}">
                <a16:creationId xmlns:a16="http://schemas.microsoft.com/office/drawing/2014/main" id="{D91AEC00-F1D7-EB05-F6E6-0C1EAB9386D8}"/>
              </a:ext>
            </a:extLst>
          </p:cNvPr>
          <p:cNvPicPr>
            <a:picLocks noChangeAspect="1"/>
          </p:cNvPicPr>
          <p:nvPr/>
        </p:nvPicPr>
        <p:blipFill>
          <a:blip r:embed="rId4"/>
          <a:stretch>
            <a:fillRect/>
          </a:stretch>
        </p:blipFill>
        <p:spPr>
          <a:xfrm>
            <a:off x="603406" y="4680426"/>
            <a:ext cx="367089" cy="1583918"/>
          </a:xfrm>
          <a:prstGeom prst="rect">
            <a:avLst/>
          </a:prstGeom>
        </p:spPr>
      </p:pic>
      <p:sp>
        <p:nvSpPr>
          <p:cNvPr id="3" name="TextBox 2">
            <a:extLst>
              <a:ext uri="{FF2B5EF4-FFF2-40B4-BE49-F238E27FC236}">
                <a16:creationId xmlns:a16="http://schemas.microsoft.com/office/drawing/2014/main" id="{9530D6C7-F8D6-2D49-F4A7-064894416108}"/>
              </a:ext>
            </a:extLst>
          </p:cNvPr>
          <p:cNvSpPr txBox="1"/>
          <p:nvPr/>
        </p:nvSpPr>
        <p:spPr>
          <a:xfrm>
            <a:off x="1768839" y="1224000"/>
            <a:ext cx="9443803" cy="4498091"/>
          </a:xfrm>
          <a:prstGeom prst="rect">
            <a:avLst/>
          </a:prstGeom>
          <a:noFill/>
        </p:spPr>
        <p:txBody>
          <a:bodyPr wrap="square">
            <a:spAutoFit/>
          </a:bodyPr>
          <a:lstStyle/>
          <a:p>
            <a:pPr marL="342900" indent="457200">
              <a:lnSpc>
                <a:spcPts val="3900"/>
              </a:lnSpc>
              <a:buFont typeface="Wingdings" panose="05000000000000000000" pitchFamily="2" charset="2"/>
              <a:buChar char="ü"/>
            </a:pPr>
            <a:r>
              <a:rPr lang="ru-RU" sz="2400" dirty="0">
                <a:effectLst/>
                <a:latin typeface="Arial" panose="020B0604020202020204" pitchFamily="34" charset="0"/>
                <a:ea typeface="Times New Roman" panose="02020603050405020304" pitchFamily="18" charset="0"/>
                <a:cs typeface="Arial" panose="020B0604020202020204" pitchFamily="34" charset="0"/>
              </a:rPr>
              <a:t>По автобусам, </a:t>
            </a:r>
            <a:r>
              <a:rPr lang="ru-RU" sz="2400" i="1" dirty="0">
                <a:effectLst/>
                <a:latin typeface="Arial" panose="020B0604020202020204" pitchFamily="34" charset="0"/>
                <a:ea typeface="Times New Roman" panose="02020603050405020304" pitchFamily="18" charset="0"/>
                <a:cs typeface="Arial" panose="020B0604020202020204" pitchFamily="34" charset="0"/>
              </a:rPr>
              <a:t>переданным</a:t>
            </a:r>
            <a:r>
              <a:rPr lang="ru-RU" sz="2400" b="1" i="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по договорам аренды </a:t>
            </a:r>
            <a:r>
              <a:rPr lang="ru-RU" sz="2400" dirty="0">
                <a:effectLst/>
                <a:latin typeface="Arial" panose="020B0604020202020204" pitchFamily="34" charset="0"/>
                <a:ea typeface="Times New Roman" panose="02020603050405020304" pitchFamily="18" charset="0"/>
                <a:cs typeface="Arial" panose="020B0604020202020204" pitchFamily="34" charset="0"/>
              </a:rPr>
              <a:t>транспортного средства с экипажем, </a:t>
            </a:r>
            <a:r>
              <a:rPr lang="ru-RU" sz="2400" b="1" i="1" dirty="0">
                <a:effectLst/>
                <a:latin typeface="Arial" panose="020B0604020202020204" pitchFamily="34" charset="0"/>
                <a:ea typeface="Times New Roman" panose="02020603050405020304" pitchFamily="18" charset="0"/>
                <a:cs typeface="Arial" panose="020B0604020202020204" pitchFamily="34" charset="0"/>
              </a:rPr>
              <a:t>выполняющим международные автомобильные перевозки в регулярном сообщении,</a:t>
            </a:r>
            <a:r>
              <a:rPr lang="ru-RU" sz="2400" dirty="0">
                <a:effectLst/>
                <a:latin typeface="Arial" panose="020B0604020202020204" pitchFamily="34" charset="0"/>
                <a:ea typeface="Times New Roman" panose="02020603050405020304" pitchFamily="18" charset="0"/>
                <a:cs typeface="Arial" panose="020B0604020202020204" pitchFamily="34" charset="0"/>
              </a:rPr>
              <a:t> объем пассажирооборота рассчитывается путем умножения количества перевезенных пассажиров на пробег автобуса с пассажирами по каждой поездке. </a:t>
            </a:r>
            <a:br>
              <a:rPr lang="ru-RU" sz="2400" dirty="0">
                <a:effectLst/>
                <a:latin typeface="Arial" panose="020B0604020202020204" pitchFamily="34" charset="0"/>
                <a:ea typeface="Times New Roman" panose="02020603050405020304" pitchFamily="18" charset="0"/>
                <a:cs typeface="Arial" panose="020B0604020202020204" pitchFamily="34" charset="0"/>
              </a:rPr>
            </a:br>
            <a:r>
              <a:rPr lang="ru-RU" i="1" dirty="0">
                <a:solidFill>
                  <a:srgbClr val="943634"/>
                </a:solidFill>
                <a:effectLst/>
                <a:latin typeface="Arial" panose="020B0604020202020204" pitchFamily="34" charset="0"/>
                <a:ea typeface="Times New Roman" panose="02020603050405020304" pitchFamily="18" charset="0"/>
                <a:cs typeface="Arial" panose="020B0604020202020204" pitchFamily="34" charset="0"/>
              </a:rPr>
              <a:t>(</a:t>
            </a:r>
            <a:r>
              <a:rPr lang="ru-RU" sz="2000" i="1" dirty="0">
                <a:solidFill>
                  <a:srgbClr val="943634"/>
                </a:solidFill>
                <a:effectLst/>
                <a:latin typeface="Arial" panose="020B0604020202020204" pitchFamily="34" charset="0"/>
                <a:ea typeface="Times New Roman" panose="02020603050405020304" pitchFamily="18" charset="0"/>
                <a:cs typeface="Arial" panose="020B0604020202020204" pitchFamily="34" charset="0"/>
              </a:rPr>
              <a:t>ч.15 п.60 Указаний по формам 1-мп и 1-мп (микро))</a:t>
            </a:r>
            <a:r>
              <a:rPr lang="ru-RU" sz="2000" dirty="0">
                <a:effectLst/>
                <a:latin typeface="Arial" panose="020B0604020202020204" pitchFamily="34" charset="0"/>
                <a:ea typeface="Times New Roman" panose="02020603050405020304" pitchFamily="18" charset="0"/>
                <a:cs typeface="Arial" panose="020B0604020202020204" pitchFamily="34" charset="0"/>
              </a:rPr>
              <a:t>.</a:t>
            </a:r>
            <a:endParaRPr lang="ru-BY" sz="2000" dirty="0">
              <a:effectLst/>
              <a:latin typeface="Arial" panose="020B0604020202020204" pitchFamily="34" charset="0"/>
              <a:ea typeface="Times New Roman" panose="02020603050405020304" pitchFamily="18" charset="0"/>
              <a:cs typeface="Arial" panose="020B0604020202020204" pitchFamily="34" charset="0"/>
            </a:endParaRPr>
          </a:p>
          <a:p>
            <a:pPr indent="457200" algn="just">
              <a:lnSpc>
                <a:spcPct val="150000"/>
              </a:lnSpc>
            </a:pPr>
            <a:r>
              <a:rPr lang="ru-RU" sz="2000"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endParaRPr lang="ru-BY"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919430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8EB54-FEFD-1726-AFD6-1D4FEF1A8E42}"/>
            </a:ext>
          </a:extLst>
        </p:cNvPr>
        <p:cNvGrpSpPr/>
        <p:nvPr/>
      </p:nvGrpSpPr>
      <p:grpSpPr>
        <a:xfrm>
          <a:off x="0" y="0"/>
          <a:ext cx="0" cy="0"/>
          <a:chOff x="0" y="0"/>
          <a:chExt cx="0" cy="0"/>
        </a:xfrm>
      </p:grpSpPr>
      <p:pic>
        <p:nvPicPr>
          <p:cNvPr id="7" name="Рисунок 6">
            <a:extLst>
              <a:ext uri="{FF2B5EF4-FFF2-40B4-BE49-F238E27FC236}">
                <a16:creationId xmlns:a16="http://schemas.microsoft.com/office/drawing/2014/main" id="{E613C5F4-4E12-AE5E-54AD-D9355AF74E0C}"/>
              </a:ext>
            </a:extLst>
          </p:cNvPr>
          <p:cNvPicPr>
            <a:picLocks noChangeAspect="1"/>
          </p:cNvPicPr>
          <p:nvPr/>
        </p:nvPicPr>
        <p:blipFill>
          <a:blip r:embed="rId2"/>
          <a:stretch>
            <a:fillRect/>
          </a:stretch>
        </p:blipFill>
        <p:spPr>
          <a:xfrm>
            <a:off x="0" y="0"/>
            <a:ext cx="12192000" cy="6858000"/>
          </a:xfrm>
          <a:prstGeom prst="rect">
            <a:avLst/>
          </a:prstGeom>
        </p:spPr>
      </p:pic>
      <p:pic>
        <p:nvPicPr>
          <p:cNvPr id="8" name="Рисунок 7">
            <a:extLst>
              <a:ext uri="{FF2B5EF4-FFF2-40B4-BE49-F238E27FC236}">
                <a16:creationId xmlns:a16="http://schemas.microsoft.com/office/drawing/2014/main" id="{5597C174-C5FE-D9F1-1F0A-5FB69F0C6A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a:extLst>
              <a:ext uri="{FF2B5EF4-FFF2-40B4-BE49-F238E27FC236}">
                <a16:creationId xmlns:a16="http://schemas.microsoft.com/office/drawing/2014/main" id="{915EDDA8-1B82-3E3F-7F3B-A1911ECAFAD7}"/>
              </a:ext>
            </a:extLst>
          </p:cNvPr>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a:extLst>
              <a:ext uri="{FF2B5EF4-FFF2-40B4-BE49-F238E27FC236}">
                <a16:creationId xmlns:a16="http://schemas.microsoft.com/office/drawing/2014/main" id="{07679058-2F0C-B920-A1CC-01769C5A760A}"/>
              </a:ext>
            </a:extLst>
          </p:cNvPr>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0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55</a:t>
            </a:r>
            <a:endParaRPr lang="ru-RU" sz="20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a:extLst>
              <a:ext uri="{FF2B5EF4-FFF2-40B4-BE49-F238E27FC236}">
                <a16:creationId xmlns:a16="http://schemas.microsoft.com/office/drawing/2014/main" id="{C00244FB-9BC2-DF3B-AE61-CDB625CC2BBF}"/>
              </a:ext>
            </a:extLst>
          </p:cNvPr>
          <p:cNvPicPr>
            <a:picLocks noChangeAspect="1"/>
          </p:cNvPicPr>
          <p:nvPr/>
        </p:nvPicPr>
        <p:blipFill>
          <a:blip r:embed="rId4"/>
          <a:stretch>
            <a:fillRect/>
          </a:stretch>
        </p:blipFill>
        <p:spPr>
          <a:xfrm>
            <a:off x="603406" y="4680426"/>
            <a:ext cx="367089" cy="1583918"/>
          </a:xfrm>
          <a:prstGeom prst="rect">
            <a:avLst/>
          </a:prstGeom>
        </p:spPr>
      </p:pic>
      <p:sp>
        <p:nvSpPr>
          <p:cNvPr id="3" name="TextBox 2">
            <a:extLst>
              <a:ext uri="{FF2B5EF4-FFF2-40B4-BE49-F238E27FC236}">
                <a16:creationId xmlns:a16="http://schemas.microsoft.com/office/drawing/2014/main" id="{0D324533-8CE8-5BD7-2DB6-39FECA2E3E9C}"/>
              </a:ext>
            </a:extLst>
          </p:cNvPr>
          <p:cNvSpPr txBox="1"/>
          <p:nvPr/>
        </p:nvSpPr>
        <p:spPr>
          <a:xfrm>
            <a:off x="970495" y="1800000"/>
            <a:ext cx="10374438" cy="4708981"/>
          </a:xfrm>
          <a:prstGeom prst="rect">
            <a:avLst/>
          </a:prstGeom>
          <a:noFill/>
        </p:spPr>
        <p:txBody>
          <a:bodyPr wrap="square">
            <a:spAutoFit/>
          </a:bodyPr>
          <a:lstStyle/>
          <a:p>
            <a:pPr indent="-342900" algn="just">
              <a:buFont typeface="Wingdings" panose="05000000000000000000" pitchFamily="2" charset="2"/>
              <a:buChar char="ü"/>
              <a:tabLst>
                <a:tab pos="800100" algn="l"/>
              </a:tabLst>
            </a:pPr>
            <a:r>
              <a:rPr lang="ru-RU"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Объем перевозок пассажиров </a:t>
            </a:r>
            <a:r>
              <a:rPr lang="ru-RU"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автобусами (в том числе грузопассажирскими и специальными автомобилями «Социальная служба»), выполняющими городские и пригородные автомобильные перевозки в нерегулярном сообщении, принимается равным количеству пассажиров, указанному в формуляре поездки, списке пассажиров, другом первичном учетном и ином документе, </a:t>
            </a:r>
            <a:r>
              <a:rPr lang="ru-RU" sz="2000" dirty="0">
                <a:effectLst/>
                <a:latin typeface="Arial" panose="020B0604020202020204" pitchFamily="34" charset="0"/>
                <a:ea typeface="Times New Roman" panose="02020603050405020304" pitchFamily="18" charset="0"/>
                <a:cs typeface="Arial" panose="020B0604020202020204" pitchFamily="34" charset="0"/>
              </a:rPr>
              <a:t>содержащем информацию о работе автомобильного транспорта, но не более числа мест для перевозки пассажиров (мест для сидения и мест для пассажиров в колясках) </a:t>
            </a:r>
            <a:r>
              <a:rPr lang="ru-RU" sz="2000" i="1" dirty="0">
                <a:solidFill>
                  <a:srgbClr val="943634"/>
                </a:solidFill>
                <a:effectLst/>
                <a:latin typeface="Arial" panose="020B0604020202020204" pitchFamily="34" charset="0"/>
                <a:ea typeface="Times New Roman" panose="02020603050405020304" pitchFamily="18" charset="0"/>
                <a:cs typeface="Arial" panose="020B0604020202020204" pitchFamily="34" charset="0"/>
              </a:rPr>
              <a:t>(ч.4 п.60 Указаний по формам 1-мп и 1-мп (микро))</a:t>
            </a:r>
            <a:r>
              <a:rPr lang="ru-RU"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ru-BY" sz="1800" dirty="0">
              <a:effectLst/>
              <a:latin typeface="Arial" panose="020B0604020202020204" pitchFamily="34" charset="0"/>
              <a:ea typeface="Times New Roman" panose="02020603050405020304" pitchFamily="18" charset="0"/>
              <a:cs typeface="Arial" panose="020B0604020202020204" pitchFamily="34" charset="0"/>
            </a:endParaRPr>
          </a:p>
          <a:p>
            <a:pPr indent="-342900" algn="just">
              <a:buFont typeface="Wingdings" panose="05000000000000000000" pitchFamily="2" charset="2"/>
              <a:buChar char="ü"/>
              <a:tabLst>
                <a:tab pos="800100" algn="l"/>
              </a:tabLst>
            </a:pPr>
            <a:r>
              <a:rPr lang="ru-RU"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По автобусам, выполняющим городские и пригородные автомобильные перевозки (кроме туристско-экскурсионных) в нерегулярном сообщении, </a:t>
            </a:r>
            <a:r>
              <a:rPr lang="ru-RU"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объем пассажирооборота </a:t>
            </a:r>
            <a:r>
              <a:rPr lang="ru-RU"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рассчитывается путем умножения общего пробега автобусов на среднюю вместимость, на коэффициент использования пробега и коэффициент использования вместимости. </a:t>
            </a:r>
            <a:r>
              <a:rPr lang="ru-RU" sz="20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Произведение коэффициента использования пробега и коэффициента использования вместимости принимается равным 0,65 </a:t>
            </a:r>
            <a:r>
              <a:rPr lang="ru-RU" sz="2000" i="1" dirty="0">
                <a:solidFill>
                  <a:srgbClr val="943634"/>
                </a:solidFill>
                <a:effectLst/>
                <a:latin typeface="Arial" panose="020B0604020202020204" pitchFamily="34" charset="0"/>
                <a:ea typeface="Times New Roman" panose="02020603050405020304" pitchFamily="18" charset="0"/>
                <a:cs typeface="Arial" panose="020B0604020202020204" pitchFamily="34" charset="0"/>
              </a:rPr>
              <a:t>(ч.16 п.60 Указаний по формам 1-мп и 1-мп (микро))</a:t>
            </a:r>
            <a:r>
              <a:rPr lang="ru-RU"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ru-BY"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TextBox 3">
            <a:extLst>
              <a:ext uri="{FF2B5EF4-FFF2-40B4-BE49-F238E27FC236}">
                <a16:creationId xmlns:a16="http://schemas.microsoft.com/office/drawing/2014/main" id="{BA25536E-10E3-0D39-1AC5-B5B09053CBD6}"/>
              </a:ext>
            </a:extLst>
          </p:cNvPr>
          <p:cNvSpPr txBox="1"/>
          <p:nvPr/>
        </p:nvSpPr>
        <p:spPr>
          <a:xfrm>
            <a:off x="970495" y="718266"/>
            <a:ext cx="10374438" cy="1415772"/>
          </a:xfrm>
          <a:prstGeom prst="rect">
            <a:avLst/>
          </a:prstGeom>
          <a:noFill/>
        </p:spPr>
        <p:txBody>
          <a:bodyPr wrap="square">
            <a:spAutoFit/>
          </a:bodyPr>
          <a:lstStyle/>
          <a:p>
            <a:pPr algn="just"/>
            <a:r>
              <a:rPr lang="ru-RU" sz="2000" b="1" dirty="0">
                <a:solidFill>
                  <a:srgbClr val="28522B"/>
                </a:solidFill>
                <a:latin typeface="Arial" panose="020B0604020202020204" pitchFamily="34" charset="0"/>
                <a:ea typeface="+mj-ea"/>
                <a:cs typeface="Arial" panose="020B0604020202020204" pitchFamily="34" charset="0"/>
              </a:rPr>
              <a:t>Вопрос: </a:t>
            </a:r>
            <a:r>
              <a:rPr lang="ru-RU" sz="2000" dirty="0">
                <a:solidFill>
                  <a:srgbClr val="008000"/>
                </a:solidFill>
                <a:effectLst/>
                <a:latin typeface="Times New Roman" panose="02020603050405020304" pitchFamily="18" charset="0"/>
                <a:ea typeface="Times New Roman" panose="02020603050405020304" pitchFamily="18" charset="0"/>
              </a:rPr>
              <a:t> </a:t>
            </a:r>
            <a:r>
              <a:rPr lang="ru-RU" sz="2000" dirty="0">
                <a:solidFill>
                  <a:srgbClr val="28522B"/>
                </a:solidFill>
                <a:latin typeface="Arial" panose="020B0604020202020204" pitchFamily="34" charset="0"/>
                <a:ea typeface="+mj-ea"/>
                <a:cs typeface="Arial" panose="020B0604020202020204" pitchFamily="34" charset="0"/>
              </a:rPr>
              <a:t>Как рассчитывается объем перевозок пассажиров и пассажирооборот, выполненный автобусами </a:t>
            </a:r>
            <a:r>
              <a:rPr lang="ru-RU" sz="2000" b="1" i="1" u="sng" dirty="0">
                <a:solidFill>
                  <a:srgbClr val="28522B"/>
                </a:solidFill>
                <a:latin typeface="Arial" panose="020B0604020202020204" pitchFamily="34" charset="0"/>
                <a:ea typeface="+mj-ea"/>
                <a:cs typeface="Arial" panose="020B0604020202020204" pitchFamily="34" charset="0"/>
              </a:rPr>
              <a:t>при городских и пригородных автомобильных перевозках в нерегулярном сообщении?</a:t>
            </a:r>
            <a:endParaRPr lang="ru-BY" sz="2000" b="1" i="1" u="sng" dirty="0">
              <a:solidFill>
                <a:srgbClr val="28522B"/>
              </a:solidFill>
              <a:latin typeface="Arial" panose="020B0604020202020204" pitchFamily="34" charset="0"/>
              <a:ea typeface="+mj-ea"/>
              <a:cs typeface="Arial" panose="020B0604020202020204" pitchFamily="34" charset="0"/>
            </a:endParaRPr>
          </a:p>
          <a:p>
            <a:pPr marL="285750" indent="-285750" algn="just">
              <a:spcBef>
                <a:spcPts val="1200"/>
              </a:spcBef>
              <a:buFont typeface="Wingdings" panose="05000000000000000000" pitchFamily="2" charset="2"/>
              <a:buChar char="ü"/>
            </a:pPr>
            <a:endParaRPr lang="ru-BY" sz="1600" b="1" i="1" u="sng"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130531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21693-1E6C-9CDD-785D-686355AD082C}"/>
            </a:ext>
          </a:extLst>
        </p:cNvPr>
        <p:cNvGrpSpPr/>
        <p:nvPr/>
      </p:nvGrpSpPr>
      <p:grpSpPr>
        <a:xfrm>
          <a:off x="0" y="0"/>
          <a:ext cx="0" cy="0"/>
          <a:chOff x="0" y="0"/>
          <a:chExt cx="0" cy="0"/>
        </a:xfrm>
      </p:grpSpPr>
      <p:pic>
        <p:nvPicPr>
          <p:cNvPr id="7" name="Рисунок 6">
            <a:extLst>
              <a:ext uri="{FF2B5EF4-FFF2-40B4-BE49-F238E27FC236}">
                <a16:creationId xmlns:a16="http://schemas.microsoft.com/office/drawing/2014/main" id="{EB88A1D7-7EE5-98E9-C706-8E3C616E271D}"/>
              </a:ext>
            </a:extLst>
          </p:cNvPr>
          <p:cNvPicPr>
            <a:picLocks noChangeAspect="1"/>
          </p:cNvPicPr>
          <p:nvPr/>
        </p:nvPicPr>
        <p:blipFill>
          <a:blip r:embed="rId2"/>
          <a:stretch>
            <a:fillRect/>
          </a:stretch>
        </p:blipFill>
        <p:spPr>
          <a:xfrm>
            <a:off x="0" y="0"/>
            <a:ext cx="12192000" cy="6858000"/>
          </a:xfrm>
          <a:prstGeom prst="rect">
            <a:avLst/>
          </a:prstGeom>
        </p:spPr>
      </p:pic>
      <p:pic>
        <p:nvPicPr>
          <p:cNvPr id="8" name="Рисунок 7">
            <a:extLst>
              <a:ext uri="{FF2B5EF4-FFF2-40B4-BE49-F238E27FC236}">
                <a16:creationId xmlns:a16="http://schemas.microsoft.com/office/drawing/2014/main" id="{CF14B245-1E4C-8D16-A778-E3E338AA4A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a:extLst>
              <a:ext uri="{FF2B5EF4-FFF2-40B4-BE49-F238E27FC236}">
                <a16:creationId xmlns:a16="http://schemas.microsoft.com/office/drawing/2014/main" id="{0AD82F3B-56DB-4596-57B3-52DA37B40865}"/>
              </a:ext>
            </a:extLst>
          </p:cNvPr>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a:extLst>
              <a:ext uri="{FF2B5EF4-FFF2-40B4-BE49-F238E27FC236}">
                <a16:creationId xmlns:a16="http://schemas.microsoft.com/office/drawing/2014/main" id="{FA94DE84-3F08-DCC9-FE84-2E9491B86A1A}"/>
              </a:ext>
            </a:extLst>
          </p:cNvPr>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0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56</a:t>
            </a:r>
            <a:endParaRPr lang="ru-RU" sz="20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a:extLst>
              <a:ext uri="{FF2B5EF4-FFF2-40B4-BE49-F238E27FC236}">
                <a16:creationId xmlns:a16="http://schemas.microsoft.com/office/drawing/2014/main" id="{037D1F7F-0810-7FE4-1F4C-CC78B7E98A19}"/>
              </a:ext>
            </a:extLst>
          </p:cNvPr>
          <p:cNvPicPr>
            <a:picLocks noChangeAspect="1"/>
          </p:cNvPicPr>
          <p:nvPr/>
        </p:nvPicPr>
        <p:blipFill>
          <a:blip r:embed="rId4"/>
          <a:stretch>
            <a:fillRect/>
          </a:stretch>
        </p:blipFill>
        <p:spPr>
          <a:xfrm>
            <a:off x="603406" y="4680426"/>
            <a:ext cx="367089" cy="1583918"/>
          </a:xfrm>
          <a:prstGeom prst="rect">
            <a:avLst/>
          </a:prstGeom>
        </p:spPr>
      </p:pic>
      <p:sp>
        <p:nvSpPr>
          <p:cNvPr id="3" name="TextBox 2">
            <a:extLst>
              <a:ext uri="{FF2B5EF4-FFF2-40B4-BE49-F238E27FC236}">
                <a16:creationId xmlns:a16="http://schemas.microsoft.com/office/drawing/2014/main" id="{33673628-073C-4B60-634B-49753B1E1BEA}"/>
              </a:ext>
            </a:extLst>
          </p:cNvPr>
          <p:cNvSpPr txBox="1"/>
          <p:nvPr/>
        </p:nvSpPr>
        <p:spPr>
          <a:xfrm>
            <a:off x="1296000" y="1008000"/>
            <a:ext cx="10062756" cy="5644559"/>
          </a:xfrm>
          <a:prstGeom prst="rect">
            <a:avLst/>
          </a:prstGeom>
          <a:noFill/>
        </p:spPr>
        <p:txBody>
          <a:bodyPr wrap="square">
            <a:spAutoFit/>
          </a:bodyPr>
          <a:lstStyle/>
          <a:p>
            <a:pPr indent="450215" algn="just"/>
            <a:r>
              <a:rPr lang="ru-RU" sz="2400" dirty="0">
                <a:effectLst/>
                <a:latin typeface="Arial" panose="020B0604020202020204" pitchFamily="34" charset="0"/>
                <a:ea typeface="Times New Roman" panose="02020603050405020304" pitchFamily="18" charset="0"/>
                <a:cs typeface="Arial" panose="020B0604020202020204" pitchFamily="34" charset="0"/>
              </a:rPr>
              <a:t>Средняя вместимость автобусов, </a:t>
            </a:r>
            <a:r>
              <a:rPr lang="ru-RU" sz="2400" b="1" i="1" u="sng" dirty="0">
                <a:solidFill>
                  <a:srgbClr val="28522B"/>
                </a:solidFill>
                <a:latin typeface="Arial" panose="020B0604020202020204" pitchFamily="34" charset="0"/>
                <a:ea typeface="+mj-ea"/>
                <a:cs typeface="Arial" panose="020B0604020202020204" pitchFamily="34" charset="0"/>
              </a:rPr>
              <a:t>выполняющих городские </a:t>
            </a:r>
            <a:br>
              <a:rPr lang="ru-RU" sz="2400" b="1" i="1" u="sng" dirty="0">
                <a:solidFill>
                  <a:srgbClr val="28522B"/>
                </a:solidFill>
                <a:latin typeface="Arial" panose="020B0604020202020204" pitchFamily="34" charset="0"/>
                <a:ea typeface="+mj-ea"/>
                <a:cs typeface="Arial" panose="020B0604020202020204" pitchFamily="34" charset="0"/>
              </a:rPr>
            </a:br>
            <a:r>
              <a:rPr lang="ru-RU" sz="2400" b="1" i="1" u="sng" dirty="0">
                <a:solidFill>
                  <a:srgbClr val="28522B"/>
                </a:solidFill>
                <a:latin typeface="Arial" panose="020B0604020202020204" pitchFamily="34" charset="0"/>
                <a:ea typeface="+mj-ea"/>
                <a:cs typeface="Arial" panose="020B0604020202020204" pitchFamily="34" charset="0"/>
              </a:rPr>
              <a:t>и пригородные автомобильные перевозки в нерегулярном сообщении,</a:t>
            </a:r>
            <a:r>
              <a:rPr lang="ru-RU" sz="2400" dirty="0">
                <a:effectLst/>
                <a:latin typeface="Arial" panose="020B0604020202020204" pitchFamily="34" charset="0"/>
                <a:ea typeface="Times New Roman" panose="02020603050405020304" pitchFamily="18" charset="0"/>
                <a:cs typeface="Arial" panose="020B0604020202020204" pitchFamily="34" charset="0"/>
              </a:rPr>
              <a:t> определяется как отношение мест для сидения во всех автобусах к количеству автобусов </a:t>
            </a:r>
            <a:r>
              <a:rPr lang="ru-RU" sz="2000" i="1" dirty="0">
                <a:solidFill>
                  <a:srgbClr val="943634"/>
                </a:solidFill>
                <a:latin typeface="Arial" panose="020B0604020202020204" pitchFamily="34" charset="0"/>
                <a:cs typeface="Arial" panose="020B0604020202020204" pitchFamily="34" charset="0"/>
              </a:rPr>
              <a:t>(ч.20 п.60 Указаний по формам 1-мп </a:t>
            </a:r>
            <a:br>
              <a:rPr lang="ru-RU" sz="2000" i="1" dirty="0">
                <a:solidFill>
                  <a:srgbClr val="943634"/>
                </a:solidFill>
                <a:latin typeface="Arial" panose="020B0604020202020204" pitchFamily="34" charset="0"/>
                <a:cs typeface="Arial" panose="020B0604020202020204" pitchFamily="34" charset="0"/>
              </a:rPr>
            </a:br>
            <a:r>
              <a:rPr lang="ru-RU" sz="2000" i="1" dirty="0">
                <a:solidFill>
                  <a:srgbClr val="943634"/>
                </a:solidFill>
                <a:latin typeface="Arial" panose="020B0604020202020204" pitchFamily="34" charset="0"/>
                <a:cs typeface="Arial" panose="020B0604020202020204" pitchFamily="34" charset="0"/>
              </a:rPr>
              <a:t>и 1-мп (микро)).</a:t>
            </a:r>
            <a:endParaRPr lang="ru-BY" sz="2000" i="1" dirty="0">
              <a:solidFill>
                <a:srgbClr val="943634"/>
              </a:solidFill>
              <a:latin typeface="Arial" panose="020B0604020202020204" pitchFamily="34" charset="0"/>
              <a:cs typeface="Arial" panose="020B0604020202020204" pitchFamily="34" charset="0"/>
            </a:endParaRPr>
          </a:p>
          <a:p>
            <a:pPr indent="450215" algn="just"/>
            <a:r>
              <a:rPr lang="ru-RU" sz="2400" b="1" i="1" u="sng" dirty="0">
                <a:solidFill>
                  <a:srgbClr val="C00000"/>
                </a:solidFill>
                <a:effectLst/>
                <a:latin typeface="Arial" panose="020B0604020202020204" pitchFamily="34" charset="0"/>
                <a:ea typeface="Times New Roman" panose="02020603050405020304" pitchFamily="18" charset="0"/>
              </a:rPr>
              <a:t>Условный пример</a:t>
            </a:r>
            <a:r>
              <a:rPr lang="ru-RU" sz="2400" u="sng" dirty="0">
                <a:solidFill>
                  <a:srgbClr val="C00000"/>
                </a:solidFill>
                <a:effectLst/>
                <a:latin typeface="Arial" panose="020B0604020202020204" pitchFamily="34" charset="0"/>
                <a:ea typeface="Times New Roman" panose="02020603050405020304" pitchFamily="18" charset="0"/>
              </a:rPr>
              <a:t>.</a:t>
            </a:r>
            <a:r>
              <a:rPr lang="ru-RU" sz="2400" dirty="0">
                <a:solidFill>
                  <a:srgbClr val="C00000"/>
                </a:solidFill>
                <a:effectLst/>
                <a:latin typeface="Arial" panose="020B0604020202020204" pitchFamily="34" charset="0"/>
                <a:ea typeface="Times New Roman" panose="02020603050405020304" pitchFamily="18" charset="0"/>
              </a:rPr>
              <a:t> </a:t>
            </a:r>
            <a:r>
              <a:rPr lang="ru-RU" sz="2400" dirty="0">
                <a:effectLst/>
                <a:latin typeface="Arial" panose="020B0604020202020204" pitchFamily="34" charset="0"/>
                <a:ea typeface="Times New Roman" panose="02020603050405020304" pitchFamily="18" charset="0"/>
              </a:rPr>
              <a:t>Организацией в течение года выполнялись городские автомобильные перевозки пассажиров в нерегулярном сообщении.</a:t>
            </a:r>
            <a:endParaRPr lang="ru-BY" sz="2400" dirty="0">
              <a:effectLst/>
              <a:latin typeface="Times New Roman" panose="02020603050405020304" pitchFamily="18" charset="0"/>
              <a:ea typeface="Times New Roman" panose="02020603050405020304" pitchFamily="18" charset="0"/>
            </a:endParaRPr>
          </a:p>
          <a:p>
            <a:pPr indent="450215" algn="just"/>
            <a:r>
              <a:rPr lang="ru-RU" sz="2400" dirty="0">
                <a:effectLst/>
                <a:latin typeface="Arial" panose="020B0604020202020204" pitchFamily="34" charset="0"/>
                <a:ea typeface="Times New Roman" panose="02020603050405020304" pitchFamily="18" charset="0"/>
              </a:rPr>
              <a:t>Общий пробег автобусов, выполняющих городские автомобильные перевозки в нерегулярном сообщении, 960 км. Средняя вместимость автобусов 16 пассажиров.</a:t>
            </a:r>
            <a:endParaRPr lang="ru-BY" sz="2400" dirty="0">
              <a:effectLst/>
              <a:latin typeface="Times New Roman" panose="02020603050405020304" pitchFamily="18" charset="0"/>
              <a:ea typeface="Times New Roman" panose="02020603050405020304" pitchFamily="18" charset="0"/>
            </a:endParaRPr>
          </a:p>
          <a:p>
            <a:pPr indent="450215" algn="just">
              <a:spcBef>
                <a:spcPts val="300"/>
              </a:spcBef>
            </a:pPr>
            <a:r>
              <a:rPr lang="ru-RU" sz="2400" dirty="0">
                <a:effectLst/>
                <a:latin typeface="Arial" panose="020B0604020202020204" pitchFamily="34" charset="0"/>
                <a:ea typeface="Times New Roman" panose="02020603050405020304" pitchFamily="18" charset="0"/>
              </a:rPr>
              <a:t>Объем выполненного пассажирооборота за год составит:</a:t>
            </a:r>
            <a:endParaRPr lang="ru-BY" sz="2400" dirty="0">
              <a:effectLst/>
              <a:latin typeface="Times New Roman" panose="02020603050405020304" pitchFamily="18" charset="0"/>
              <a:ea typeface="Times New Roman" panose="02020603050405020304" pitchFamily="18" charset="0"/>
            </a:endParaRPr>
          </a:p>
          <a:p>
            <a:pPr indent="450215" algn="just"/>
            <a:r>
              <a:rPr lang="ru-RU" sz="2400" b="1" u="sng" dirty="0">
                <a:effectLst/>
                <a:latin typeface="Arial" panose="020B0604020202020204" pitchFamily="34" charset="0"/>
                <a:ea typeface="Times New Roman" panose="02020603050405020304" pitchFamily="18" charset="0"/>
              </a:rPr>
              <a:t>(960 км х 16 пассажиров х 0,65) : 1000 = 10,0 </a:t>
            </a:r>
            <a:r>
              <a:rPr lang="ru-RU" sz="2400" b="1" u="sng" dirty="0" err="1">
                <a:effectLst/>
                <a:latin typeface="Arial" panose="020B0604020202020204" pitchFamily="34" charset="0"/>
                <a:ea typeface="Times New Roman" panose="02020603050405020304" pitchFamily="18" charset="0"/>
              </a:rPr>
              <a:t>тыс.пасс.км</a:t>
            </a:r>
            <a:r>
              <a:rPr lang="ru-RU" sz="2400" b="1" u="sng" dirty="0">
                <a:effectLst/>
                <a:latin typeface="Arial" panose="020B0604020202020204" pitchFamily="34" charset="0"/>
                <a:ea typeface="Times New Roman" panose="02020603050405020304" pitchFamily="18" charset="0"/>
              </a:rPr>
              <a:t>.</a:t>
            </a:r>
            <a:endParaRPr lang="ru-BY" sz="2400" b="1" u="sng" dirty="0">
              <a:effectLst/>
              <a:latin typeface="Times New Roman" panose="02020603050405020304" pitchFamily="18" charset="0"/>
              <a:ea typeface="Times New Roman" panose="02020603050405020304" pitchFamily="18" charset="0"/>
            </a:endParaRPr>
          </a:p>
          <a:p>
            <a:r>
              <a:rPr lang="ru-RU" sz="2400" dirty="0">
                <a:effectLst/>
                <a:highlight>
                  <a:srgbClr val="FFFF00"/>
                </a:highlight>
                <a:latin typeface="Times New Roman" panose="02020603050405020304" pitchFamily="18" charset="0"/>
                <a:ea typeface="Times New Roman" panose="02020603050405020304" pitchFamily="18" charset="0"/>
              </a:rPr>
              <a:t> </a:t>
            </a:r>
            <a:endParaRPr lang="ru-BY" sz="2400" dirty="0">
              <a:effectLst/>
              <a:latin typeface="Times New Roman" panose="02020603050405020304" pitchFamily="18" charset="0"/>
              <a:ea typeface="Times New Roman" panose="02020603050405020304" pitchFamily="18" charset="0"/>
            </a:endParaRPr>
          </a:p>
          <a:p>
            <a:pPr indent="457200" algn="just">
              <a:lnSpc>
                <a:spcPct val="150000"/>
              </a:lnSpc>
            </a:pPr>
            <a:r>
              <a:rPr lang="ru-RU" sz="2000"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endParaRPr lang="ru-BY"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328560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0654B-E1D9-FCD6-1816-5938A5995144}"/>
            </a:ext>
          </a:extLst>
        </p:cNvPr>
        <p:cNvGrpSpPr/>
        <p:nvPr/>
      </p:nvGrpSpPr>
      <p:grpSpPr>
        <a:xfrm>
          <a:off x="0" y="0"/>
          <a:ext cx="0" cy="0"/>
          <a:chOff x="0" y="0"/>
          <a:chExt cx="0" cy="0"/>
        </a:xfrm>
      </p:grpSpPr>
      <p:pic>
        <p:nvPicPr>
          <p:cNvPr id="7" name="Рисунок 6">
            <a:extLst>
              <a:ext uri="{FF2B5EF4-FFF2-40B4-BE49-F238E27FC236}">
                <a16:creationId xmlns:a16="http://schemas.microsoft.com/office/drawing/2014/main" id="{04FE9B0B-006D-BB2F-92ED-17D8F7CEF593}"/>
              </a:ext>
            </a:extLst>
          </p:cNvPr>
          <p:cNvPicPr>
            <a:picLocks noChangeAspect="1"/>
          </p:cNvPicPr>
          <p:nvPr/>
        </p:nvPicPr>
        <p:blipFill>
          <a:blip r:embed="rId2"/>
          <a:stretch>
            <a:fillRect/>
          </a:stretch>
        </p:blipFill>
        <p:spPr>
          <a:xfrm>
            <a:off x="0" y="0"/>
            <a:ext cx="12192000" cy="6858000"/>
          </a:xfrm>
          <a:prstGeom prst="rect">
            <a:avLst/>
          </a:prstGeom>
        </p:spPr>
      </p:pic>
      <p:pic>
        <p:nvPicPr>
          <p:cNvPr id="8" name="Рисунок 7">
            <a:extLst>
              <a:ext uri="{FF2B5EF4-FFF2-40B4-BE49-F238E27FC236}">
                <a16:creationId xmlns:a16="http://schemas.microsoft.com/office/drawing/2014/main" id="{C6310C31-612E-97E8-0483-37A3448DDD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a:extLst>
              <a:ext uri="{FF2B5EF4-FFF2-40B4-BE49-F238E27FC236}">
                <a16:creationId xmlns:a16="http://schemas.microsoft.com/office/drawing/2014/main" id="{D1B73ABF-389A-281B-97F8-C5A8BF4593D3}"/>
              </a:ext>
            </a:extLst>
          </p:cNvPr>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a:extLst>
              <a:ext uri="{FF2B5EF4-FFF2-40B4-BE49-F238E27FC236}">
                <a16:creationId xmlns:a16="http://schemas.microsoft.com/office/drawing/2014/main" id="{DC55FEDF-03C9-A4EC-6F4A-29DABC8461A8}"/>
              </a:ext>
            </a:extLst>
          </p:cNvPr>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0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57</a:t>
            </a:r>
            <a:endParaRPr lang="ru-RU" sz="20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a:extLst>
              <a:ext uri="{FF2B5EF4-FFF2-40B4-BE49-F238E27FC236}">
                <a16:creationId xmlns:a16="http://schemas.microsoft.com/office/drawing/2014/main" id="{9603D0F9-F02A-1BA6-F1A0-D85EB0EB6AB0}"/>
              </a:ext>
            </a:extLst>
          </p:cNvPr>
          <p:cNvPicPr>
            <a:picLocks noChangeAspect="1"/>
          </p:cNvPicPr>
          <p:nvPr/>
        </p:nvPicPr>
        <p:blipFill>
          <a:blip r:embed="rId4"/>
          <a:stretch>
            <a:fillRect/>
          </a:stretch>
        </p:blipFill>
        <p:spPr>
          <a:xfrm>
            <a:off x="603406" y="4680426"/>
            <a:ext cx="367089" cy="1583918"/>
          </a:xfrm>
          <a:prstGeom prst="rect">
            <a:avLst/>
          </a:prstGeom>
        </p:spPr>
      </p:pic>
      <p:sp>
        <p:nvSpPr>
          <p:cNvPr id="3" name="TextBox 2">
            <a:extLst>
              <a:ext uri="{FF2B5EF4-FFF2-40B4-BE49-F238E27FC236}">
                <a16:creationId xmlns:a16="http://schemas.microsoft.com/office/drawing/2014/main" id="{049DDA77-D954-9983-2418-6289237ABCF5}"/>
              </a:ext>
            </a:extLst>
          </p:cNvPr>
          <p:cNvSpPr txBox="1"/>
          <p:nvPr/>
        </p:nvSpPr>
        <p:spPr>
          <a:xfrm>
            <a:off x="970495" y="1764000"/>
            <a:ext cx="10374438" cy="4985980"/>
          </a:xfrm>
          <a:prstGeom prst="rect">
            <a:avLst/>
          </a:prstGeom>
          <a:noFill/>
        </p:spPr>
        <p:txBody>
          <a:bodyPr wrap="square">
            <a:spAutoFit/>
          </a:bodyPr>
          <a:lstStyle/>
          <a:p>
            <a:pPr indent="-285750" algn="just">
              <a:buFont typeface="Wingdings" panose="05000000000000000000" pitchFamily="2" charset="2"/>
              <a:buChar char="ü"/>
              <a:tabLst>
                <a:tab pos="800100" algn="l"/>
              </a:tabLst>
            </a:pPr>
            <a:r>
              <a:rPr lang="ru-RU"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Объем перевозок пассажиров автобусами, выполняющими </a:t>
            </a:r>
            <a:r>
              <a:rPr lang="ru-RU" sz="2000" dirty="0">
                <a:effectLst/>
                <a:latin typeface="Arial" panose="020B0604020202020204" pitchFamily="34" charset="0"/>
                <a:ea typeface="Times New Roman" panose="02020603050405020304" pitchFamily="18" charset="0"/>
                <a:cs typeface="Arial" panose="020B0604020202020204" pitchFamily="34" charset="0"/>
              </a:rPr>
              <a:t>междугородные и международные</a:t>
            </a:r>
            <a:r>
              <a:rPr lang="ru-RU"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автомобильные перевозки в нерегулярном сообщении, принимается равным количеству пассажиров, указанному в формуляре поездки, списке пассажиров или другом первичном учетном или ином документе, </a:t>
            </a:r>
            <a:r>
              <a:rPr lang="ru-RU" sz="2000" dirty="0">
                <a:effectLst/>
                <a:latin typeface="Arial" panose="020B0604020202020204" pitchFamily="34" charset="0"/>
                <a:ea typeface="Times New Roman" panose="02020603050405020304" pitchFamily="18" charset="0"/>
                <a:cs typeface="Arial" panose="020B0604020202020204" pitchFamily="34" charset="0"/>
              </a:rPr>
              <a:t>содержащем информацию о работе автомобильного транспорта, но не более числа мест для перевозки пассажиров (мест для сидения и мест для пассажиров в колясках) </a:t>
            </a:r>
            <a:br>
              <a:rPr lang="ru-RU" sz="2000" dirty="0">
                <a:effectLst/>
                <a:latin typeface="Arial" panose="020B0604020202020204" pitchFamily="34" charset="0"/>
                <a:ea typeface="Times New Roman" panose="02020603050405020304" pitchFamily="18" charset="0"/>
                <a:cs typeface="Arial" panose="020B0604020202020204" pitchFamily="34" charset="0"/>
              </a:rPr>
            </a:br>
            <a:r>
              <a:rPr lang="ru-RU" sz="2000" i="1" dirty="0">
                <a:solidFill>
                  <a:srgbClr val="943634"/>
                </a:solidFill>
                <a:effectLst/>
                <a:latin typeface="Arial" panose="020B0604020202020204" pitchFamily="34" charset="0"/>
                <a:ea typeface="Times New Roman" panose="02020603050405020304" pitchFamily="18" charset="0"/>
                <a:cs typeface="Arial" panose="020B0604020202020204" pitchFamily="34" charset="0"/>
              </a:rPr>
              <a:t>(ч.4 п.60 Указаний по формам 1-мп и 1-мп (микро))</a:t>
            </a:r>
            <a:r>
              <a:rPr lang="ru-RU"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ru-BY" sz="2000" dirty="0">
              <a:effectLst/>
              <a:latin typeface="Arial" panose="020B0604020202020204" pitchFamily="34" charset="0"/>
              <a:ea typeface="Times New Roman" panose="02020603050405020304" pitchFamily="18" charset="0"/>
              <a:cs typeface="Arial" panose="020B0604020202020204" pitchFamily="34" charset="0"/>
            </a:endParaRPr>
          </a:p>
          <a:p>
            <a:pPr indent="-285750" algn="just">
              <a:buFont typeface="Wingdings" panose="05000000000000000000" pitchFamily="2" charset="2"/>
              <a:buChar char="ü"/>
            </a:pPr>
            <a:r>
              <a:rPr lang="ru-RU" sz="2000" dirty="0">
                <a:effectLst/>
                <a:latin typeface="Arial" panose="020B0604020202020204" pitchFamily="34" charset="0"/>
                <a:ea typeface="Times New Roman" panose="02020603050405020304" pitchFamily="18" charset="0"/>
                <a:cs typeface="Arial" panose="020B0604020202020204" pitchFamily="34" charset="0"/>
              </a:rPr>
              <a:t>По автобусам, выполняющим междугородные и международные автомобильные перевозки в нерегулярном сообщении, а также по автобусам, выполняющим туристско-экскурсионные перевозки во всех видах сообщения, объем пассажирооборота рассчитывается путем умножения количества перевезенных пассажиров, указанного в формуляре поездки, списке пассажиров, в другом первичном учетном и ином документе, содержащем информацию о работе автомобильного транспорта, на пробег автобуса с пассажирами по каждой поездке </a:t>
            </a:r>
            <a:r>
              <a:rPr lang="ru-RU" sz="2000" dirty="0">
                <a:effectLst/>
                <a:latin typeface="Times New Roman" panose="02020603050405020304" pitchFamily="18" charset="0"/>
                <a:ea typeface="Times New Roman" panose="02020603050405020304" pitchFamily="18" charset="0"/>
              </a:rPr>
              <a:t> </a:t>
            </a:r>
            <a:r>
              <a:rPr lang="ru-RU" sz="2000" i="1" dirty="0">
                <a:solidFill>
                  <a:srgbClr val="943634"/>
                </a:solidFill>
                <a:effectLst/>
                <a:latin typeface="Times New Roman" panose="02020603050405020304" pitchFamily="18" charset="0"/>
                <a:ea typeface="Times New Roman" panose="02020603050405020304" pitchFamily="18" charset="0"/>
              </a:rPr>
              <a:t>(ч.21 п.60 Указаний по формам 1-мп и 1-мп (микро))</a:t>
            </a:r>
            <a:r>
              <a:rPr lang="ru-RU" sz="2000" dirty="0">
                <a:solidFill>
                  <a:srgbClr val="000000"/>
                </a:solidFill>
                <a:effectLst/>
                <a:latin typeface="Times New Roman" panose="02020603050405020304" pitchFamily="18" charset="0"/>
                <a:ea typeface="Times New Roman" panose="02020603050405020304" pitchFamily="18" charset="0"/>
              </a:rPr>
              <a:t>.</a:t>
            </a:r>
            <a:endParaRPr lang="ru-BY" sz="2000" dirty="0">
              <a:effectLst/>
              <a:latin typeface="Times New Roman" panose="02020603050405020304" pitchFamily="18" charset="0"/>
              <a:ea typeface="Times New Roman" panose="02020603050405020304" pitchFamily="18" charset="0"/>
            </a:endParaRPr>
          </a:p>
          <a:p>
            <a:pPr indent="457200" algn="just"/>
            <a:endParaRPr lang="ru-BY" sz="18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9E001F2E-6989-8693-9122-475FBD9810CE}"/>
              </a:ext>
            </a:extLst>
          </p:cNvPr>
          <p:cNvSpPr txBox="1"/>
          <p:nvPr/>
        </p:nvSpPr>
        <p:spPr>
          <a:xfrm>
            <a:off x="970495" y="718266"/>
            <a:ext cx="10374438" cy="1415772"/>
          </a:xfrm>
          <a:prstGeom prst="rect">
            <a:avLst/>
          </a:prstGeom>
          <a:noFill/>
        </p:spPr>
        <p:txBody>
          <a:bodyPr wrap="square">
            <a:spAutoFit/>
          </a:bodyPr>
          <a:lstStyle/>
          <a:p>
            <a:pPr algn="just"/>
            <a:r>
              <a:rPr lang="ru-RU" sz="2000" b="1" dirty="0">
                <a:solidFill>
                  <a:srgbClr val="28522B"/>
                </a:solidFill>
                <a:latin typeface="Arial" panose="020B0604020202020204" pitchFamily="34" charset="0"/>
                <a:ea typeface="+mj-ea"/>
                <a:cs typeface="Arial" panose="020B0604020202020204" pitchFamily="34" charset="0"/>
              </a:rPr>
              <a:t>Вопрос</a:t>
            </a:r>
            <a:r>
              <a:rPr lang="ru-RU" sz="2000" dirty="0">
                <a:solidFill>
                  <a:srgbClr val="28522B"/>
                </a:solidFill>
                <a:latin typeface="Arial" panose="020B0604020202020204" pitchFamily="34" charset="0"/>
                <a:ea typeface="+mj-ea"/>
                <a:cs typeface="Arial" panose="020B0604020202020204" pitchFamily="34" charset="0"/>
              </a:rPr>
              <a:t>:  Как рассчитывается объем перевозок пассажиров и пассажирооборот, выполненный автобусами </a:t>
            </a:r>
            <a:r>
              <a:rPr lang="ru-RU" sz="2000" b="1" i="1" u="sng" dirty="0">
                <a:solidFill>
                  <a:srgbClr val="28522B"/>
                </a:solidFill>
                <a:latin typeface="Arial" panose="020B0604020202020204" pitchFamily="34" charset="0"/>
                <a:ea typeface="+mj-ea"/>
                <a:cs typeface="Arial" panose="020B0604020202020204" pitchFamily="34" charset="0"/>
              </a:rPr>
              <a:t>при междугородных и международных автомобильных перевозках в нерегулярном сообщении?</a:t>
            </a:r>
            <a:endParaRPr lang="ru-BY" sz="2000" b="1" i="1" u="sng" dirty="0">
              <a:solidFill>
                <a:srgbClr val="28522B"/>
              </a:solidFill>
              <a:latin typeface="Arial" panose="020B0604020202020204" pitchFamily="34" charset="0"/>
              <a:ea typeface="+mj-ea"/>
              <a:cs typeface="Arial" panose="020B0604020202020204" pitchFamily="34" charset="0"/>
            </a:endParaRPr>
          </a:p>
          <a:p>
            <a:pPr marL="285750" indent="-285750" algn="just">
              <a:spcBef>
                <a:spcPts val="1200"/>
              </a:spcBef>
              <a:buFont typeface="Wingdings" panose="05000000000000000000" pitchFamily="2" charset="2"/>
              <a:buChar char="ü"/>
            </a:pPr>
            <a:endParaRPr lang="ru-BY" sz="1600" b="1" i="1" u="sng"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972079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58</a:t>
            </a:r>
            <a:endParaRPr lang="ru-RU" sz="20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1" name="Заголовок 1"/>
          <p:cNvSpPr>
            <a:spLocks noGrp="1"/>
          </p:cNvSpPr>
          <p:nvPr>
            <p:ph type="ctrTitle"/>
          </p:nvPr>
        </p:nvSpPr>
        <p:spPr>
          <a:xfrm>
            <a:off x="1511443" y="940043"/>
            <a:ext cx="9144000" cy="623837"/>
          </a:xfrm>
        </p:spPr>
        <p:txBody>
          <a:bodyPr anchor="ctr">
            <a:normAutofit/>
          </a:bodyPr>
          <a:lstStyle/>
          <a:p>
            <a:r>
              <a:rPr lang="ru-RU" sz="2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Раздел </a:t>
            </a:r>
            <a:r>
              <a:rPr lang="en-US" sz="2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III </a:t>
            </a:r>
            <a:r>
              <a:rPr lang="ru-RU" sz="2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«Автомобильный транспорт»  </a:t>
            </a:r>
            <a:endParaRPr lang="ru-RU"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2" name="Объект 2"/>
          <p:cNvSpPr txBox="1">
            <a:spLocks/>
          </p:cNvSpPr>
          <p:nvPr/>
        </p:nvSpPr>
        <p:spPr>
          <a:xfrm>
            <a:off x="1341688" y="1648155"/>
            <a:ext cx="9408919" cy="48401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marR="0" lvl="0" indent="0" algn="just" defTabSz="914400" rtl="0" eaLnBrk="0" fontAlgn="base" latinLnBrk="0" hangingPunct="0">
              <a:lnSpc>
                <a:spcPct val="100000"/>
              </a:lnSpc>
              <a:spcBef>
                <a:spcPts val="1200"/>
              </a:spcBef>
              <a:spcAft>
                <a:spcPct val="0"/>
              </a:spcAft>
              <a:buClr>
                <a:srgbClr val="DD7E0E"/>
              </a:buClr>
              <a:buSzPct val="80000"/>
              <a:buFont typeface="Arial" panose="020B0604020202020204" pitchFamily="34" charset="0"/>
              <a:buNone/>
              <a:tabLst>
                <a:tab pos="179388" algn="l"/>
              </a:tabLst>
              <a:defRPr/>
            </a:pPr>
            <a:r>
              <a:rPr kumimoji="0" lang="ru-RU"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Если организация осуществляла деятельность такси в течение части отчетного года, то:</a:t>
            </a:r>
          </a:p>
          <a:p>
            <a:pPr marL="360000" marR="0" lvl="0" indent="0" algn="l" defTabSz="914400" rtl="0" eaLnBrk="0" fontAlgn="base" latinLnBrk="0" hangingPunct="0">
              <a:lnSpc>
                <a:spcPct val="100000"/>
              </a:lnSpc>
              <a:spcBef>
                <a:spcPts val="1200"/>
              </a:spcBef>
              <a:spcAft>
                <a:spcPct val="0"/>
              </a:spcAft>
              <a:buClr>
                <a:srgbClr val="DD7E0E"/>
              </a:buClr>
              <a:buSzPct val="80000"/>
              <a:buFont typeface="Arial" panose="020B0604020202020204" pitchFamily="34" charset="0"/>
              <a:buNone/>
              <a:tabLst>
                <a:tab pos="179388" algn="l"/>
              </a:tabLst>
              <a:defRPr/>
            </a:pPr>
            <a:r>
              <a:rPr kumimoji="0" lang="ru-RU" sz="2000" b="1" i="0" u="none" strike="noStrike" kern="1200" cap="none" spc="0" normalizeH="0" baseline="0" noProof="0" dirty="0">
                <a:ln>
                  <a:noFill/>
                </a:ln>
                <a:solidFill>
                  <a:srgbClr val="CC6600"/>
                </a:solidFill>
                <a:effectLst/>
                <a:uLnTx/>
                <a:uFillTx/>
                <a:latin typeface="Arial" panose="020B0604020202020204" pitchFamily="34" charset="0"/>
                <a:cs typeface="Arial" panose="020B0604020202020204" pitchFamily="34" charset="0"/>
              </a:rPr>
              <a:t>по строке 27 </a:t>
            </a:r>
            <a:r>
              <a:rPr kumimoji="0" lang="ru-RU"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отражается списочное количество легковых автомобилей-такси</a:t>
            </a:r>
            <a:r>
              <a:rPr lang="ru-RU" sz="2000" dirty="0">
                <a:solidFill>
                  <a:prstClr val="black"/>
                </a:solidFill>
                <a:latin typeface="Arial" panose="020B0604020202020204" pitchFamily="34" charset="0"/>
                <a:cs typeface="Arial" panose="020B0604020202020204" pitchFamily="34" charset="0"/>
              </a:rPr>
              <a:t> </a:t>
            </a:r>
            <a:r>
              <a:rPr kumimoji="0" lang="ru-RU"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на начало осуществления деятельности такси</a:t>
            </a:r>
            <a:r>
              <a:rPr lang="ru-RU" sz="2000" dirty="0">
                <a:solidFill>
                  <a:prstClr val="black"/>
                </a:solidFill>
                <a:latin typeface="Arial" panose="020B0604020202020204" pitchFamily="34" charset="0"/>
                <a:cs typeface="Arial" panose="020B0604020202020204" pitchFamily="34" charset="0"/>
              </a:rPr>
              <a:t>;</a:t>
            </a:r>
            <a:endParaRPr kumimoji="0" lang="ru-RU"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60000" marR="0" lvl="0" indent="0" algn="l" defTabSz="914400" rtl="0" eaLnBrk="0" fontAlgn="base" latinLnBrk="0" hangingPunct="0">
              <a:lnSpc>
                <a:spcPct val="100000"/>
              </a:lnSpc>
              <a:spcBef>
                <a:spcPts val="1200"/>
              </a:spcBef>
              <a:spcAft>
                <a:spcPct val="0"/>
              </a:spcAft>
              <a:buClr>
                <a:srgbClr val="DD7E0E"/>
              </a:buClr>
              <a:buSzPct val="80000"/>
              <a:buFont typeface="Arial" panose="020B0604020202020204" pitchFamily="34" charset="0"/>
              <a:buNone/>
              <a:tabLst>
                <a:tab pos="179388" algn="l"/>
              </a:tabLst>
              <a:defRPr/>
            </a:pPr>
            <a:r>
              <a:rPr kumimoji="0" lang="ru-RU" sz="2000" b="1" i="0" u="none" strike="noStrike" kern="1200" cap="none" spc="0" normalizeH="0" baseline="0" noProof="0" dirty="0">
                <a:ln>
                  <a:noFill/>
                </a:ln>
                <a:solidFill>
                  <a:srgbClr val="CC6600"/>
                </a:solidFill>
                <a:effectLst/>
                <a:uLnTx/>
                <a:uFillTx/>
                <a:latin typeface="Arial" panose="020B0604020202020204" pitchFamily="34" charset="0"/>
                <a:cs typeface="Arial" panose="020B0604020202020204" pitchFamily="34" charset="0"/>
              </a:rPr>
              <a:t>по строке 28 </a:t>
            </a:r>
            <a:r>
              <a:rPr kumimoji="0" lang="ru-RU"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ru-RU"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на момент прекращения осуществления деятельности такси</a:t>
            </a:r>
          </a:p>
          <a:p>
            <a:pPr marL="22860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000" b="1" i="0" u="none" strike="noStrike" kern="1200" cap="none" spc="0" normalizeH="0" baseline="0" noProof="0" dirty="0">
                <a:ln>
                  <a:noFill/>
                </a:ln>
                <a:solidFill>
                  <a:srgbClr val="CC6600"/>
                </a:solidFill>
                <a:effectLst/>
                <a:uLnTx/>
                <a:uFillTx/>
                <a:latin typeface="Arial" panose="020B0604020202020204" pitchFamily="34" charset="0"/>
                <a:ea typeface="Times New Roman" panose="02020603050405020304" pitchFamily="18" charset="0"/>
                <a:cs typeface="Arial" panose="020B0604020202020204" pitchFamily="34" charset="0"/>
              </a:rPr>
              <a:t>По строкам 26, 27 и 28 </a:t>
            </a:r>
            <a:r>
              <a:rPr kumimoji="0" lang="ru-RU"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отражаются данные о легковых автомобилях-такси: </a:t>
            </a:r>
            <a:endPar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90000"/>
              </a:lnSpc>
              <a:spcBef>
                <a:spcPts val="1000"/>
              </a:spcBef>
              <a:spcAft>
                <a:spcPts val="0"/>
              </a:spcAft>
              <a:buClrTx/>
              <a:buSzTx/>
              <a:buFont typeface="Wingdings" panose="05000000000000000000" pitchFamily="2" charset="2"/>
              <a:buChar char=""/>
              <a:tabLst>
                <a:tab pos="457200" algn="l"/>
              </a:tabLst>
              <a:defRPr/>
            </a:pPr>
            <a:r>
              <a:rPr kumimoji="0" lang="ru-RU"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состоящих на балансе;</a:t>
            </a:r>
            <a:endPar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90000"/>
              </a:lnSpc>
              <a:spcBef>
                <a:spcPts val="1000"/>
              </a:spcBef>
              <a:spcAft>
                <a:spcPts val="0"/>
              </a:spcAft>
              <a:buClrTx/>
              <a:buSzTx/>
              <a:buFont typeface="Wingdings" panose="05000000000000000000" pitchFamily="2" charset="2"/>
              <a:buChar char=""/>
              <a:tabLst>
                <a:tab pos="457200" algn="l"/>
              </a:tabLst>
              <a:defRPr/>
            </a:pPr>
            <a:r>
              <a:rPr kumimoji="0" lang="ru-RU"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принятых по договорам аренды, договорам безвозмездного пользования </a:t>
            </a:r>
            <a:br>
              <a:rPr kumimoji="0" lang="ru-RU"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ru-RU" sz="2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без экипажа у других юридических лиц</a:t>
            </a:r>
            <a:r>
              <a:rPr lang="ru-RU"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90000"/>
              </a:lnSpc>
              <a:spcBef>
                <a:spcPts val="1000"/>
              </a:spcBef>
              <a:spcAft>
                <a:spcPts val="0"/>
              </a:spcAft>
              <a:buClrTx/>
              <a:buSzTx/>
              <a:buFont typeface="Wingdings" panose="05000000000000000000" pitchFamily="2" charset="2"/>
              <a:buChar char=""/>
              <a:tabLst>
                <a:tab pos="457200" algn="l"/>
              </a:tabLst>
              <a:defRPr/>
            </a:pPr>
            <a:r>
              <a:rPr kumimoji="0" lang="ru-RU"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принятых по договорам аренды, договорам безвозмездного пользования </a:t>
            </a:r>
            <a:br>
              <a:rPr kumimoji="0" lang="ru-RU"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ru-RU" sz="2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без экипажа или с экипажем у физических лиц</a:t>
            </a:r>
            <a:endPar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48547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59</a:t>
            </a:r>
            <a:endParaRPr lang="ru-RU" sz="18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1" name="Заголовок 1"/>
          <p:cNvSpPr>
            <a:spLocks noGrp="1"/>
          </p:cNvSpPr>
          <p:nvPr>
            <p:ph type="ctrTitle"/>
          </p:nvPr>
        </p:nvSpPr>
        <p:spPr>
          <a:xfrm>
            <a:off x="1511443" y="940043"/>
            <a:ext cx="9144000" cy="623837"/>
          </a:xfrm>
        </p:spPr>
        <p:txBody>
          <a:bodyPr anchor="ctr">
            <a:normAutofit fontScale="90000"/>
          </a:bodyPr>
          <a:lstStyle/>
          <a:p>
            <a:r>
              <a:rPr lang="ru-RU" sz="22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Раздел </a:t>
            </a:r>
            <a:r>
              <a:rPr lang="en-US" sz="22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IV </a:t>
            </a:r>
            <a:r>
              <a:rPr lang="ru-RU" sz="22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«Финансовые результаты»</a:t>
            </a:r>
            <a:r>
              <a:rPr lang="ru-RU" sz="20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
            </a:r>
            <a:br>
              <a:rPr lang="ru-RU" sz="20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br>
            <a:r>
              <a:rPr lang="ru-RU" sz="1800" i="1" dirty="0">
                <a:latin typeface="Arial" panose="020B0604020202020204" pitchFamily="34" charset="0"/>
                <a:ea typeface="Roboto Condensed" panose="02000000000000000000" pitchFamily="2" charset="0"/>
                <a:cs typeface="Arial" panose="020B0604020202020204" pitchFamily="34" charset="0"/>
              </a:rPr>
              <a:t>(для организаций, ведущих бухгалтерский учет и отчетность на общих основаниях)  </a:t>
            </a:r>
          </a:p>
        </p:txBody>
      </p:sp>
      <p:pic>
        <p:nvPicPr>
          <p:cNvPr id="2" name="Рисунок 1"/>
          <p:cNvPicPr>
            <a:picLocks noChangeAspect="1"/>
          </p:cNvPicPr>
          <p:nvPr/>
        </p:nvPicPr>
        <p:blipFill>
          <a:blip r:embed="rId5"/>
          <a:stretch>
            <a:fillRect/>
          </a:stretch>
        </p:blipFill>
        <p:spPr>
          <a:xfrm>
            <a:off x="2223714" y="1591180"/>
            <a:ext cx="7719458" cy="4682642"/>
          </a:xfrm>
          <a:prstGeom prst="rect">
            <a:avLst/>
          </a:prstGeom>
        </p:spPr>
      </p:pic>
    </p:spTree>
    <p:extLst>
      <p:ext uri="{BB962C8B-B14F-4D97-AF65-F5344CB8AC3E}">
        <p14:creationId xmlns:p14="http://schemas.microsoft.com/office/powerpoint/2010/main" val="412801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6</a:t>
            </a:r>
            <a:endParaRPr lang="ru-RU" sz="20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1" name="Прямоугольник 10"/>
          <p:cNvSpPr/>
          <p:nvPr/>
        </p:nvSpPr>
        <p:spPr>
          <a:xfrm>
            <a:off x="2020389" y="792000"/>
            <a:ext cx="8254321" cy="707886"/>
          </a:xfrm>
          <a:prstGeom prst="rect">
            <a:avLst/>
          </a:prstGeom>
        </p:spPr>
        <p:txBody>
          <a:bodyPr wrap="square">
            <a:spAutoFit/>
          </a:bodyPr>
          <a:lstStyle/>
          <a:p>
            <a:pPr algn="ctr">
              <a:defRPr/>
            </a:pPr>
            <a:r>
              <a:rPr lang="ru-RU" sz="2000" b="1" dirty="0">
                <a:solidFill>
                  <a:srgbClr val="385723"/>
                </a:solidFill>
                <a:latin typeface="Arial" panose="020B0604020202020204" pitchFamily="34" charset="0"/>
                <a:cs typeface="Arial" panose="020B0604020202020204" pitchFamily="34" charset="0"/>
              </a:rPr>
              <a:t>Рубрика «Структурная статистика</a:t>
            </a:r>
            <a:br>
              <a:rPr lang="ru-RU" sz="2000" b="1" dirty="0">
                <a:solidFill>
                  <a:srgbClr val="385723"/>
                </a:solidFill>
                <a:latin typeface="Arial" panose="020B0604020202020204" pitchFamily="34" charset="0"/>
                <a:cs typeface="Arial" panose="020B0604020202020204" pitchFamily="34" charset="0"/>
              </a:rPr>
            </a:br>
            <a:r>
              <a:rPr lang="ru-RU" sz="2000" b="1" dirty="0">
                <a:solidFill>
                  <a:srgbClr val="385723"/>
                </a:solidFill>
                <a:latin typeface="Arial" panose="020B0604020202020204" pitchFamily="34" charset="0"/>
                <a:cs typeface="Arial" panose="020B0604020202020204" pitchFamily="34" charset="0"/>
              </a:rPr>
              <a:t>(формы 1-мп (микро), 1-мп, 4-у)</a:t>
            </a:r>
            <a:endParaRPr lang="ru-RU" sz="2000" b="1" kern="0" dirty="0">
              <a:solidFill>
                <a:srgbClr val="385723"/>
              </a:solidFill>
              <a:latin typeface="Arial" panose="020B0604020202020204" pitchFamily="34" charset="0"/>
              <a:ea typeface="Tahoma" panose="020B0604030504040204" pitchFamily="34" charset="0"/>
              <a:cs typeface="Arial" panose="020B0604020202020204" pitchFamily="34" charset="0"/>
            </a:endParaRPr>
          </a:p>
        </p:txBody>
      </p:sp>
      <p:pic>
        <p:nvPicPr>
          <p:cNvPr id="12" name="Рисунок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1279" y="1499886"/>
            <a:ext cx="7419704" cy="5153463"/>
          </a:xfrm>
          <a:prstGeom prst="rect">
            <a:avLst/>
          </a:prstGeom>
        </p:spPr>
      </p:pic>
    </p:spTree>
    <p:extLst>
      <p:ext uri="{BB962C8B-B14F-4D97-AF65-F5344CB8AC3E}">
        <p14:creationId xmlns:p14="http://schemas.microsoft.com/office/powerpoint/2010/main" val="5160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0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60</a:t>
            </a:r>
            <a:endParaRPr lang="ru-RU" sz="20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3" name="Заголовок 1"/>
          <p:cNvSpPr txBox="1">
            <a:spLocks/>
          </p:cNvSpPr>
          <p:nvPr/>
        </p:nvSpPr>
        <p:spPr>
          <a:xfrm>
            <a:off x="2444563" y="1059572"/>
            <a:ext cx="7310156" cy="1822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1" u="none" strike="noStrike" kern="1200" cap="none" spc="0" normalizeH="0" baseline="0" noProof="0" dirty="0">
                <a:ln>
                  <a:noFill/>
                </a:ln>
                <a:solidFill>
                  <a:srgbClr val="385723"/>
                </a:solidFill>
                <a:effectLst/>
                <a:uLnTx/>
                <a:uFillTx/>
                <a:latin typeface="Tahoma" panose="020B0604030504040204" pitchFamily="34" charset="0"/>
                <a:ea typeface="Tahoma" panose="020B0604030504040204" pitchFamily="34" charset="0"/>
                <a:cs typeface="Tahoma" panose="020B0604030504040204" pitchFamily="34" charset="0"/>
              </a:rPr>
              <a:t>Соответствие </a:t>
            </a:r>
            <a:r>
              <a:rPr kumimoji="0" lang="ru-RU" sz="2000" b="1" strike="noStrike" kern="1200" cap="none" spc="0" normalizeH="0" baseline="0" noProof="0" dirty="0">
                <a:ln>
                  <a:noFill/>
                </a:ln>
                <a:solidFill>
                  <a:srgbClr val="385723"/>
                </a:solidFill>
                <a:effectLst/>
                <a:uLnTx/>
                <a:uFillTx/>
                <a:latin typeface="Tahoma" panose="020B0604030504040204" pitchFamily="34" charset="0"/>
                <a:ea typeface="Tahoma" panose="020B0604030504040204" pitchFamily="34" charset="0"/>
                <a:cs typeface="Tahoma" panose="020B0604030504040204" pitchFamily="34" charset="0"/>
              </a:rPr>
              <a:t>строк раздела </a:t>
            </a:r>
            <a:r>
              <a:rPr kumimoji="0" lang="en-US" sz="2000" b="1" strike="noStrike" kern="1200" cap="none" spc="0" normalizeH="0" baseline="0" noProof="0" dirty="0">
                <a:ln>
                  <a:noFill/>
                </a:ln>
                <a:solidFill>
                  <a:srgbClr val="385723"/>
                </a:solidFill>
                <a:effectLst/>
                <a:uLnTx/>
                <a:uFillTx/>
                <a:latin typeface="Tahoma" panose="020B0604030504040204" pitchFamily="34" charset="0"/>
                <a:ea typeface="Tahoma" panose="020B0604030504040204" pitchFamily="34" charset="0"/>
                <a:cs typeface="Tahoma" panose="020B0604030504040204" pitchFamily="34" charset="0"/>
              </a:rPr>
              <a:t>IV </a:t>
            </a:r>
            <a:r>
              <a:rPr kumimoji="0" lang="ru-RU" sz="2000" b="1" u="none" strike="noStrike" kern="1200" cap="none" spc="0" normalizeH="0" baseline="0" noProof="0" dirty="0">
                <a:ln>
                  <a:noFill/>
                </a:ln>
                <a:solidFill>
                  <a:srgbClr val="385723"/>
                </a:solidFill>
                <a:effectLst/>
                <a:uLnTx/>
                <a:uFillTx/>
                <a:latin typeface="Tahoma" panose="020B0604030504040204" pitchFamily="34" charset="0"/>
                <a:ea typeface="Tahoma" panose="020B0604030504040204" pitchFamily="34" charset="0"/>
                <a:cs typeface="Tahoma" panose="020B0604030504040204" pitchFamily="34" charset="0"/>
              </a:rPr>
              <a:t/>
            </a:r>
            <a:br>
              <a:rPr kumimoji="0" lang="ru-RU" sz="2000" b="1" u="none" strike="noStrike" kern="1200" cap="none" spc="0" normalizeH="0" baseline="0" noProof="0" dirty="0">
                <a:ln>
                  <a:noFill/>
                </a:ln>
                <a:solidFill>
                  <a:srgbClr val="385723"/>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ru-RU" sz="2000" b="1" u="none" strike="noStrike" kern="1200" cap="none" spc="0" normalizeH="0" baseline="0" noProof="0" dirty="0">
                <a:ln>
                  <a:noFill/>
                </a:ln>
                <a:solidFill>
                  <a:srgbClr val="385723"/>
                </a:solidFill>
                <a:effectLst/>
                <a:uLnTx/>
                <a:uFillTx/>
                <a:latin typeface="Tahoma" panose="020B0604030504040204" pitchFamily="34" charset="0"/>
                <a:ea typeface="Tahoma" panose="020B0604030504040204" pitchFamily="34" charset="0"/>
                <a:cs typeface="Tahoma" panose="020B0604030504040204" pitchFamily="34" charset="0"/>
              </a:rPr>
              <a:t>с годовым бухгалтерским</a:t>
            </a:r>
            <a:r>
              <a:rPr lang="ru-RU" sz="2000" b="1" dirty="0">
                <a:solidFill>
                  <a:srgbClr val="385723"/>
                </a:solidFill>
                <a:latin typeface="Tahoma" panose="020B0604030504040204" pitchFamily="34" charset="0"/>
                <a:ea typeface="Tahoma" panose="020B0604030504040204" pitchFamily="34" charset="0"/>
                <a:cs typeface="Tahoma" panose="020B0604030504040204" pitchFamily="34" charset="0"/>
              </a:rPr>
              <a:t> </a:t>
            </a:r>
            <a:r>
              <a:rPr kumimoji="0" lang="ru-RU" sz="2000" b="1" u="none" strike="noStrike" kern="1200" cap="none" spc="0" normalizeH="0" baseline="0" noProof="0" dirty="0">
                <a:ln>
                  <a:noFill/>
                </a:ln>
                <a:solidFill>
                  <a:srgbClr val="385723"/>
                </a:solidFill>
                <a:effectLst/>
                <a:uLnTx/>
                <a:uFillTx/>
                <a:latin typeface="Tahoma" panose="020B0604030504040204" pitchFamily="34" charset="0"/>
                <a:ea typeface="Tahoma" panose="020B0604030504040204" pitchFamily="34" charset="0"/>
                <a:cs typeface="Tahoma" panose="020B0604030504040204" pitchFamily="34" charset="0"/>
              </a:rPr>
              <a:t>балансом</a:t>
            </a:r>
            <a:br>
              <a:rPr kumimoji="0" lang="ru-RU" sz="2000" b="1" u="none" strike="noStrike" kern="1200" cap="none" spc="0" normalizeH="0" baseline="0" noProof="0" dirty="0">
                <a:ln>
                  <a:noFill/>
                </a:ln>
                <a:solidFill>
                  <a:srgbClr val="385723"/>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ru-RU" sz="2000" b="0"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(Приложение 2 «Отчет о прибылях и убытках»)</a:t>
            </a:r>
            <a:r>
              <a:rPr kumimoji="0" lang="en-US" sz="2400" b="0" i="0" u="none" strike="noStrike" kern="1200" cap="none" spc="0" normalizeH="0" baseline="0" noProof="0" dirty="0">
                <a:ln>
                  <a:noFill/>
                </a:ln>
                <a:solidFill>
                  <a:sysClr val="windowText" lastClr="000000"/>
                </a:solidFill>
                <a:effectLst/>
                <a:uLnTx/>
                <a:uFillTx/>
                <a:latin typeface="Calibri"/>
                <a:ea typeface="+mj-ea"/>
                <a:cs typeface="+mj-cs"/>
              </a:rPr>
              <a:t/>
            </a:r>
            <a:br>
              <a:rPr kumimoji="0" lang="en-US" sz="2400" b="0" i="0" u="none" strike="noStrike" kern="1200" cap="none" spc="0" normalizeH="0" baseline="0" noProof="0" dirty="0">
                <a:ln>
                  <a:noFill/>
                </a:ln>
                <a:solidFill>
                  <a:sysClr val="windowText" lastClr="000000"/>
                </a:solidFill>
                <a:effectLst/>
                <a:uLnTx/>
                <a:uFillTx/>
                <a:latin typeface="Calibri"/>
                <a:ea typeface="+mj-ea"/>
                <a:cs typeface="+mj-cs"/>
              </a:rPr>
            </a:br>
            <a:r>
              <a:rPr kumimoji="0" lang="en-US" sz="2400" b="0" i="0" u="none" strike="noStrike" kern="1200" cap="none" spc="0" normalizeH="0" baseline="0" noProof="0" dirty="0">
                <a:ln>
                  <a:noFill/>
                </a:ln>
                <a:solidFill>
                  <a:sysClr val="windowText" lastClr="000000"/>
                </a:solidFill>
                <a:effectLst/>
                <a:uLnTx/>
                <a:uFillTx/>
                <a:latin typeface="Calibri"/>
                <a:ea typeface="+mj-ea"/>
                <a:cs typeface="+mj-cs"/>
              </a:rPr>
              <a:t/>
            </a:r>
            <a:br>
              <a:rPr kumimoji="0" lang="en-US" sz="2400" b="0" i="0" u="none" strike="noStrike" kern="1200" cap="none" spc="0" normalizeH="0" baseline="0" noProof="0" dirty="0">
                <a:ln>
                  <a:noFill/>
                </a:ln>
                <a:solidFill>
                  <a:sysClr val="windowText" lastClr="000000"/>
                </a:solidFill>
                <a:effectLst/>
                <a:uLnTx/>
                <a:uFillTx/>
                <a:latin typeface="Calibri"/>
                <a:ea typeface="+mj-ea"/>
                <a:cs typeface="+mj-cs"/>
              </a:rPr>
            </a:br>
            <a:r>
              <a:rPr kumimoji="0" lang="ru-RU" sz="20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стр.70 – стр.71 – стр. 72 = стр. 010 баланса</a:t>
            </a:r>
          </a:p>
        </p:txBody>
      </p:sp>
      <p:pic>
        <p:nvPicPr>
          <p:cNvPr id="14" name="Рисунок 13"/>
          <p:cNvPicPr>
            <a:picLocks noChangeAspect="1"/>
          </p:cNvPicPr>
          <p:nvPr/>
        </p:nvPicPr>
        <p:blipFill>
          <a:blip r:embed="rId5"/>
          <a:stretch>
            <a:fillRect/>
          </a:stretch>
        </p:blipFill>
        <p:spPr>
          <a:xfrm>
            <a:off x="2444562" y="2948157"/>
            <a:ext cx="7474501" cy="3487400"/>
          </a:xfrm>
          <a:prstGeom prst="rect">
            <a:avLst/>
          </a:prstGeom>
        </p:spPr>
      </p:pic>
    </p:spTree>
    <p:extLst>
      <p:ext uri="{BB962C8B-B14F-4D97-AF65-F5344CB8AC3E}">
        <p14:creationId xmlns:p14="http://schemas.microsoft.com/office/powerpoint/2010/main" val="11621993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0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61</a:t>
            </a:r>
            <a:endParaRPr lang="ru-RU" sz="20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3901" y="1984141"/>
            <a:ext cx="9518820" cy="4648849"/>
          </a:xfrm>
          <a:prstGeom prst="rect">
            <a:avLst/>
          </a:prstGeom>
        </p:spPr>
      </p:pic>
      <p:sp>
        <p:nvSpPr>
          <p:cNvPr id="11" name="Заголовок 1"/>
          <p:cNvSpPr>
            <a:spLocks noGrp="1"/>
          </p:cNvSpPr>
          <p:nvPr>
            <p:ph type="ctrTitle"/>
          </p:nvPr>
        </p:nvSpPr>
        <p:spPr>
          <a:xfrm>
            <a:off x="1511443" y="803307"/>
            <a:ext cx="9144000" cy="1358776"/>
          </a:xfrm>
        </p:spPr>
        <p:txBody>
          <a:bodyPr anchor="ctr">
            <a:normAutofit fontScale="90000"/>
          </a:bodyPr>
          <a:lstStyle/>
          <a:p>
            <a:r>
              <a:rPr lang="ru-RU" sz="22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Раздел </a:t>
            </a:r>
            <a:r>
              <a:rPr lang="en-US" sz="22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IV </a:t>
            </a:r>
            <a:r>
              <a:rPr lang="ru-RU" sz="22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«Финансовые результаты»</a:t>
            </a:r>
            <a:r>
              <a:rPr lang="ru-RU" sz="2000" b="1"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
            </a:r>
            <a:br>
              <a:rPr lang="ru-RU" sz="2000" b="1"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br>
            <a:r>
              <a:rPr lang="ru-RU" sz="1800" i="1" dirty="0">
                <a:latin typeface="Tahoma" panose="020B0604030504040204" pitchFamily="34" charset="0"/>
                <a:ea typeface="Tahoma" panose="020B0604030504040204" pitchFamily="34" charset="0"/>
                <a:cs typeface="Tahoma" panose="020B0604030504040204" pitchFamily="34" charset="0"/>
              </a:rPr>
              <a:t>(для организаций, применяющих упрощенную систему налогообложения и ведущих учет</a:t>
            </a:r>
            <a:br>
              <a:rPr lang="ru-RU" sz="1800" i="1" dirty="0">
                <a:latin typeface="Tahoma" panose="020B0604030504040204" pitchFamily="34" charset="0"/>
                <a:ea typeface="Tahoma" panose="020B0604030504040204" pitchFamily="34" charset="0"/>
                <a:cs typeface="Tahoma" panose="020B0604030504040204" pitchFamily="34" charset="0"/>
              </a:rPr>
            </a:br>
            <a:r>
              <a:rPr lang="ru-RU" sz="1800" i="1" dirty="0">
                <a:latin typeface="Tahoma" panose="020B0604030504040204" pitchFamily="34" charset="0"/>
                <a:ea typeface="Tahoma" panose="020B0604030504040204" pitchFamily="34" charset="0"/>
                <a:cs typeface="Tahoma" panose="020B0604030504040204" pitchFamily="34" charset="0"/>
              </a:rPr>
              <a:t>в книге учета доходов и расходов организаций, применяющих упрощенную систему налогообложения, </a:t>
            </a:r>
            <a:r>
              <a:rPr lang="ru-RU" sz="1800" i="1" dirty="0">
                <a:solidFill>
                  <a:srgbClr val="C00000"/>
                </a:solidFill>
                <a:latin typeface="Tahoma" panose="020B0604030504040204" pitchFamily="34" charset="0"/>
                <a:ea typeface="Tahoma" panose="020B0604030504040204" pitchFamily="34" charset="0"/>
                <a:cs typeface="Tahoma" panose="020B0604030504040204" pitchFamily="34" charset="0"/>
              </a:rPr>
              <a:t>утвержденной постановлением МНС, Минфина, Минтруда и социальной защиты и Белстата от 28.11.2022 № 35/54/75/133</a:t>
            </a:r>
            <a:r>
              <a:rPr lang="ru-RU" sz="1800" i="1" dirty="0">
                <a:latin typeface="Tahoma" panose="020B0604030504040204" pitchFamily="34" charset="0"/>
                <a:ea typeface="Tahoma" panose="020B0604030504040204" pitchFamily="34" charset="0"/>
                <a:cs typeface="Tahoma" panose="020B0604030504040204" pitchFamily="34" charset="0"/>
              </a:rPr>
              <a:t>) </a:t>
            </a:r>
            <a:r>
              <a:rPr lang="ru-RU" sz="1800" i="1" dirty="0">
                <a:solidFill>
                  <a:srgbClr val="C00000"/>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0133181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0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62</a:t>
            </a:r>
            <a:endParaRPr lang="ru-RU" sz="20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3" name="Объект 2"/>
          <p:cNvSpPr txBox="1">
            <a:spLocks/>
          </p:cNvSpPr>
          <p:nvPr/>
        </p:nvSpPr>
        <p:spPr>
          <a:xfrm>
            <a:off x="1063098" y="864909"/>
            <a:ext cx="10208806" cy="58093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000" b="1" i="0" u="none" strike="noStrike" kern="1200" cap="none" spc="0" normalizeH="0" baseline="0" noProof="0" dirty="0">
                <a:ln>
                  <a:noFill/>
                </a:ln>
                <a:solidFill>
                  <a:srgbClr val="28522B"/>
                </a:solidFill>
                <a:effectLst/>
                <a:uLnTx/>
                <a:uFillTx/>
                <a:latin typeface="Arial" panose="020B0604020202020204" pitchFamily="34" charset="0"/>
                <a:cs typeface="Arial" panose="020B0604020202020204" pitchFamily="34" charset="0"/>
              </a:rPr>
              <a:t>Вопрос: </a:t>
            </a:r>
            <a:r>
              <a:rPr kumimoji="0" lang="ru-RU" sz="2000" b="0" i="0" u="none" strike="noStrike" kern="1200" cap="none" spc="0" normalizeH="0" baseline="0" noProof="0" dirty="0">
                <a:ln>
                  <a:noFill/>
                </a:ln>
                <a:solidFill>
                  <a:srgbClr val="28522B"/>
                </a:solidFill>
                <a:effectLst/>
                <a:uLnTx/>
                <a:uFillTx/>
                <a:latin typeface="Arial" panose="020B0604020202020204" pitchFamily="34" charset="0"/>
                <a:cs typeface="Arial" panose="020B0604020202020204" pitchFamily="34" charset="0"/>
              </a:rPr>
              <a:t>Организация применяет упрощенную систему налогообложения </a:t>
            </a:r>
            <a:br>
              <a:rPr kumimoji="0" lang="ru-RU" sz="2000" b="0" i="0" u="none" strike="noStrike" kern="1200" cap="none" spc="0" normalizeH="0" baseline="0" noProof="0" dirty="0">
                <a:ln>
                  <a:noFill/>
                </a:ln>
                <a:solidFill>
                  <a:srgbClr val="28522B"/>
                </a:solidFill>
                <a:effectLst/>
                <a:uLnTx/>
                <a:uFillTx/>
                <a:latin typeface="Arial" panose="020B0604020202020204" pitchFamily="34" charset="0"/>
                <a:cs typeface="Arial" panose="020B0604020202020204" pitchFamily="34" charset="0"/>
              </a:rPr>
            </a:br>
            <a:r>
              <a:rPr kumimoji="0" lang="ru-RU" sz="2000" b="0" i="0" u="none" strike="noStrike" kern="1200" cap="none" spc="0" normalizeH="0" baseline="0" noProof="0" dirty="0">
                <a:ln>
                  <a:noFill/>
                </a:ln>
                <a:solidFill>
                  <a:srgbClr val="28522B"/>
                </a:solidFill>
                <a:effectLst/>
                <a:uLnTx/>
                <a:uFillTx/>
                <a:latin typeface="Arial" panose="020B0604020202020204" pitchFamily="34" charset="0"/>
                <a:cs typeface="Arial" panose="020B0604020202020204" pitchFamily="34" charset="0"/>
              </a:rPr>
              <a:t>и ведет книгу учета доходов и расходов.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000" b="0" i="0" u="none" strike="noStrike" kern="1200" cap="none" spc="0" normalizeH="0" baseline="0" noProof="0" dirty="0">
                <a:ln>
                  <a:noFill/>
                </a:ln>
                <a:solidFill>
                  <a:srgbClr val="28522B"/>
                </a:solidFill>
                <a:effectLst/>
                <a:uLnTx/>
                <a:uFillTx/>
                <a:latin typeface="Arial" panose="020B0604020202020204" pitchFamily="34" charset="0"/>
                <a:cs typeface="Arial" panose="020B0604020202020204" pitchFamily="34" charset="0"/>
              </a:rPr>
              <a:t>Следует ли по строке 73 «Себестоимость реализованной продукции, товаров, работ, услуг» отражать оплату всех приобретенных товаров или только реализованных; оплату труда – начисленную по ведомости или фактически выплаченную в отчетном году; платежи в ФСЗН –  начисленные по ведомости или фактически уплаченные?</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0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Ответ: </a:t>
            </a:r>
            <a:r>
              <a:rPr kumimoji="0" lang="ru-RU"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При заполнении раздела «Финансовые результаты» организация, применяющая упрощенную систему налогообложения и ведущая учет в книге учета доходов и расходов, по строке 73 отражает сумму </a:t>
            </a:r>
            <a:r>
              <a:rPr kumimoji="0" lang="ru-RU" sz="20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произведенных и документально подтвержденных расходов</a:t>
            </a:r>
            <a:endParaRPr kumimoji="0" lang="ru-RU"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000" b="1" i="1"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Организация должна по строке 73 отразить оплату: </a:t>
            </a: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ru-RU" sz="20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всех приобретенных товаров, подтвержденных платежными поручениями и накладными;</a:t>
            </a: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ru-RU" sz="20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оплату труда, фактически выплаченную в отчетном году; </a:t>
            </a: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ru-RU" sz="20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платежи в ФСЗН, фактически уплаченные в отчетном году</a:t>
            </a:r>
            <a:endParaRPr kumimoji="0" lang="ru-RU"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49327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63</a:t>
            </a:r>
            <a:endParaRPr lang="ru-RU" sz="20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1" name="Объект 2"/>
          <p:cNvSpPr txBox="1">
            <a:spLocks/>
          </p:cNvSpPr>
          <p:nvPr/>
        </p:nvSpPr>
        <p:spPr>
          <a:xfrm>
            <a:off x="1489994" y="950918"/>
            <a:ext cx="9192243" cy="55951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b="1" i="0" u="sng"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ВАЖНО!</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600" b="1" i="1"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Строительная (проектная) организация-подрядчик</a:t>
            </a:r>
            <a:r>
              <a:rPr kumimoji="0" lang="ru-RU" sz="26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ru-RU" sz="2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отразившая в бухгалтерском учете или книге учета выручку от реализации как </a:t>
            </a:r>
            <a:r>
              <a:rPr kumimoji="0" lang="ru-RU" sz="2600" b="0" i="1"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общую стоимость работ, предъявленную заказчику</a:t>
            </a:r>
            <a:r>
              <a:rPr kumimoji="0" lang="ru-RU" sz="2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ru-RU" sz="26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с учетом стоимости работ, выполненных субподрядчиком</a:t>
            </a:r>
            <a:r>
              <a:rPr kumimoji="0" lang="ru-RU" sz="2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t>
            </a:r>
            <a:br>
              <a:rPr kumimoji="0" lang="ru-RU" sz="2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br>
            <a:r>
              <a:rPr kumimoji="0" lang="ru-RU"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r>
            <a:br>
              <a:rPr kumimoji="0" lang="ru-RU"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br>
            <a:r>
              <a:rPr kumimoji="0" lang="ru-RU" sz="2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в разделе </a:t>
            </a:r>
            <a:r>
              <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IV </a:t>
            </a:r>
            <a:r>
              <a:rPr kumimoji="0" lang="ru-RU" sz="26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по строкам 70, 71, 72 и 73</a:t>
            </a:r>
            <a:r>
              <a:rPr kumimoji="0" lang="ru-RU" sz="2600"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br>
              <a:rPr kumimoji="0" lang="ru-RU" sz="2600"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br>
            <a:r>
              <a:rPr kumimoji="0" lang="ru-RU" sz="2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отражает соответствующие данные </a:t>
            </a:r>
            <a:br>
              <a:rPr kumimoji="0" lang="ru-RU" sz="2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br>
            <a:r>
              <a:rPr kumimoji="0" lang="ru-RU" sz="2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в части строительных работ и услуг </a:t>
            </a:r>
            <a:r>
              <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r>
            <a:br>
              <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br>
            <a:r>
              <a:rPr kumimoji="0" lang="ru-RU" sz="2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(включая ремонтно-строительные, проектные)</a:t>
            </a:r>
            <a:br>
              <a:rPr kumimoji="0" lang="ru-RU" sz="2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br>
            <a:r>
              <a:rPr kumimoji="0" lang="ru-RU" sz="2600" b="1" i="0" u="sng"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выполненных собственными силами</a:t>
            </a:r>
            <a:r>
              <a:rPr lang="ru-RU" sz="2600" dirty="0">
                <a:solidFill>
                  <a:srgbClr val="C00000"/>
                </a:solidFill>
                <a:latin typeface="Arial" panose="020B0604020202020204" pitchFamily="34" charset="0"/>
                <a:cs typeface="Arial" panose="020B0604020202020204" pitchFamily="34" charset="0"/>
              </a:rPr>
              <a:t> </a:t>
            </a:r>
            <a:r>
              <a:rPr lang="ru-RU" sz="2600" dirty="0">
                <a:solidFill>
                  <a:sysClr val="windowText" lastClr="000000"/>
                </a:solidFill>
                <a:latin typeface="Arial" panose="020B0604020202020204" pitchFamily="34" charset="0"/>
                <a:cs typeface="Arial" panose="020B0604020202020204" pitchFamily="34" charset="0"/>
              </a:rPr>
              <a:t>на основании договоров (контрактов) на выполнение строительных (проектных) работ</a:t>
            </a:r>
            <a:endParaRPr kumimoji="0" lang="ru-RU" sz="2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68819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0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64</a:t>
            </a:r>
            <a:endParaRPr lang="ru-RU" sz="20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1" name="Заголовок 1"/>
          <p:cNvSpPr>
            <a:spLocks noGrp="1"/>
          </p:cNvSpPr>
          <p:nvPr>
            <p:ph type="ctrTitle"/>
          </p:nvPr>
        </p:nvSpPr>
        <p:spPr>
          <a:xfrm>
            <a:off x="1511442" y="905859"/>
            <a:ext cx="9628505" cy="460485"/>
          </a:xfrm>
        </p:spPr>
        <p:txBody>
          <a:bodyPr anchor="ctr">
            <a:normAutofit fontScale="90000"/>
          </a:bodyPr>
          <a:lstStyle/>
          <a:p>
            <a:r>
              <a:rPr lang="ru-RU" sz="2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Раздел </a:t>
            </a:r>
            <a:r>
              <a:rPr lang="en-US" sz="2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V </a:t>
            </a:r>
            <a:r>
              <a:rPr lang="ru-RU" sz="2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«Состояние расчетов на 1 января года, следующего за отчетным»</a:t>
            </a:r>
            <a:br>
              <a:rPr lang="ru-RU" sz="2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br>
            <a:endParaRPr lang="ru-RU" sz="1600" i="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2" name="Заголовок 1"/>
          <p:cNvSpPr txBox="1">
            <a:spLocks/>
          </p:cNvSpPr>
          <p:nvPr/>
        </p:nvSpPr>
        <p:spPr>
          <a:xfrm>
            <a:off x="1683521" y="4007308"/>
            <a:ext cx="8824958" cy="19706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000" i="1" dirty="0">
                <a:solidFill>
                  <a:prstClr val="black"/>
                </a:solidFill>
                <a:latin typeface="Arial" panose="020B0604020202020204" pitchFamily="34" charset="0"/>
                <a:cs typeface="Arial" panose="020B0604020202020204" pitchFamily="34" charset="0"/>
              </a:rPr>
              <a:t>Организация, применяющая упрощенную систему налогообложения и ведущая учет в книге учета доходов и расходов, раздел </a:t>
            </a:r>
            <a:r>
              <a:rPr lang="en-US" sz="2000" i="1" dirty="0">
                <a:solidFill>
                  <a:prstClr val="black"/>
                </a:solidFill>
                <a:latin typeface="Arial" panose="020B0604020202020204" pitchFamily="34" charset="0"/>
                <a:cs typeface="Arial" panose="020B0604020202020204" pitchFamily="34" charset="0"/>
              </a:rPr>
              <a:t>V</a:t>
            </a:r>
            <a:r>
              <a:rPr lang="ru-RU" sz="2000" i="1" dirty="0">
                <a:solidFill>
                  <a:prstClr val="black"/>
                </a:solidFill>
                <a:latin typeface="Arial" panose="020B0604020202020204" pitchFamily="34" charset="0"/>
                <a:cs typeface="Arial" panose="020B0604020202020204" pitchFamily="34" charset="0"/>
              </a:rPr>
              <a:t> заполняет на основании данных гражданско-правовых договоров и других первичных учетных и иных документов. </a:t>
            </a:r>
          </a:p>
          <a:p>
            <a:r>
              <a:rPr lang="ru-RU" sz="2000" b="1" u="sng" dirty="0">
                <a:solidFill>
                  <a:srgbClr val="C00000"/>
                </a:solidFill>
                <a:latin typeface="Arial" panose="020B0604020202020204" pitchFamily="34" charset="0"/>
                <a:cs typeface="Arial" panose="020B0604020202020204" pitchFamily="34" charset="0"/>
              </a:rPr>
              <a:t>ВАЖНО!</a:t>
            </a:r>
          </a:p>
          <a:p>
            <a:pPr algn="ctr">
              <a:spcBef>
                <a:spcPts val="600"/>
              </a:spcBef>
            </a:pPr>
            <a:r>
              <a:rPr lang="ru-RU" sz="2000" b="1" i="1" u="sng" dirty="0">
                <a:solidFill>
                  <a:srgbClr val="C00000"/>
                </a:solidFill>
                <a:latin typeface="Arial" panose="020B0604020202020204" pitchFamily="34" charset="0"/>
                <a:cs typeface="Arial" panose="020B0604020202020204" pitchFamily="34" charset="0"/>
              </a:rPr>
              <a:t>Отражается задолженность по налогам и зарплате за декабрь, </a:t>
            </a:r>
            <a:r>
              <a:rPr lang="en-US" sz="2000" b="1" i="1" u="sng" dirty="0">
                <a:solidFill>
                  <a:srgbClr val="C00000"/>
                </a:solidFill>
                <a:latin typeface="Arial" panose="020B0604020202020204" pitchFamily="34" charset="0"/>
                <a:cs typeface="Arial" panose="020B0604020202020204" pitchFamily="34" charset="0"/>
              </a:rPr>
              <a:t/>
            </a:r>
            <a:br>
              <a:rPr lang="en-US" sz="2000" b="1" i="1" u="sng" dirty="0">
                <a:solidFill>
                  <a:srgbClr val="C00000"/>
                </a:solidFill>
                <a:latin typeface="Arial" panose="020B0604020202020204" pitchFamily="34" charset="0"/>
                <a:cs typeface="Arial" panose="020B0604020202020204" pitchFamily="34" charset="0"/>
              </a:rPr>
            </a:br>
            <a:r>
              <a:rPr lang="ru-RU" sz="2000" b="1" i="1" u="sng" dirty="0">
                <a:solidFill>
                  <a:srgbClr val="C00000"/>
                </a:solidFill>
                <a:latin typeface="Arial" panose="020B0604020202020204" pitchFamily="34" charset="0"/>
                <a:cs typeface="Arial" panose="020B0604020202020204" pitchFamily="34" charset="0"/>
              </a:rPr>
              <a:t> выплаченным в январе.</a:t>
            </a:r>
          </a:p>
        </p:txBody>
      </p:sp>
      <p:pic>
        <p:nvPicPr>
          <p:cNvPr id="2" name="Рисунок 1"/>
          <p:cNvPicPr>
            <a:picLocks noChangeAspect="1"/>
          </p:cNvPicPr>
          <p:nvPr/>
        </p:nvPicPr>
        <p:blipFill>
          <a:blip r:embed="rId5"/>
          <a:stretch>
            <a:fillRect/>
          </a:stretch>
        </p:blipFill>
        <p:spPr>
          <a:xfrm>
            <a:off x="970495" y="1136101"/>
            <a:ext cx="9916057" cy="2720426"/>
          </a:xfrm>
          <a:prstGeom prst="rect">
            <a:avLst/>
          </a:prstGeom>
        </p:spPr>
      </p:pic>
    </p:spTree>
    <p:extLst>
      <p:ext uri="{BB962C8B-B14F-4D97-AF65-F5344CB8AC3E}">
        <p14:creationId xmlns:p14="http://schemas.microsoft.com/office/powerpoint/2010/main" val="3071125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65</a:t>
            </a:r>
            <a:endParaRPr lang="ru-RU" sz="18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1" name="Заголовок 1"/>
          <p:cNvSpPr>
            <a:spLocks noGrp="1"/>
          </p:cNvSpPr>
          <p:nvPr>
            <p:ph type="ctrTitle"/>
          </p:nvPr>
        </p:nvSpPr>
        <p:spPr>
          <a:xfrm>
            <a:off x="1511443" y="888767"/>
            <a:ext cx="9256258" cy="640932"/>
          </a:xfrm>
        </p:spPr>
        <p:txBody>
          <a:bodyPr anchor="ctr">
            <a:noAutofit/>
          </a:bodyPr>
          <a:lstStyle/>
          <a:p>
            <a:r>
              <a:rPr lang="ru-RU" sz="2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Раздел VI </a:t>
            </a:r>
            <a:br>
              <a:rPr lang="ru-RU" sz="2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br>
            <a:r>
              <a:rPr lang="ru-RU" sz="2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«Сведения о деятельности организации по видам экономической деятельности»</a:t>
            </a:r>
            <a:endParaRPr lang="ru-RU" sz="2000" i="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2" name="Заголовок 1"/>
          <p:cNvSpPr txBox="1">
            <a:spLocks/>
          </p:cNvSpPr>
          <p:nvPr/>
        </p:nvSpPr>
        <p:spPr>
          <a:xfrm>
            <a:off x="2523067" y="1753955"/>
            <a:ext cx="7485362" cy="11664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ts val="1200"/>
              </a:spcBef>
              <a:spcAft>
                <a:spcPts val="0"/>
              </a:spcAft>
              <a:buClrTx/>
              <a:buSzTx/>
              <a:buFontTx/>
              <a:buNone/>
              <a:tabLst/>
              <a:defRPr/>
            </a:pPr>
            <a:r>
              <a:rPr kumimoji="0" lang="ru-RU" sz="2000" b="0" i="0" u="none" strike="noStrike" kern="1200" cap="none" spc="0" normalizeH="0" baseline="0" noProof="0" dirty="0">
                <a:ln>
                  <a:noFill/>
                </a:ln>
                <a:solidFill>
                  <a:srgbClr val="648E85"/>
                </a:solidFill>
                <a:effectLst/>
                <a:uLnTx/>
                <a:uFillTx/>
                <a:latin typeface="Arial" panose="020B0604020202020204" pitchFamily="34" charset="0"/>
                <a:cs typeface="Arial" panose="020B0604020202020204" pitchFamily="34" charset="0"/>
              </a:rPr>
              <a:t>Заполняется в соответствии </a:t>
            </a:r>
            <a:r>
              <a:rPr kumimoji="0" lang="ru-RU" sz="2000" b="1" i="0" u="none" strike="noStrike" kern="1200" cap="none" spc="0" normalizeH="0" baseline="0" noProof="0" dirty="0">
                <a:ln>
                  <a:noFill/>
                </a:ln>
                <a:solidFill>
                  <a:srgbClr val="648E85"/>
                </a:solidFill>
                <a:effectLst/>
                <a:uLnTx/>
                <a:uFillTx/>
                <a:latin typeface="Arial" panose="020B0604020202020204" pitchFamily="34" charset="0"/>
                <a:cs typeface="Arial" panose="020B0604020202020204" pitchFamily="34" charset="0"/>
              </a:rPr>
              <a:t>с общегосударственным классификатором ОКРБ 005-2011 «Виды экономической деятельности» (ОКЭД)</a:t>
            </a:r>
            <a:r>
              <a:rPr kumimoji="0" lang="ru-RU"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r>
            <a:br>
              <a:rPr kumimoji="0" lang="ru-RU"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br>
            <a:endParaRPr kumimoji="0" lang="ru-RU"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3" name="Объект 2"/>
          <p:cNvSpPr txBox="1">
            <a:spLocks/>
          </p:cNvSpPr>
          <p:nvPr/>
        </p:nvSpPr>
        <p:spPr>
          <a:xfrm>
            <a:off x="1674976" y="2782132"/>
            <a:ext cx="9605473" cy="37895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ru-RU" sz="20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В графе 1</a:t>
            </a:r>
            <a:r>
              <a:rPr kumimoji="0" lang="en-US" sz="20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ru-RU" sz="20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«Объем производства продукции» отражается:</a:t>
            </a:r>
            <a:endParaRPr kumimoji="0" lang="en-US" sz="20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20000"/>
              </a:lnSpc>
              <a:spcBef>
                <a:spcPts val="1000"/>
              </a:spcBef>
              <a:spcAft>
                <a:spcPts val="0"/>
              </a:spcAft>
              <a:buClrTx/>
              <a:buSzTx/>
              <a:buFont typeface="Wingdings" pitchFamily="2" charset="2"/>
              <a:buChar char="Ø"/>
              <a:tabLst/>
              <a:defRPr/>
            </a:pPr>
            <a:r>
              <a:rPr kumimoji="0" lang="ru-RU"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стоимость всей произведенной продукции, выполненных работ, </a:t>
            </a:r>
            <a:br>
              <a:rPr kumimoji="0" lang="ru-RU"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br>
            <a:r>
              <a:rPr kumimoji="0" lang="ru-RU"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оказанных услуг за отчетный год собственными силами организации за счет всех источников финансирования в отпускных ценах, </a:t>
            </a:r>
            <a:r>
              <a:rPr kumimoji="0" lang="ru-RU" sz="20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предназначенных для реализации </a:t>
            </a:r>
            <a:r>
              <a:rPr kumimoji="0" lang="ru-RU"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другим юридическим или физическим </a:t>
            </a:r>
            <a:r>
              <a:rPr kumimoji="0" lang="ru-RU" sz="2000" b="0" i="1"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за вычетом налогов и сборов, исчисляемых из выручки;</a:t>
            </a:r>
            <a:endParaRPr kumimoji="0" lang="en-US" sz="2000" b="0" i="1" u="none" strike="noStrike" kern="1200" cap="none" spc="0" normalizeH="0" baseline="0" noProof="0" dirty="0">
              <a:ln>
                <a:noFill/>
              </a:ln>
              <a:solidFill>
                <a:srgbClr val="648E85"/>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20000"/>
              </a:lnSpc>
              <a:spcBef>
                <a:spcPts val="1000"/>
              </a:spcBef>
              <a:spcAft>
                <a:spcPts val="0"/>
              </a:spcAft>
              <a:buClrTx/>
              <a:buSzTx/>
              <a:buFont typeface="Wingdings" pitchFamily="2" charset="2"/>
              <a:buChar char="Ø"/>
              <a:tabLst/>
              <a:defRPr/>
            </a:pPr>
            <a:r>
              <a:rPr kumimoji="0" lang="ru-RU" sz="2000" b="0" i="1"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ru-RU"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отражается сумма </a:t>
            </a:r>
            <a:r>
              <a:rPr kumimoji="0" lang="ru-RU" sz="2000" b="0" i="1"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средств, полученных из бюджета </a:t>
            </a:r>
            <a:r>
              <a:rPr kumimoji="0" lang="ru-RU"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в связи </a:t>
            </a:r>
            <a:br>
              <a:rPr kumimoji="0" lang="ru-RU"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br>
            <a:r>
              <a:rPr kumimoji="0" lang="ru-RU"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с государственным регулированием цен и тарифов, на покрытие убытков, </a:t>
            </a:r>
            <a:br>
              <a:rPr kumimoji="0" lang="ru-RU"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br>
            <a:r>
              <a:rPr kumimoji="0" lang="ru-RU"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на возмещение затрат на производство</a:t>
            </a:r>
          </a:p>
        </p:txBody>
      </p:sp>
    </p:spTree>
    <p:extLst>
      <p:ext uri="{BB962C8B-B14F-4D97-AF65-F5344CB8AC3E}">
        <p14:creationId xmlns:p14="http://schemas.microsoft.com/office/powerpoint/2010/main" val="10708723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0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66</a:t>
            </a:r>
            <a:endParaRPr lang="ru-RU" sz="20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1" name="Заголовок 1"/>
          <p:cNvSpPr>
            <a:spLocks noGrp="1"/>
          </p:cNvSpPr>
          <p:nvPr>
            <p:ph type="ctrTitle"/>
          </p:nvPr>
        </p:nvSpPr>
        <p:spPr>
          <a:xfrm>
            <a:off x="1511443" y="680156"/>
            <a:ext cx="9256258" cy="889145"/>
          </a:xfrm>
        </p:spPr>
        <p:txBody>
          <a:bodyPr anchor="ctr">
            <a:noAutofit/>
          </a:bodyPr>
          <a:lstStyle/>
          <a:p>
            <a:pPr>
              <a:spcBef>
                <a:spcPts val="1800"/>
              </a:spcBef>
            </a:pPr>
            <a:r>
              <a:rPr lang="ru-RU" sz="24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Раздел VI </a:t>
            </a:r>
            <a:r>
              <a:rPr lang="ru-RU" sz="2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r>
            <a:br>
              <a:rPr lang="ru-RU" sz="2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br>
            <a:r>
              <a:rPr lang="ru-RU" sz="2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«Сведения о деятельности организации </a:t>
            </a:r>
            <a:br>
              <a:rPr lang="ru-RU" sz="2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br>
            <a:r>
              <a:rPr lang="ru-RU" sz="2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по видам экономической деятельности»</a:t>
            </a:r>
            <a:endParaRPr lang="ru-RU" sz="2000" i="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2" name="Объект 2"/>
          <p:cNvSpPr txBox="1">
            <a:spLocks/>
          </p:cNvSpPr>
          <p:nvPr/>
        </p:nvSpPr>
        <p:spPr>
          <a:xfrm>
            <a:off x="1944000" y="2232000"/>
            <a:ext cx="9256258" cy="12669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1000"/>
              </a:spcBef>
              <a:spcAft>
                <a:spcPts val="0"/>
              </a:spcAft>
              <a:buClrTx/>
              <a:buSzTx/>
              <a:buFont typeface="Wingdings" panose="05000000000000000000" pitchFamily="2" charset="2"/>
              <a:buChar char="§"/>
              <a:tabLst/>
              <a:defRPr/>
            </a:pPr>
            <a:r>
              <a:rPr kumimoji="0" lang="ru-RU"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При осуществлении </a:t>
            </a:r>
            <a:r>
              <a:rPr kumimoji="0" lang="ru-RU" sz="2000" b="1" i="1" u="sng" strike="noStrike" kern="1200" cap="none" spc="0" normalizeH="0" baseline="0" noProof="0" dirty="0">
                <a:ln>
                  <a:noFill/>
                </a:ln>
                <a:solidFill>
                  <a:srgbClr val="385723"/>
                </a:solidFill>
                <a:effectLst/>
                <a:uLnTx/>
                <a:uFillTx/>
                <a:latin typeface="Arial" panose="020B0604020202020204" pitchFamily="34" charset="0"/>
                <a:cs typeface="Arial" panose="020B0604020202020204" pitchFamily="34" charset="0"/>
              </a:rPr>
              <a:t>оптовой и розничной торговли</a:t>
            </a:r>
            <a:r>
              <a:rPr kumimoji="0" lang="ru-RU" sz="2000" b="1" i="1" u="none" strike="noStrike" kern="1200" cap="none" spc="0" normalizeH="0" baseline="0" noProof="0" dirty="0">
                <a:ln>
                  <a:noFill/>
                </a:ln>
                <a:solidFill>
                  <a:srgbClr val="385723"/>
                </a:solidFill>
                <a:effectLst/>
                <a:uLnTx/>
                <a:uFillTx/>
                <a:latin typeface="Arial" panose="020B0604020202020204" pitchFamily="34" charset="0"/>
                <a:cs typeface="Arial" panose="020B0604020202020204" pitchFamily="34" charset="0"/>
              </a:rPr>
              <a:t/>
            </a:r>
            <a:br>
              <a:rPr kumimoji="0" lang="ru-RU" sz="2000" b="1" i="1" u="none" strike="noStrike" kern="1200" cap="none" spc="0" normalizeH="0" baseline="0" noProof="0" dirty="0">
                <a:ln>
                  <a:noFill/>
                </a:ln>
                <a:solidFill>
                  <a:srgbClr val="385723"/>
                </a:solidFill>
                <a:effectLst/>
                <a:uLnTx/>
                <a:uFillTx/>
                <a:latin typeface="Arial" panose="020B0604020202020204" pitchFamily="34" charset="0"/>
                <a:cs typeface="Arial" panose="020B0604020202020204" pitchFamily="34" charset="0"/>
              </a:rPr>
            </a:br>
            <a:r>
              <a:rPr kumimoji="0" lang="ru-RU" sz="20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в графе 1 </a:t>
            </a:r>
            <a:r>
              <a:rPr kumimoji="0" lang="ru-RU"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отражается </a:t>
            </a:r>
            <a:r>
              <a:rPr kumimoji="0" lang="ru-RU" sz="20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валовой доход</a:t>
            </a:r>
            <a:r>
              <a:rPr kumimoji="0" lang="en-US" sz="20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t>
            </a:r>
            <a:r>
              <a:rPr kumimoji="0" lang="ru-RU" sz="2000" b="0" i="1"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разница между продажной </a:t>
            </a:r>
            <a:r>
              <a:rPr kumimoji="0" lang="en-US" sz="2000" b="0" i="1"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r>
            <a:br>
              <a:rPr kumimoji="0" lang="en-US" sz="2000" b="0" i="1"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br>
            <a:r>
              <a:rPr kumimoji="0" lang="ru-RU" sz="2000" b="0" i="1"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и покупной стоимостью отгруженных товаров</a:t>
            </a:r>
            <a:r>
              <a:rPr kumimoji="0" lang="en-US" sz="2000" b="0" i="1"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t>
            </a:r>
            <a:r>
              <a:rPr kumimoji="0" lang="ru-RU" sz="2000" b="1" i="1" u="none" strike="noStrike" kern="1200" cap="none" spc="0" normalizeH="0" baseline="0" noProof="0" dirty="0">
                <a:ln>
                  <a:noFill/>
                </a:ln>
                <a:solidFill>
                  <a:srgbClr val="008080"/>
                </a:solidFill>
                <a:effectLst/>
                <a:uLnTx/>
                <a:uFillTx/>
                <a:latin typeface="Arial" panose="020B0604020202020204" pitchFamily="34" charset="0"/>
                <a:cs typeface="Arial" panose="020B0604020202020204" pitchFamily="34" charset="0"/>
              </a:rPr>
              <a:t> </a:t>
            </a:r>
            <a:r>
              <a:rPr kumimoji="0" lang="ru-RU" sz="2000" b="0" i="1"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за вычетом налогов </a:t>
            </a:r>
            <a:r>
              <a:rPr kumimoji="0" lang="en-US" sz="2000" b="0" i="1"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r>
            <a:br>
              <a:rPr kumimoji="0" lang="en-US" sz="2000" b="0" i="1"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br>
            <a:r>
              <a:rPr kumimoji="0" lang="ru-RU" sz="2000" b="0" i="1"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и сборов, исчисляемых из выручки</a:t>
            </a:r>
            <a:endParaRPr kumimoji="0" lang="ru-RU" sz="2000" b="0" i="0" u="none" strike="noStrike" kern="1200" cap="none" spc="0" normalizeH="0" baseline="0" noProof="0" dirty="0">
              <a:ln>
                <a:noFill/>
              </a:ln>
              <a:solidFill>
                <a:sysClr val="windowText" lastClr="000000"/>
              </a:solidFill>
              <a:effectLst/>
              <a:uLnTx/>
              <a:uFillTx/>
              <a:latin typeface="Calibri"/>
            </a:endParaRPr>
          </a:p>
        </p:txBody>
      </p:sp>
      <p:sp>
        <p:nvSpPr>
          <p:cNvPr id="13" name="Заголовок 1"/>
          <p:cNvSpPr txBox="1">
            <a:spLocks/>
          </p:cNvSpPr>
          <p:nvPr/>
        </p:nvSpPr>
        <p:spPr>
          <a:xfrm>
            <a:off x="2192028" y="1313836"/>
            <a:ext cx="7886700" cy="110462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marR="0" lvl="0" indent="-228600" algn="ctr" defTabSz="914400" rtl="0" eaLnBrk="1" fontAlgn="auto" latinLnBrk="0" hangingPunct="1">
              <a:lnSpc>
                <a:spcPct val="100000"/>
              </a:lnSpc>
              <a:spcBef>
                <a:spcPts val="0"/>
              </a:spcBef>
              <a:buClrTx/>
              <a:buSzTx/>
              <a:buFontTx/>
              <a:buNone/>
              <a:tabLst/>
              <a:defRPr/>
            </a:pPr>
            <a:r>
              <a:rPr kumimoji="0" lang="ru-RU" sz="3100" b="1" i="0" u="none" strike="noStrike" kern="1200" cap="none" spc="0" normalizeH="0" baseline="0" noProof="0" dirty="0">
                <a:ln>
                  <a:noFill/>
                </a:ln>
                <a:solidFill>
                  <a:srgbClr val="53756E"/>
                </a:solidFill>
                <a:effectLst/>
                <a:uLnTx/>
                <a:uFillTx/>
                <a:latin typeface="Arial" panose="020B0604020202020204" pitchFamily="34" charset="0"/>
                <a:cs typeface="Arial" panose="020B0604020202020204" pitchFamily="34" charset="0"/>
              </a:rPr>
              <a:t>Торговля</a:t>
            </a:r>
          </a:p>
        </p:txBody>
      </p:sp>
      <p:sp>
        <p:nvSpPr>
          <p:cNvPr id="2" name="Прямоугольник 1"/>
          <p:cNvSpPr/>
          <p:nvPr/>
        </p:nvSpPr>
        <p:spPr>
          <a:xfrm>
            <a:off x="1944000" y="3528000"/>
            <a:ext cx="8583562" cy="2862322"/>
          </a:xfrm>
          <a:prstGeom prst="rect">
            <a:avLst/>
          </a:prstGeom>
        </p:spPr>
        <p:txBody>
          <a:bodyPr wrap="square">
            <a:spAutoFit/>
          </a:bodyPr>
          <a:lstStyle/>
          <a:p>
            <a:pPr marL="228600" indent="-228600">
              <a:spcBef>
                <a:spcPts val="1000"/>
              </a:spcBef>
              <a:buFont typeface="Wingdings" panose="05000000000000000000" pitchFamily="2" charset="2"/>
              <a:buChar char="§"/>
              <a:defRPr/>
            </a:pPr>
            <a:r>
              <a:rPr lang="ru-RU" sz="2000" dirty="0">
                <a:solidFill>
                  <a:sysClr val="windowText" lastClr="000000"/>
                </a:solidFill>
                <a:latin typeface="Arial" panose="020B0604020202020204" pitchFamily="34" charset="0"/>
                <a:cs typeface="Arial" panose="020B0604020202020204" pitchFamily="34" charset="0"/>
              </a:rPr>
              <a:t>Организация, осуществляющая </a:t>
            </a:r>
            <a:r>
              <a:rPr lang="ru-RU" sz="2000" b="1" i="1" u="sng" dirty="0">
                <a:solidFill>
                  <a:srgbClr val="385723"/>
                </a:solidFill>
                <a:latin typeface="Arial" panose="020B0604020202020204" pitchFamily="34" charset="0"/>
                <a:cs typeface="Arial" panose="020B0604020202020204" pitchFamily="34" charset="0"/>
              </a:rPr>
              <a:t>розничную торговлю </a:t>
            </a:r>
            <a:r>
              <a:rPr lang="ru-RU" sz="2000" b="1" dirty="0">
                <a:solidFill>
                  <a:sysClr val="windowText" lastClr="000000"/>
                </a:solidFill>
                <a:latin typeface="Arial" panose="020B0604020202020204" pitchFamily="34" charset="0"/>
                <a:cs typeface="Arial" panose="020B0604020202020204" pitchFamily="34" charset="0"/>
              </a:rPr>
              <a:t/>
            </a:r>
            <a:br>
              <a:rPr lang="ru-RU" sz="2000" b="1" dirty="0">
                <a:solidFill>
                  <a:sysClr val="windowText" lastClr="000000"/>
                </a:solidFill>
                <a:latin typeface="Arial" panose="020B0604020202020204" pitchFamily="34" charset="0"/>
                <a:cs typeface="Arial" panose="020B0604020202020204" pitchFamily="34" charset="0"/>
              </a:rPr>
            </a:br>
            <a:r>
              <a:rPr lang="ru-RU" sz="2000" dirty="0">
                <a:solidFill>
                  <a:sysClr val="windowText" lastClr="000000"/>
                </a:solidFill>
                <a:latin typeface="Arial" panose="020B0604020202020204" pitchFamily="34" charset="0"/>
                <a:cs typeface="Arial" panose="020B0604020202020204" pitchFamily="34" charset="0"/>
              </a:rPr>
              <a:t>и реализующая другим юридическим или физическим лицам </a:t>
            </a:r>
            <a:r>
              <a:rPr lang="ru-RU" sz="2000" b="1" dirty="0">
                <a:solidFill>
                  <a:srgbClr val="385723"/>
                </a:solidFill>
                <a:latin typeface="Arial" panose="020B0604020202020204" pitchFamily="34" charset="0"/>
                <a:cs typeface="Arial" panose="020B0604020202020204" pitchFamily="34" charset="0"/>
              </a:rPr>
              <a:t>через свои торговые объекты продукцию, изготовленную в заготовочных объектах (цехах), созданных при торговых объектах </a:t>
            </a:r>
            <a:r>
              <a:rPr lang="ru-RU" sz="2000" dirty="0">
                <a:solidFill>
                  <a:sysClr val="windowText" lastClr="000000"/>
                </a:solidFill>
                <a:latin typeface="Arial" panose="020B0604020202020204" pitchFamily="34" charset="0"/>
                <a:cs typeface="Arial" panose="020B0604020202020204" pitchFamily="34" charset="0"/>
              </a:rPr>
              <a:t>(например, кондитерские, хлебобулочные, кулинарные и тому подобные изделия и полуфабрикаты), отражает стоимость реализованной продукции собственного производства </a:t>
            </a:r>
            <a:r>
              <a:rPr lang="ru-RU" sz="2000" b="1" dirty="0">
                <a:solidFill>
                  <a:srgbClr val="385723"/>
                </a:solidFill>
                <a:latin typeface="Arial" panose="020B0604020202020204" pitchFamily="34" charset="0"/>
                <a:cs typeface="Arial" panose="020B0604020202020204" pitchFamily="34" charset="0"/>
              </a:rPr>
              <a:t>в отпускных ценах, включая торговую наценку, </a:t>
            </a:r>
            <a:r>
              <a:rPr lang="ru-RU" sz="2000" dirty="0">
                <a:solidFill>
                  <a:sysClr val="windowText" lastClr="000000"/>
                </a:solidFill>
                <a:latin typeface="Arial" panose="020B0604020202020204" pitchFamily="34" charset="0"/>
                <a:cs typeface="Arial" panose="020B0604020202020204" pitchFamily="34" charset="0"/>
              </a:rPr>
              <a:t>по соответствующим подклассам </a:t>
            </a:r>
            <a:r>
              <a:rPr lang="ru-RU" sz="2000" b="1" dirty="0">
                <a:solidFill>
                  <a:srgbClr val="385723"/>
                </a:solidFill>
                <a:latin typeface="Arial" panose="020B0604020202020204" pitchFamily="34" charset="0"/>
                <a:cs typeface="Arial" panose="020B0604020202020204" pitchFamily="34" charset="0"/>
              </a:rPr>
              <a:t>раздела 47.</a:t>
            </a:r>
          </a:p>
        </p:txBody>
      </p:sp>
    </p:spTree>
    <p:extLst>
      <p:ext uri="{BB962C8B-B14F-4D97-AF65-F5344CB8AC3E}">
        <p14:creationId xmlns:p14="http://schemas.microsoft.com/office/powerpoint/2010/main" val="1647316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67</a:t>
            </a:r>
            <a:endParaRPr lang="ru-RU" sz="18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2" name="Объект 2"/>
          <p:cNvSpPr txBox="1">
            <a:spLocks/>
          </p:cNvSpPr>
          <p:nvPr/>
        </p:nvSpPr>
        <p:spPr>
          <a:xfrm>
            <a:off x="2184475" y="862248"/>
            <a:ext cx="9056339" cy="561738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ru-RU"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В разделе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VI</a:t>
            </a:r>
            <a:r>
              <a:rPr kumimoji="0" lang="ru-RU"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ru-RU" sz="28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не отражаются </a:t>
            </a:r>
          </a:p>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ru-RU"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реализация другим юридическим или физическим лицам: </a:t>
            </a:r>
          </a:p>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ru-RU" sz="2800" b="1" i="0" u="none" strike="noStrike" kern="1200" cap="none" spc="0" normalizeH="0" baseline="0" noProof="0" dirty="0">
              <a:ln>
                <a:noFill/>
              </a:ln>
              <a:solidFill>
                <a:srgbClr val="008080"/>
              </a:solidFill>
              <a:effectLst/>
              <a:uLnTx/>
              <a:uFillTx/>
              <a:latin typeface="Arial" pitchFamily="34" charset="0"/>
              <a:cs typeface="Arial" pitchFamily="34" charset="0"/>
            </a:endParaRPr>
          </a:p>
          <a:p>
            <a:pPr marL="228600" marR="0" lvl="0" indent="-228600" algn="l" defTabSz="914400" rtl="0" eaLnBrk="1" fontAlgn="auto" latinLnBrk="0" hangingPunct="1">
              <a:lnSpc>
                <a:spcPct val="120000"/>
              </a:lnSpc>
              <a:spcBef>
                <a:spcPts val="0"/>
              </a:spcBef>
              <a:spcAft>
                <a:spcPts val="0"/>
              </a:spcAft>
              <a:buClrTx/>
              <a:buSzTx/>
              <a:buFont typeface="Wingdings" panose="05000000000000000000" pitchFamily="2" charset="2"/>
              <a:buChar char="Ø"/>
              <a:tabLst/>
              <a:defRPr/>
            </a:pPr>
            <a:r>
              <a:rPr kumimoji="0" lang="ru-RU"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сырья и материалов, покупных полуфабрикатов, комплектующих изделий, топлива, строительных материалов, инвентаря, хозяйственных принадлежностей и прочих материалов, приобретенных </a:t>
            </a:r>
            <a:r>
              <a:rPr kumimoji="0" lang="ru-RU" sz="2800" b="1" i="1" u="none" strike="noStrike" kern="1200" cap="none" spc="0" normalizeH="0" baseline="0" noProof="0" dirty="0">
                <a:ln>
                  <a:noFill/>
                </a:ln>
                <a:solidFill>
                  <a:srgbClr val="385723"/>
                </a:solidFill>
                <a:effectLst/>
                <a:uLnTx/>
                <a:uFillTx/>
                <a:latin typeface="Arial" panose="020B0604020202020204" pitchFamily="34" charset="0"/>
                <a:cs typeface="Arial" panose="020B0604020202020204" pitchFamily="34" charset="0"/>
              </a:rPr>
              <a:t>для собственных производственных нужд, но не использованных в процессе производства продукции (работ, услуг);</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ru-RU" sz="2800" b="0" i="0" u="none" strike="noStrike" kern="1200" cap="none" spc="0" normalizeH="0" baseline="0" noProof="0" dirty="0">
              <a:ln>
                <a:noFill/>
              </a:ln>
              <a:solidFill>
                <a:srgbClr val="385723"/>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20000"/>
              </a:lnSpc>
              <a:spcBef>
                <a:spcPts val="0"/>
              </a:spcBef>
              <a:spcAft>
                <a:spcPts val="0"/>
              </a:spcAft>
              <a:buClrTx/>
              <a:buSzTx/>
              <a:buFont typeface="Wingdings" panose="05000000000000000000" pitchFamily="2" charset="2"/>
              <a:buChar char="Ø"/>
              <a:tabLst/>
              <a:defRPr/>
            </a:pPr>
            <a:r>
              <a:rPr kumimoji="0" lang="ru-RU"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брака, лома, отходов, </a:t>
            </a:r>
            <a:r>
              <a:rPr kumimoji="0" lang="ru-RU" sz="28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полученных в результате </a:t>
            </a:r>
            <a:r>
              <a:rPr kumimoji="0" lang="ru-RU"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производственной деятельности;</a:t>
            </a: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20000"/>
              </a:lnSpc>
              <a:spcBef>
                <a:spcPts val="0"/>
              </a:spcBef>
              <a:spcAft>
                <a:spcPts val="0"/>
              </a:spcAft>
              <a:buClrTx/>
              <a:buSzTx/>
              <a:buFont typeface="Wingdings" panose="05000000000000000000" pitchFamily="2" charset="2"/>
              <a:buChar char="Ø"/>
              <a:tabLst/>
              <a:defRPr/>
            </a:pPr>
            <a:r>
              <a:rPr kumimoji="0" lang="ru-RU"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материальных ценностей, </a:t>
            </a:r>
            <a:r>
              <a:rPr kumimoji="0" lang="ru-RU" sz="2800" b="1" i="1" u="none" strike="noStrike" kern="1200" cap="none" spc="0" normalizeH="0" baseline="0" noProof="0" dirty="0">
                <a:ln>
                  <a:noFill/>
                </a:ln>
                <a:solidFill>
                  <a:srgbClr val="385723"/>
                </a:solidFill>
                <a:effectLst/>
                <a:uLnTx/>
                <a:uFillTx/>
                <a:latin typeface="Arial" panose="020B0604020202020204" pitchFamily="34" charset="0"/>
                <a:cs typeface="Arial" panose="020B0604020202020204" pitchFamily="34" charset="0"/>
              </a:rPr>
              <a:t>приобретенных для общехозяйственных и управленческих нужд</a:t>
            </a:r>
            <a:r>
              <a:rPr kumimoji="0" lang="ru-RU" sz="2800" b="1" i="0" u="none" strike="noStrike" kern="1200" cap="none" spc="0" normalizeH="0" baseline="0" noProof="0" dirty="0">
                <a:ln>
                  <a:noFill/>
                </a:ln>
                <a:solidFill>
                  <a:srgbClr val="385723"/>
                </a:solidFill>
                <a:effectLst/>
                <a:uLnTx/>
                <a:uFillTx/>
                <a:latin typeface="Arial" panose="020B0604020202020204" pitchFamily="34" charset="0"/>
                <a:cs typeface="Arial" panose="020B0604020202020204" pitchFamily="34" charset="0"/>
              </a:rPr>
              <a:t>;</a:t>
            </a: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20000"/>
              </a:lnSpc>
              <a:spcBef>
                <a:spcPts val="0"/>
              </a:spcBef>
              <a:spcAft>
                <a:spcPts val="0"/>
              </a:spcAft>
              <a:buClrTx/>
              <a:buSzTx/>
              <a:buFont typeface="Wingdings" panose="05000000000000000000" pitchFamily="2" charset="2"/>
              <a:buChar char="Ø"/>
              <a:tabLst/>
              <a:defRPr/>
            </a:pPr>
            <a:r>
              <a:rPr kumimoji="0" lang="ru-RU"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собственных основных средств</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03001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
          <p:cNvSpPr>
            <a:spLocks noGrp="1"/>
          </p:cNvSpPr>
          <p:nvPr>
            <p:ph type="ctrTitle"/>
          </p:nvPr>
        </p:nvSpPr>
        <p:spPr>
          <a:xfrm>
            <a:off x="1511443" y="888767"/>
            <a:ext cx="9256258" cy="640932"/>
          </a:xfrm>
        </p:spPr>
        <p:txBody>
          <a:bodyPr anchor="ctr">
            <a:normAutofit/>
          </a:bodyPr>
          <a:lstStyle/>
          <a:p>
            <a:endParaRPr lang="ru-RU" sz="1600" i="1" dirty="0">
              <a:solidFill>
                <a:srgbClr val="C00000"/>
              </a:solidFill>
              <a:latin typeface="Arial" panose="020B0604020202020204" pitchFamily="34" charset="0"/>
              <a:ea typeface="Roboto Condensed" panose="02000000000000000000" pitchFamily="2" charset="0"/>
              <a:cs typeface="Arial" panose="020B0604020202020204" pitchFamily="34" charset="0"/>
            </a:endParaRPr>
          </a:p>
        </p:txBody>
      </p:sp>
      <p:pic>
        <p:nvPicPr>
          <p:cNvPr id="7" name="Рисунок 6"/>
          <p:cNvPicPr>
            <a:picLocks noChangeAspect="1"/>
          </p:cNvPicPr>
          <p:nvPr/>
        </p:nvPicPr>
        <p:blipFill>
          <a:blip r:embed="rId2"/>
          <a:stretch>
            <a:fillRect/>
          </a:stretch>
        </p:blipFill>
        <p:spPr>
          <a:xfrm>
            <a:off x="43572"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77297" y="180083"/>
            <a:ext cx="671131" cy="5699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a:solidFill>
                  <a:schemeClr val="bg1"/>
                </a:solidFill>
                <a:latin typeface="Arial" panose="020B0604020202020204" pitchFamily="34" charset="0"/>
                <a:ea typeface="Roboto Condensed" panose="02000000000000000000" pitchFamily="2" charset="0"/>
                <a:cs typeface="Arial" panose="020B0604020202020204" pitchFamily="34" charset="0"/>
              </a:rPr>
              <a:t>68</a:t>
            </a: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3" name="Скругленная прямоугольная выноска 12"/>
          <p:cNvSpPr/>
          <p:nvPr/>
        </p:nvSpPr>
        <p:spPr>
          <a:xfrm>
            <a:off x="6244046" y="1046123"/>
            <a:ext cx="3805645" cy="1218106"/>
          </a:xfrm>
          <a:prstGeom prst="wedgeRoundRectCallout">
            <a:avLst>
              <a:gd name="adj1" fmla="val 20800"/>
              <a:gd name="adj2" fmla="val 84536"/>
              <a:gd name="adj3" fmla="val 16667"/>
            </a:avLst>
          </a:prstGeom>
          <a:solidFill>
            <a:srgbClr val="BED1CD">
              <a:alpha val="75000"/>
            </a:srgbClr>
          </a:solidFill>
          <a:ln w="12700" cap="flat" cmpd="sng" algn="ctr">
            <a:solidFill>
              <a:srgbClr val="5B9BD5">
                <a:shade val="50000"/>
                <a:alpha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b="1" i="0" u="none" strike="noStrike" kern="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Без стоимости сырья </a:t>
            </a:r>
            <a:br>
              <a:rPr kumimoji="0" lang="ru-RU" b="1" i="0" u="none" strike="noStrike" kern="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br>
            <a:r>
              <a:rPr kumimoji="0" lang="ru-RU" b="1" i="0" u="none" strike="noStrike" kern="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и материалов заказчика,</a:t>
            </a:r>
            <a:r>
              <a:rPr kumimoji="0" lang="ru-RU" b="1" i="0" u="none" strike="noStrike" kern="0" cap="none" spc="0" normalizeH="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 учитываемых на </a:t>
            </a:r>
            <a:r>
              <a:rPr kumimoji="0" lang="ru-RU" b="1" i="0" u="none" strike="noStrike" kern="0" cap="none" spc="0" normalizeH="0" noProof="0" dirty="0" err="1">
                <a:ln>
                  <a:noFill/>
                </a:ln>
                <a:solidFill>
                  <a:schemeClr val="tx1">
                    <a:lumMod val="50000"/>
                    <a:lumOff val="50000"/>
                  </a:schemeClr>
                </a:solidFill>
                <a:effectLst/>
                <a:uLnTx/>
                <a:uFillTx/>
                <a:latin typeface="Arial" panose="020B0604020202020204" pitchFamily="34" charset="0"/>
                <a:cs typeface="Arial" panose="020B0604020202020204" pitchFamily="34" charset="0"/>
              </a:rPr>
              <a:t>забалансовом</a:t>
            </a:r>
            <a:r>
              <a:rPr kumimoji="0" lang="ru-RU" b="1" i="0" u="none" strike="noStrike" kern="0" cap="none" spc="0" normalizeH="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 счете</a:t>
            </a:r>
            <a:endParaRPr kumimoji="0" lang="ru-RU" b="1" i="0" u="none" strike="noStrike" kern="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p:txBody>
      </p:sp>
      <p:pic>
        <p:nvPicPr>
          <p:cNvPr id="15" name="Рисунок 14"/>
          <p:cNvPicPr>
            <a:picLocks noChangeAspect="1"/>
          </p:cNvPicPr>
          <p:nvPr/>
        </p:nvPicPr>
        <p:blipFill>
          <a:blip r:embed="rId5"/>
          <a:stretch>
            <a:fillRect/>
          </a:stretch>
        </p:blipFill>
        <p:spPr>
          <a:xfrm>
            <a:off x="1559131" y="2466192"/>
            <a:ext cx="9550400" cy="3120511"/>
          </a:xfrm>
          <a:prstGeom prst="rect">
            <a:avLst/>
          </a:prstGeom>
        </p:spPr>
      </p:pic>
    </p:spTree>
    <p:extLst>
      <p:ext uri="{BB962C8B-B14F-4D97-AF65-F5344CB8AC3E}">
        <p14:creationId xmlns:p14="http://schemas.microsoft.com/office/powerpoint/2010/main" val="36591023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a:solidFill>
                  <a:schemeClr val="bg1"/>
                </a:solidFill>
                <a:latin typeface="Arial" panose="020B0604020202020204" pitchFamily="34" charset="0"/>
                <a:ea typeface="Roboto Condensed" panose="02000000000000000000" pitchFamily="2" charset="0"/>
                <a:cs typeface="Arial" panose="020B0604020202020204" pitchFamily="34" charset="0"/>
              </a:rPr>
              <a:t>69</a:t>
            </a: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1" name="Заголовок 1"/>
          <p:cNvSpPr>
            <a:spLocks noGrp="1"/>
          </p:cNvSpPr>
          <p:nvPr>
            <p:ph type="ctrTitle"/>
          </p:nvPr>
        </p:nvSpPr>
        <p:spPr>
          <a:xfrm>
            <a:off x="1511443" y="888767"/>
            <a:ext cx="9256258" cy="640932"/>
          </a:xfrm>
        </p:spPr>
        <p:txBody>
          <a:bodyPr anchor="ctr">
            <a:normAutofit fontScale="90000"/>
          </a:bodyPr>
          <a:lstStyle/>
          <a:p>
            <a:r>
              <a:rPr lang="ru-RU" sz="2000" b="1"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Раздел V</a:t>
            </a:r>
            <a:r>
              <a:rPr lang="en-US" sz="2000" b="1"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I</a:t>
            </a:r>
            <a:r>
              <a:rPr lang="ru-RU" sz="2000" b="1"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I </a:t>
            </a:r>
            <a:br>
              <a:rPr lang="ru-RU" sz="2000" b="1"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br>
            <a:r>
              <a:rPr lang="ru-RU" sz="2000" b="1"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«Производство промышленной продукции (услуг промышленного характера)»</a:t>
            </a:r>
            <a:endParaRPr lang="ru-RU" sz="1600" b="1" i="1" dirty="0">
              <a:solidFill>
                <a:srgbClr val="C00000"/>
              </a:solidFill>
              <a:latin typeface="Arial" panose="020B0604020202020204" pitchFamily="34" charset="0"/>
              <a:ea typeface="Roboto Condensed" panose="02000000000000000000" pitchFamily="2" charset="0"/>
              <a:cs typeface="Arial" panose="020B0604020202020204" pitchFamily="34" charset="0"/>
            </a:endParaRPr>
          </a:p>
        </p:txBody>
      </p:sp>
      <p:graphicFrame>
        <p:nvGraphicFramePr>
          <p:cNvPr id="12" name="Объект 3"/>
          <p:cNvGraphicFramePr>
            <a:graphicFrameLocks/>
          </p:cNvGraphicFramePr>
          <p:nvPr>
            <p:extLst>
              <p:ext uri="{D42A27DB-BD31-4B8C-83A1-F6EECF244321}">
                <p14:modId xmlns:p14="http://schemas.microsoft.com/office/powerpoint/2010/main" val="2958861954"/>
              </p:ext>
            </p:extLst>
          </p:nvPr>
        </p:nvGraphicFramePr>
        <p:xfrm>
          <a:off x="1655983" y="1530219"/>
          <a:ext cx="9291091" cy="497321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21933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7</a:t>
            </a:r>
            <a:endParaRPr lang="ru-RU" sz="20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1" name="Заголовок 1"/>
          <p:cNvSpPr>
            <a:spLocks noGrp="1"/>
          </p:cNvSpPr>
          <p:nvPr>
            <p:ph type="ctrTitle"/>
          </p:nvPr>
        </p:nvSpPr>
        <p:spPr>
          <a:xfrm>
            <a:off x="801189" y="793101"/>
            <a:ext cx="9717522" cy="662476"/>
          </a:xfrm>
        </p:spPr>
        <p:txBody>
          <a:bodyPr>
            <a:normAutofit/>
          </a:bodyPr>
          <a:lstStyle/>
          <a:p>
            <a:r>
              <a:rPr lang="ru-RU" sz="2000" b="1"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РАЗДЕЛ I </a:t>
            </a:r>
            <a:br>
              <a:rPr lang="ru-RU" sz="2000" b="1"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br>
            <a:r>
              <a:rPr lang="ru-RU" sz="2000" b="1"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Сведения об организации учета хозяйственных операций</a:t>
            </a:r>
          </a:p>
        </p:txBody>
      </p:sp>
      <p:graphicFrame>
        <p:nvGraphicFramePr>
          <p:cNvPr id="2" name="Таблица 1"/>
          <p:cNvGraphicFramePr>
            <a:graphicFrameLocks noGrp="1"/>
          </p:cNvGraphicFramePr>
          <p:nvPr>
            <p:extLst>
              <p:ext uri="{D42A27DB-BD31-4B8C-83A1-F6EECF244321}">
                <p14:modId xmlns:p14="http://schemas.microsoft.com/office/powerpoint/2010/main" val="3222557044"/>
              </p:ext>
            </p:extLst>
          </p:nvPr>
        </p:nvGraphicFramePr>
        <p:xfrm>
          <a:off x="1773094" y="1455577"/>
          <a:ext cx="7805230" cy="4821891"/>
        </p:xfrm>
        <a:graphic>
          <a:graphicData uri="http://schemas.openxmlformats.org/drawingml/2006/table">
            <a:tbl>
              <a:tblPr>
                <a:tableStyleId>{0505E3EF-67EA-436B-97B2-0124C06EBD24}</a:tableStyleId>
              </a:tblPr>
              <a:tblGrid>
                <a:gridCol w="6964899">
                  <a:extLst>
                    <a:ext uri="{9D8B030D-6E8A-4147-A177-3AD203B41FA5}">
                      <a16:colId xmlns:a16="http://schemas.microsoft.com/office/drawing/2014/main" val="2541115022"/>
                    </a:ext>
                  </a:extLst>
                </a:gridCol>
                <a:gridCol w="840331">
                  <a:extLst>
                    <a:ext uri="{9D8B030D-6E8A-4147-A177-3AD203B41FA5}">
                      <a16:colId xmlns:a16="http://schemas.microsoft.com/office/drawing/2014/main" val="4132086514"/>
                    </a:ext>
                  </a:extLst>
                </a:gridCol>
              </a:tblGrid>
              <a:tr h="586298">
                <a:tc>
                  <a:txBody>
                    <a:bodyPr/>
                    <a:lstStyle/>
                    <a:p>
                      <a:pPr algn="ctr">
                        <a:spcBef>
                          <a:spcPts val="600"/>
                        </a:spcBef>
                        <a:spcAft>
                          <a:spcPts val="600"/>
                        </a:spcAft>
                      </a:pPr>
                      <a:r>
                        <a:rPr lang="ru-RU" sz="1600" dirty="0">
                          <a:effectLst/>
                          <a:latin typeface="Arial" panose="020B0604020202020204" pitchFamily="34" charset="0"/>
                          <a:cs typeface="Arial" panose="020B0604020202020204" pitchFamily="34" charset="0"/>
                        </a:rPr>
                        <a:t>Наименование показателя</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txBody>
                  <a:tcPr marL="45085" marR="45085" marT="0" marB="0" anchor="ctr">
                    <a:solidFill>
                      <a:srgbClr val="D8E4E1">
                        <a:alpha val="31000"/>
                      </a:srgbClr>
                    </a:solidFill>
                  </a:tcPr>
                </a:tc>
                <a:tc>
                  <a:txBody>
                    <a:bodyPr/>
                    <a:lstStyle/>
                    <a:p>
                      <a:pPr algn="ctr">
                        <a:spcBef>
                          <a:spcPts val="100"/>
                        </a:spcBef>
                        <a:spcAft>
                          <a:spcPts val="0"/>
                        </a:spcAft>
                      </a:pPr>
                      <a:r>
                        <a:rPr lang="ru-RU" sz="1600" dirty="0">
                          <a:effectLst/>
                          <a:latin typeface="Arial" panose="020B0604020202020204" pitchFamily="34" charset="0"/>
                          <a:cs typeface="Arial" panose="020B0604020202020204" pitchFamily="34" charset="0"/>
                        </a:rPr>
                        <a:t>Код строки</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txBody>
                  <a:tcPr marL="45085" marR="45085" marT="0" marB="0" anchor="ctr">
                    <a:solidFill>
                      <a:srgbClr val="D8E4E1">
                        <a:alpha val="31000"/>
                      </a:srgbClr>
                    </a:solidFill>
                  </a:tcPr>
                </a:tc>
                <a:extLst>
                  <a:ext uri="{0D108BD9-81ED-4DB2-BD59-A6C34878D82A}">
                    <a16:rowId xmlns:a16="http://schemas.microsoft.com/office/drawing/2014/main" val="1789656667"/>
                  </a:ext>
                </a:extLst>
              </a:tr>
              <a:tr h="357189">
                <a:tc>
                  <a:txBody>
                    <a:bodyPr/>
                    <a:lstStyle/>
                    <a:p>
                      <a:pPr algn="ctr">
                        <a:spcBef>
                          <a:spcPts val="600"/>
                        </a:spcBef>
                        <a:spcAft>
                          <a:spcPts val="600"/>
                        </a:spcAft>
                      </a:pPr>
                      <a:r>
                        <a:rPr lang="ru-RU" sz="1800" dirty="0">
                          <a:effectLst/>
                          <a:latin typeface="Arial" panose="020B0604020202020204" pitchFamily="34" charset="0"/>
                          <a:cs typeface="Arial" panose="020B0604020202020204" pitchFamily="34" charset="0"/>
                        </a:rPr>
                        <a:t>А</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45085" marR="45085" marT="0" marB="0" anchor="ctr">
                    <a:solidFill>
                      <a:srgbClr val="D8E4E1">
                        <a:alpha val="31000"/>
                      </a:srgbClr>
                    </a:solidFill>
                  </a:tcPr>
                </a:tc>
                <a:tc>
                  <a:txBody>
                    <a:bodyPr/>
                    <a:lstStyle/>
                    <a:p>
                      <a:pPr algn="ctr">
                        <a:spcBef>
                          <a:spcPts val="100"/>
                        </a:spcBef>
                        <a:spcAft>
                          <a:spcPts val="0"/>
                        </a:spcAft>
                      </a:pPr>
                      <a:r>
                        <a:rPr lang="ru-RU" sz="1800" dirty="0">
                          <a:effectLst/>
                          <a:latin typeface="Arial" panose="020B0604020202020204" pitchFamily="34" charset="0"/>
                          <a:cs typeface="Arial" panose="020B0604020202020204" pitchFamily="34" charset="0"/>
                        </a:rPr>
                        <a:t>Б</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45085" marR="45085" marT="0" marB="0" anchor="ctr">
                    <a:solidFill>
                      <a:srgbClr val="D8E4E1">
                        <a:alpha val="31000"/>
                      </a:srgbClr>
                    </a:solidFill>
                  </a:tcPr>
                </a:tc>
                <a:extLst>
                  <a:ext uri="{0D108BD9-81ED-4DB2-BD59-A6C34878D82A}">
                    <a16:rowId xmlns:a16="http://schemas.microsoft.com/office/drawing/2014/main" val="780979026"/>
                  </a:ext>
                </a:extLst>
              </a:tr>
              <a:tr h="503001">
                <a:tc>
                  <a:txBody>
                    <a:bodyPr/>
                    <a:lstStyle/>
                    <a:p>
                      <a:pPr algn="just">
                        <a:spcBef>
                          <a:spcPts val="600"/>
                        </a:spcBef>
                        <a:spcAft>
                          <a:spcPts val="600"/>
                        </a:spcAft>
                        <a:tabLst>
                          <a:tab pos="2637155" algn="ctr"/>
                          <a:tab pos="5274310" algn="r"/>
                          <a:tab pos="449580" algn="l"/>
                          <a:tab pos="2637155" algn="ctr"/>
                          <a:tab pos="5274310" algn="r"/>
                        </a:tabLst>
                      </a:pPr>
                      <a:r>
                        <a:rPr lang="ru-RU" sz="1600" dirty="0">
                          <a:effectLst/>
                          <a:latin typeface="Arial" panose="020B0604020202020204" pitchFamily="34" charset="0"/>
                          <a:cs typeface="Arial" panose="020B0604020202020204" pitchFamily="34" charset="0"/>
                        </a:rPr>
                        <a:t>Код организации учета хозяйственных операций (</a:t>
                      </a:r>
                      <a:r>
                        <a:rPr lang="ru-RU" sz="1600" b="1" dirty="0">
                          <a:effectLst/>
                          <a:latin typeface="Arial" panose="020B0604020202020204" pitchFamily="34" charset="0"/>
                          <a:cs typeface="Arial" panose="020B0604020202020204" pitchFamily="34" charset="0"/>
                        </a:rPr>
                        <a:t>на конец отчетного</a:t>
                      </a:r>
                      <a:r>
                        <a:rPr lang="ru-RU" sz="1600" b="1" baseline="0" dirty="0">
                          <a:effectLst/>
                          <a:latin typeface="Arial" panose="020B0604020202020204" pitchFamily="34" charset="0"/>
                          <a:cs typeface="Arial" panose="020B0604020202020204" pitchFamily="34" charset="0"/>
                        </a:rPr>
                        <a:t> года)</a:t>
                      </a:r>
                      <a:r>
                        <a:rPr lang="ru-RU" sz="1600" dirty="0">
                          <a:effectLst/>
                          <a:latin typeface="Arial" panose="020B0604020202020204" pitchFamily="34" charset="0"/>
                          <a:cs typeface="Arial" panose="020B0604020202020204" pitchFamily="34" charset="0"/>
                        </a:rPr>
                        <a:t>:</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txBody>
                  <a:tcPr marL="45085" marR="45085" marT="0" marB="0" anchor="ctr">
                    <a:solidFill>
                      <a:srgbClr val="D8E4E1">
                        <a:alpha val="31000"/>
                      </a:srgbClr>
                    </a:solidFill>
                  </a:tcPr>
                </a:tc>
                <a:tc rowSpan="4">
                  <a:txBody>
                    <a:bodyPr/>
                    <a:lstStyle/>
                    <a:p>
                      <a:pPr algn="ctr">
                        <a:spcBef>
                          <a:spcPts val="100"/>
                        </a:spcBef>
                        <a:spcAft>
                          <a:spcPts val="100"/>
                        </a:spcAft>
                      </a:pPr>
                      <a:r>
                        <a:rPr lang="ru-RU" sz="1800" dirty="0">
                          <a:effectLst/>
                          <a:latin typeface="Arial" panose="020B0604020202020204" pitchFamily="34" charset="0"/>
                          <a:cs typeface="Arial" panose="020B0604020202020204" pitchFamily="34" charset="0"/>
                        </a:rPr>
                        <a:t> 220</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45085" marR="45085" marT="0" marB="0" anchor="ctr">
                    <a:solidFill>
                      <a:srgbClr val="D8E4E1">
                        <a:alpha val="31000"/>
                      </a:srgbClr>
                    </a:solidFill>
                  </a:tcPr>
                </a:tc>
                <a:extLst>
                  <a:ext uri="{0D108BD9-81ED-4DB2-BD59-A6C34878D82A}">
                    <a16:rowId xmlns:a16="http://schemas.microsoft.com/office/drawing/2014/main" val="2816562323"/>
                  </a:ext>
                </a:extLst>
              </a:tr>
              <a:tr h="1145724">
                <a:tc>
                  <a:txBody>
                    <a:bodyPr/>
                    <a:lstStyle/>
                    <a:p>
                      <a:pPr indent="180340" algn="just">
                        <a:spcBef>
                          <a:spcPts val="600"/>
                        </a:spcBef>
                        <a:spcAft>
                          <a:spcPts val="600"/>
                        </a:spcAft>
                        <a:tabLst>
                          <a:tab pos="2637155" algn="ctr"/>
                          <a:tab pos="5274310" algn="r"/>
                          <a:tab pos="449580" algn="l"/>
                          <a:tab pos="2637155" algn="ctr"/>
                          <a:tab pos="5274310" algn="r"/>
                        </a:tabLst>
                      </a:pPr>
                      <a:r>
                        <a:rPr lang="ru-RU" sz="1600" b="1" kern="1200" dirty="0">
                          <a:solidFill>
                            <a:srgbClr val="C00000"/>
                          </a:solidFill>
                          <a:effectLst/>
                          <a:latin typeface="Arial" panose="020B0604020202020204" pitchFamily="34" charset="0"/>
                          <a:cs typeface="Arial" panose="020B0604020202020204" pitchFamily="34" charset="0"/>
                        </a:rPr>
                        <a:t>1</a:t>
                      </a:r>
                      <a:r>
                        <a:rPr lang="ru-RU" sz="1600" kern="1200" dirty="0">
                          <a:effectLst/>
                          <a:latin typeface="Arial" panose="020B0604020202020204" pitchFamily="34" charset="0"/>
                          <a:cs typeface="Arial" panose="020B0604020202020204" pitchFamily="34" charset="0"/>
                        </a:rPr>
                        <a:t> – организация применяет</a:t>
                      </a:r>
                      <a:r>
                        <a:rPr lang="ru-RU" sz="1600" b="1" kern="1200" dirty="0">
                          <a:effectLst/>
                          <a:latin typeface="Arial" panose="020B0604020202020204" pitchFamily="34" charset="0"/>
                          <a:cs typeface="Arial" panose="020B0604020202020204" pitchFamily="34" charset="0"/>
                        </a:rPr>
                        <a:t> упрощенную систему налогообложения </a:t>
                      </a:r>
                      <a:r>
                        <a:rPr lang="ru-RU" sz="1600" kern="1200" dirty="0">
                          <a:effectLst/>
                          <a:latin typeface="Arial" panose="020B0604020202020204" pitchFamily="34" charset="0"/>
                          <a:cs typeface="Arial" panose="020B0604020202020204" pitchFamily="34" charset="0"/>
                        </a:rPr>
                        <a:t>и </a:t>
                      </a:r>
                      <a:r>
                        <a:rPr lang="ru-RU" sz="1600" b="0" kern="1200" dirty="0">
                          <a:effectLst/>
                          <a:latin typeface="Arial" panose="020B0604020202020204" pitchFamily="34" charset="0"/>
                          <a:cs typeface="Arial" panose="020B0604020202020204" pitchFamily="34" charset="0"/>
                        </a:rPr>
                        <a:t>ведет</a:t>
                      </a:r>
                      <a:r>
                        <a:rPr lang="ru-RU" sz="1600" b="1" kern="1200" dirty="0">
                          <a:effectLst/>
                          <a:latin typeface="Arial" panose="020B0604020202020204" pitchFamily="34" charset="0"/>
                          <a:cs typeface="Arial" panose="020B0604020202020204" pitchFamily="34" charset="0"/>
                        </a:rPr>
                        <a:t> учет в книге</a:t>
                      </a:r>
                      <a:r>
                        <a:rPr lang="ru-RU" sz="1600" b="1" kern="1200" baseline="0" dirty="0">
                          <a:effectLst/>
                          <a:latin typeface="Arial" panose="020B0604020202020204" pitchFamily="34" charset="0"/>
                          <a:cs typeface="Arial" panose="020B0604020202020204" pitchFamily="34" charset="0"/>
                        </a:rPr>
                        <a:t> учета</a:t>
                      </a:r>
                      <a:r>
                        <a:rPr lang="ru-RU" sz="1600" b="1" kern="1200" dirty="0">
                          <a:effectLst/>
                          <a:latin typeface="Arial" panose="020B0604020202020204" pitchFamily="34" charset="0"/>
                          <a:cs typeface="Arial" panose="020B0604020202020204" pitchFamily="34" charset="0"/>
                        </a:rPr>
                        <a:t> доходов и расходов организаций,</a:t>
                      </a:r>
                      <a:r>
                        <a:rPr lang="ru-RU" sz="1600" b="1" kern="1200" baseline="0" dirty="0">
                          <a:effectLst/>
                          <a:latin typeface="Arial" panose="020B0604020202020204" pitchFamily="34" charset="0"/>
                          <a:cs typeface="Arial" panose="020B0604020202020204" pitchFamily="34" charset="0"/>
                        </a:rPr>
                        <a:t> применяющих упрощенную систему налогообложения</a:t>
                      </a:r>
                      <a:r>
                        <a:rPr lang="ru-RU" sz="1600" b="1" kern="1200" dirty="0">
                          <a:effectLst/>
                          <a:latin typeface="Arial" panose="020B0604020202020204" pitchFamily="34" charset="0"/>
                          <a:cs typeface="Arial" panose="020B0604020202020204" pitchFamily="34" charset="0"/>
                        </a:rPr>
                        <a:t>;</a:t>
                      </a:r>
                      <a:endParaRPr lang="ru-RU" sz="1600" b="1" baseline="0" dirty="0">
                        <a:effectLst/>
                        <a:latin typeface="Arial" panose="020B0604020202020204" pitchFamily="34" charset="0"/>
                        <a:ea typeface="Times New Roman" panose="02020603050405020304" pitchFamily="18" charset="0"/>
                        <a:cs typeface="Arial" panose="020B0604020202020204" pitchFamily="34" charset="0"/>
                      </a:endParaRPr>
                    </a:p>
                  </a:txBody>
                  <a:tcPr marL="45085" marR="45085" marT="0" marB="0" anchor="ctr">
                    <a:solidFill>
                      <a:srgbClr val="D8E4E1">
                        <a:alpha val="31000"/>
                      </a:srgbClr>
                    </a:solidFill>
                  </a:tcPr>
                </a:tc>
                <a:tc vMerge="1">
                  <a:txBody>
                    <a:bodyPr/>
                    <a:lstStyle/>
                    <a:p>
                      <a:pPr algn="ctr">
                        <a:spcBef>
                          <a:spcPts val="100"/>
                        </a:spcBef>
                        <a:spcAft>
                          <a:spcPts val="100"/>
                        </a:spcAft>
                      </a:pPr>
                      <a:endParaRPr lang="ru-RU" sz="1000">
                        <a:effectLst/>
                        <a:latin typeface="Times New Roman" panose="02020603050405020304" pitchFamily="18" charset="0"/>
                        <a:ea typeface="Times New Roman" panose="02020603050405020304" pitchFamily="18" charset="0"/>
                      </a:endParaRPr>
                    </a:p>
                  </a:txBody>
                  <a:tcPr marL="45085" marR="45085" marT="0" marB="0" anchor="b"/>
                </a:tc>
                <a:extLst>
                  <a:ext uri="{0D108BD9-81ED-4DB2-BD59-A6C34878D82A}">
                    <a16:rowId xmlns:a16="http://schemas.microsoft.com/office/drawing/2014/main" val="353975806"/>
                  </a:ext>
                </a:extLst>
              </a:tr>
              <a:tr h="894223">
                <a:tc>
                  <a:txBody>
                    <a:bodyPr/>
                    <a:lstStyle/>
                    <a:p>
                      <a:pPr indent="180340" algn="just">
                        <a:spcBef>
                          <a:spcPts val="600"/>
                        </a:spcBef>
                        <a:spcAft>
                          <a:spcPts val="600"/>
                        </a:spcAft>
                        <a:tabLst>
                          <a:tab pos="2637155" algn="ctr"/>
                          <a:tab pos="5274310" algn="r"/>
                          <a:tab pos="449580" algn="l"/>
                          <a:tab pos="2637155" algn="ctr"/>
                          <a:tab pos="5274310" algn="r"/>
                        </a:tabLst>
                      </a:pPr>
                      <a:r>
                        <a:rPr lang="ru-RU" sz="1600" b="1" kern="1200" dirty="0">
                          <a:solidFill>
                            <a:srgbClr val="C00000"/>
                          </a:solidFill>
                          <a:effectLst/>
                          <a:latin typeface="Arial" panose="020B0604020202020204" pitchFamily="34" charset="0"/>
                          <a:cs typeface="Arial" panose="020B0604020202020204" pitchFamily="34" charset="0"/>
                        </a:rPr>
                        <a:t>2</a:t>
                      </a:r>
                      <a:r>
                        <a:rPr lang="ru-RU" sz="1600" kern="1200" dirty="0">
                          <a:effectLst/>
                          <a:latin typeface="Arial" panose="020B0604020202020204" pitchFamily="34" charset="0"/>
                          <a:cs typeface="Arial" panose="020B0604020202020204" pitchFamily="34" charset="0"/>
                        </a:rPr>
                        <a:t> –</a:t>
                      </a:r>
                      <a:r>
                        <a:rPr lang="en-US" sz="1600" kern="1200" baseline="0" dirty="0">
                          <a:effectLst/>
                          <a:latin typeface="Arial" panose="020B0604020202020204" pitchFamily="34" charset="0"/>
                          <a:cs typeface="Arial" panose="020B0604020202020204" pitchFamily="34" charset="0"/>
                        </a:rPr>
                        <a:t> </a:t>
                      </a:r>
                      <a:r>
                        <a:rPr lang="ru-RU" sz="1600" kern="1200" dirty="0">
                          <a:effectLst/>
                          <a:latin typeface="Arial" panose="020B0604020202020204" pitchFamily="34" charset="0"/>
                          <a:cs typeface="Arial" panose="020B0604020202020204" pitchFamily="34" charset="0"/>
                        </a:rPr>
                        <a:t>организация применяет</a:t>
                      </a:r>
                      <a:r>
                        <a:rPr lang="ru-RU" sz="1600" b="1" kern="1200" dirty="0">
                          <a:effectLst/>
                          <a:latin typeface="Arial" panose="020B0604020202020204" pitchFamily="34" charset="0"/>
                          <a:cs typeface="Arial" panose="020B0604020202020204" pitchFamily="34" charset="0"/>
                        </a:rPr>
                        <a:t> упрощенную систему налогообложения</a:t>
                      </a:r>
                      <a:r>
                        <a:rPr lang="ru-RU" sz="1600" b="1" kern="1200" baseline="0" dirty="0">
                          <a:effectLst/>
                          <a:latin typeface="Arial" panose="020B0604020202020204" pitchFamily="34" charset="0"/>
                          <a:cs typeface="Arial" panose="020B0604020202020204" pitchFamily="34" charset="0"/>
                        </a:rPr>
                        <a:t> </a:t>
                      </a:r>
                      <a:r>
                        <a:rPr lang="ru-RU" sz="1600" kern="1200" dirty="0">
                          <a:effectLst/>
                          <a:latin typeface="Arial" panose="020B0604020202020204" pitchFamily="34" charset="0"/>
                          <a:cs typeface="Arial" panose="020B0604020202020204" pitchFamily="34" charset="0"/>
                        </a:rPr>
                        <a:t>и </a:t>
                      </a:r>
                      <a:r>
                        <a:rPr lang="ru-RU" sz="1600" b="0" kern="1200" dirty="0">
                          <a:effectLst/>
                          <a:latin typeface="Arial" panose="020B0604020202020204" pitchFamily="34" charset="0"/>
                          <a:cs typeface="Arial" panose="020B0604020202020204" pitchFamily="34" charset="0"/>
                        </a:rPr>
                        <a:t>ведет</a:t>
                      </a:r>
                      <a:r>
                        <a:rPr lang="ru-RU" sz="1600" b="1" kern="1200" dirty="0">
                          <a:effectLst/>
                          <a:latin typeface="Arial" panose="020B0604020202020204" pitchFamily="34" charset="0"/>
                          <a:cs typeface="Arial" panose="020B0604020202020204" pitchFamily="34" charset="0"/>
                        </a:rPr>
                        <a:t> бухгалтерский учет и отчетность</a:t>
                      </a:r>
                      <a:r>
                        <a:rPr lang="ru-RU" sz="1600" b="1" kern="1200" baseline="0" dirty="0">
                          <a:effectLst/>
                          <a:latin typeface="Arial" panose="020B0604020202020204" pitchFamily="34" charset="0"/>
                          <a:cs typeface="Arial" panose="020B0604020202020204" pitchFamily="34" charset="0"/>
                        </a:rPr>
                        <a:t> на общих основаниях</a:t>
                      </a:r>
                      <a:r>
                        <a:rPr lang="ru-RU" sz="1600" b="1" kern="1200" dirty="0">
                          <a:effectLst/>
                          <a:latin typeface="Arial" panose="020B0604020202020204" pitchFamily="34" charset="0"/>
                          <a:cs typeface="Arial" panose="020B0604020202020204" pitchFamily="34" charset="0"/>
                        </a:rPr>
                        <a:t>;</a:t>
                      </a:r>
                      <a:endParaRPr lang="ru-RU" sz="1600" b="1" dirty="0">
                        <a:effectLst/>
                        <a:latin typeface="Arial" panose="020B0604020202020204" pitchFamily="34" charset="0"/>
                        <a:ea typeface="Times New Roman" panose="02020603050405020304" pitchFamily="18" charset="0"/>
                        <a:cs typeface="Arial" panose="020B0604020202020204" pitchFamily="34" charset="0"/>
                      </a:endParaRPr>
                    </a:p>
                  </a:txBody>
                  <a:tcPr marL="45085" marR="45085" marT="0" marB="0" anchor="ctr">
                    <a:solidFill>
                      <a:srgbClr val="D8E4E1">
                        <a:alpha val="31000"/>
                      </a:srgbClr>
                    </a:solidFill>
                  </a:tcPr>
                </a:tc>
                <a:tc vMerge="1">
                  <a:txBody>
                    <a:bodyPr/>
                    <a:lstStyle/>
                    <a:p>
                      <a:pPr algn="ctr">
                        <a:spcBef>
                          <a:spcPts val="100"/>
                        </a:spcBef>
                        <a:spcAft>
                          <a:spcPts val="100"/>
                        </a:spcAft>
                      </a:pPr>
                      <a:endParaRPr lang="ru-RU" sz="1000">
                        <a:effectLst/>
                        <a:latin typeface="Times New Roman" panose="02020603050405020304" pitchFamily="18" charset="0"/>
                        <a:ea typeface="Times New Roman" panose="02020603050405020304" pitchFamily="18" charset="0"/>
                      </a:endParaRPr>
                    </a:p>
                  </a:txBody>
                  <a:tcPr marL="45085" marR="45085" marT="0" marB="0" anchor="b"/>
                </a:tc>
                <a:extLst>
                  <a:ext uri="{0D108BD9-81ED-4DB2-BD59-A6C34878D82A}">
                    <a16:rowId xmlns:a16="http://schemas.microsoft.com/office/drawing/2014/main" val="2023265128"/>
                  </a:ext>
                </a:extLst>
              </a:tr>
              <a:tr h="1335456">
                <a:tc>
                  <a:txBody>
                    <a:bodyPr/>
                    <a:lstStyle/>
                    <a:p>
                      <a:pPr indent="180340" algn="just">
                        <a:spcBef>
                          <a:spcPts val="600"/>
                        </a:spcBef>
                        <a:spcAft>
                          <a:spcPts val="600"/>
                        </a:spcAft>
                        <a:tabLst>
                          <a:tab pos="2637155" algn="ctr"/>
                          <a:tab pos="5274310" algn="r"/>
                          <a:tab pos="449580" algn="l"/>
                          <a:tab pos="2637155" algn="ctr"/>
                          <a:tab pos="5274310" algn="r"/>
                        </a:tabLst>
                      </a:pPr>
                      <a:r>
                        <a:rPr lang="ru-RU" sz="1600" b="1" kern="1200" dirty="0">
                          <a:solidFill>
                            <a:srgbClr val="C00000"/>
                          </a:solidFill>
                          <a:effectLst/>
                          <a:latin typeface="Arial" panose="020B0604020202020204" pitchFamily="34" charset="0"/>
                          <a:cs typeface="Arial" panose="020B0604020202020204" pitchFamily="34" charset="0"/>
                        </a:rPr>
                        <a:t>3</a:t>
                      </a:r>
                      <a:r>
                        <a:rPr lang="ru-RU" sz="1600" kern="1200" dirty="0">
                          <a:effectLst/>
                          <a:latin typeface="Arial" panose="020B0604020202020204" pitchFamily="34" charset="0"/>
                          <a:cs typeface="Arial" panose="020B0604020202020204" pitchFamily="34" charset="0"/>
                        </a:rPr>
                        <a:t> – организация применяет </a:t>
                      </a:r>
                      <a:r>
                        <a:rPr lang="ru-RU" sz="1600" b="1" kern="1200" dirty="0">
                          <a:effectLst/>
                          <a:latin typeface="Arial" panose="020B0604020202020204" pitchFamily="34" charset="0"/>
                          <a:cs typeface="Arial" panose="020B0604020202020204" pitchFamily="34" charset="0"/>
                        </a:rPr>
                        <a:t>общий порядок налогообложения </a:t>
                      </a:r>
                      <a:r>
                        <a:rPr lang="en-US" sz="1600" b="1" kern="1200" dirty="0">
                          <a:effectLst/>
                          <a:latin typeface="Arial" panose="020B0604020202020204" pitchFamily="34" charset="0"/>
                          <a:cs typeface="Arial" panose="020B0604020202020204" pitchFamily="34" charset="0"/>
                        </a:rPr>
                        <a:t> </a:t>
                      </a:r>
                      <a:r>
                        <a:rPr lang="ru-RU" sz="1600" b="1" kern="1200" dirty="0">
                          <a:effectLst/>
                          <a:latin typeface="Arial" panose="020B0604020202020204" pitchFamily="34" charset="0"/>
                          <a:cs typeface="Arial" panose="020B0604020202020204" pitchFamily="34" charset="0"/>
                        </a:rPr>
                        <a:t/>
                      </a:r>
                      <a:br>
                        <a:rPr lang="ru-RU" sz="1600" b="1" kern="1200" dirty="0">
                          <a:effectLst/>
                          <a:latin typeface="Arial" panose="020B0604020202020204" pitchFamily="34" charset="0"/>
                          <a:cs typeface="Arial" panose="020B0604020202020204" pitchFamily="34" charset="0"/>
                        </a:rPr>
                      </a:br>
                      <a:r>
                        <a:rPr lang="ru-RU" sz="1600" b="0" kern="1200" dirty="0">
                          <a:effectLst/>
                          <a:latin typeface="Arial" panose="020B0604020202020204" pitchFamily="34" charset="0"/>
                          <a:cs typeface="Arial" panose="020B0604020202020204" pitchFamily="34" charset="0"/>
                        </a:rPr>
                        <a:t>или</a:t>
                      </a:r>
                      <a:r>
                        <a:rPr lang="ru-RU" sz="1600" b="0" kern="1200" baseline="0" dirty="0">
                          <a:effectLst/>
                          <a:latin typeface="Arial" panose="020B0604020202020204" pitchFamily="34" charset="0"/>
                          <a:cs typeface="Arial" panose="020B0604020202020204" pitchFamily="34" charset="0"/>
                        </a:rPr>
                        <a:t> </a:t>
                      </a:r>
                      <a:r>
                        <a:rPr lang="ru-RU" sz="1600" b="1" kern="1200" baseline="0" dirty="0">
                          <a:effectLst/>
                          <a:latin typeface="Arial" panose="020B0604020202020204" pitchFamily="34" charset="0"/>
                          <a:cs typeface="Arial" panose="020B0604020202020204" pitchFamily="34" charset="0"/>
                        </a:rPr>
                        <a:t>иной особый режим </a:t>
                      </a:r>
                      <a:r>
                        <a:rPr lang="ru-RU" sz="1600" b="0" kern="1200" baseline="0" dirty="0">
                          <a:effectLst/>
                          <a:latin typeface="Arial" panose="020B0604020202020204" pitchFamily="34" charset="0"/>
                          <a:cs typeface="Arial" panose="020B0604020202020204" pitchFamily="34" charset="0"/>
                        </a:rPr>
                        <a:t>налогообложения</a:t>
                      </a:r>
                      <a:r>
                        <a:rPr lang="en-US" sz="1600" b="0" i="1" kern="1200" baseline="0" dirty="0">
                          <a:solidFill>
                            <a:srgbClr val="648E85"/>
                          </a:solidFill>
                          <a:effectLst/>
                          <a:latin typeface="Arial" panose="020B0604020202020204" pitchFamily="34" charset="0"/>
                          <a:cs typeface="Arial" panose="020B0604020202020204" pitchFamily="34" charset="0"/>
                        </a:rPr>
                        <a:t> (</a:t>
                      </a:r>
                      <a:r>
                        <a:rPr lang="ru-RU" sz="1600" i="1" kern="1200" dirty="0">
                          <a:solidFill>
                            <a:srgbClr val="648E85"/>
                          </a:solidFill>
                          <a:effectLst/>
                          <a:latin typeface="Arial" panose="020B0604020202020204" pitchFamily="34" charset="0"/>
                          <a:cs typeface="Arial" panose="020B0604020202020204" pitchFamily="34" charset="0"/>
                        </a:rPr>
                        <a:t>единый налог</a:t>
                      </a:r>
                      <a:r>
                        <a:rPr lang="ru-RU" sz="1600" i="1" kern="1200" baseline="0" dirty="0">
                          <a:solidFill>
                            <a:srgbClr val="648E85"/>
                          </a:solidFill>
                          <a:effectLst/>
                          <a:latin typeface="Arial" panose="020B0604020202020204" pitchFamily="34" charset="0"/>
                          <a:cs typeface="Arial" panose="020B0604020202020204" pitchFamily="34" charset="0"/>
                        </a:rPr>
                        <a:t> </a:t>
                      </a:r>
                      <a:r>
                        <a:rPr lang="ru-RU" sz="1600" i="1" kern="1200" dirty="0">
                          <a:solidFill>
                            <a:srgbClr val="648E85"/>
                          </a:solidFill>
                          <a:effectLst/>
                          <a:latin typeface="Arial" panose="020B0604020202020204" pitchFamily="34" charset="0"/>
                          <a:cs typeface="Arial" panose="020B0604020202020204" pitchFamily="34" charset="0"/>
                        </a:rPr>
                        <a:t>для производителей сельскохозяйственной продукции)</a:t>
                      </a:r>
                      <a:r>
                        <a:rPr lang="ru-RU" sz="1600" i="1" kern="1200" dirty="0">
                          <a:effectLst/>
                          <a:latin typeface="Arial" panose="020B0604020202020204" pitchFamily="34" charset="0"/>
                          <a:cs typeface="Arial" panose="020B0604020202020204" pitchFamily="34" charset="0"/>
                        </a:rPr>
                        <a:t> </a:t>
                      </a:r>
                      <a:r>
                        <a:rPr lang="ru-RU" sz="1600" kern="1200" dirty="0">
                          <a:effectLst/>
                          <a:latin typeface="Arial" panose="020B0604020202020204" pitchFamily="34" charset="0"/>
                          <a:cs typeface="Arial" panose="020B0604020202020204" pitchFamily="34" charset="0"/>
                        </a:rPr>
                        <a:t>и </a:t>
                      </a:r>
                      <a:r>
                        <a:rPr lang="ru-RU" sz="1600" b="0" kern="1200" dirty="0">
                          <a:effectLst/>
                          <a:latin typeface="Arial" panose="020B0604020202020204" pitchFamily="34" charset="0"/>
                          <a:cs typeface="Arial" panose="020B0604020202020204" pitchFamily="34" charset="0"/>
                        </a:rPr>
                        <a:t>ведет</a:t>
                      </a:r>
                      <a:r>
                        <a:rPr lang="ru-RU" sz="1600" b="1" kern="1200" dirty="0">
                          <a:effectLst/>
                          <a:latin typeface="Arial" panose="020B0604020202020204" pitchFamily="34" charset="0"/>
                          <a:cs typeface="Arial" panose="020B0604020202020204" pitchFamily="34" charset="0"/>
                        </a:rPr>
                        <a:t> бухгалтерский учет и отчетность на общих</a:t>
                      </a:r>
                      <a:r>
                        <a:rPr lang="ru-RU" sz="1600" b="1" kern="1200" baseline="0" dirty="0">
                          <a:effectLst/>
                          <a:latin typeface="Arial" panose="020B0604020202020204" pitchFamily="34" charset="0"/>
                          <a:cs typeface="Arial" panose="020B0604020202020204" pitchFamily="34" charset="0"/>
                        </a:rPr>
                        <a:t> основаниях</a:t>
                      </a:r>
                      <a:endParaRPr lang="ru-RU" sz="1600" b="1" dirty="0">
                        <a:effectLst/>
                        <a:latin typeface="Arial" panose="020B0604020202020204" pitchFamily="34" charset="0"/>
                        <a:ea typeface="Times New Roman" panose="02020603050405020304" pitchFamily="18" charset="0"/>
                        <a:cs typeface="Arial" panose="020B0604020202020204" pitchFamily="34" charset="0"/>
                      </a:endParaRPr>
                    </a:p>
                  </a:txBody>
                  <a:tcPr marL="45085" marR="45085" marT="0" marB="0" anchor="ctr">
                    <a:solidFill>
                      <a:srgbClr val="D8E4E1">
                        <a:alpha val="31000"/>
                      </a:srgbClr>
                    </a:solidFill>
                  </a:tcPr>
                </a:tc>
                <a:tc vMerge="1">
                  <a:txBody>
                    <a:bodyPr/>
                    <a:lstStyle/>
                    <a:p>
                      <a:pPr algn="ctr">
                        <a:spcBef>
                          <a:spcPts val="100"/>
                        </a:spcBef>
                        <a:spcAft>
                          <a:spcPts val="100"/>
                        </a:spcAft>
                      </a:pPr>
                      <a:endParaRPr lang="ru-RU" sz="1000" dirty="0">
                        <a:effectLst/>
                        <a:latin typeface="Times New Roman" panose="02020603050405020304" pitchFamily="18" charset="0"/>
                        <a:ea typeface="Times New Roman" panose="02020603050405020304" pitchFamily="18" charset="0"/>
                      </a:endParaRPr>
                    </a:p>
                  </a:txBody>
                  <a:tcPr marL="45085" marR="45085" marT="0" marB="0" anchor="b"/>
                </a:tc>
                <a:extLst>
                  <a:ext uri="{0D108BD9-81ED-4DB2-BD59-A6C34878D82A}">
                    <a16:rowId xmlns:a16="http://schemas.microsoft.com/office/drawing/2014/main" val="1017215781"/>
                  </a:ext>
                </a:extLst>
              </a:tr>
            </a:tbl>
          </a:graphicData>
        </a:graphic>
      </p:graphicFrame>
      <p:sp>
        <p:nvSpPr>
          <p:cNvPr id="3" name="Прямоугольник 2"/>
          <p:cNvSpPr/>
          <p:nvPr/>
        </p:nvSpPr>
        <p:spPr>
          <a:xfrm>
            <a:off x="9669558" y="895170"/>
            <a:ext cx="1681860" cy="1636278"/>
          </a:xfrm>
          <a:prstGeom prst="rect">
            <a:avLst/>
          </a:prstGeom>
          <a:solidFill>
            <a:schemeClr val="tx1">
              <a:alpha val="9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rgbClr val="FF0000"/>
                </a:solidFill>
                <a:latin typeface="Arial" pitchFamily="34" charset="0"/>
                <a:cs typeface="Arial" pitchFamily="34" charset="0"/>
              </a:rPr>
              <a:t>Раздел заполняется в обязательном порядке!</a:t>
            </a:r>
            <a:r>
              <a:rPr lang="ru-RU" sz="1600" dirty="0">
                <a:solidFill>
                  <a:srgbClr val="FF0000"/>
                </a:solidFill>
              </a:rPr>
              <a:t> </a:t>
            </a:r>
          </a:p>
        </p:txBody>
      </p:sp>
      <p:cxnSp>
        <p:nvCxnSpPr>
          <p:cNvPr id="5" name="Прямая со стрелкой 4"/>
          <p:cNvCxnSpPr/>
          <p:nvPr/>
        </p:nvCxnSpPr>
        <p:spPr>
          <a:xfrm flipH="1">
            <a:off x="9235234" y="2531448"/>
            <a:ext cx="434324" cy="523240"/>
          </a:xfrm>
          <a:prstGeom prst="straightConnector1">
            <a:avLst/>
          </a:prstGeom>
          <a:ln w="15875">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6625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a:solidFill>
                  <a:schemeClr val="bg1"/>
                </a:solidFill>
                <a:latin typeface="Arial" panose="020B0604020202020204" pitchFamily="34" charset="0"/>
                <a:ea typeface="Roboto Condensed" panose="02000000000000000000" pitchFamily="2" charset="0"/>
                <a:cs typeface="Arial" panose="020B0604020202020204" pitchFamily="34" charset="0"/>
              </a:rPr>
              <a:t>70</a:t>
            </a: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pic>
        <p:nvPicPr>
          <p:cNvPr id="11" name="Рисунок 10"/>
          <p:cNvPicPr>
            <a:picLocks noChangeAspect="1"/>
          </p:cNvPicPr>
          <p:nvPr/>
        </p:nvPicPr>
        <p:blipFill>
          <a:blip r:embed="rId5"/>
          <a:stretch>
            <a:fillRect/>
          </a:stretch>
        </p:blipFill>
        <p:spPr>
          <a:xfrm>
            <a:off x="1149886" y="2461318"/>
            <a:ext cx="9499599" cy="4152842"/>
          </a:xfrm>
          <a:prstGeom prst="rect">
            <a:avLst/>
          </a:prstGeom>
        </p:spPr>
      </p:pic>
      <p:sp>
        <p:nvSpPr>
          <p:cNvPr id="12" name="Прямоугольник 11"/>
          <p:cNvSpPr/>
          <p:nvPr/>
        </p:nvSpPr>
        <p:spPr>
          <a:xfrm>
            <a:off x="1063097" y="900000"/>
            <a:ext cx="10123063" cy="1361911"/>
          </a:xfrm>
          <a:prstGeom prst="rect">
            <a:avLst/>
          </a:prstGeom>
        </p:spPr>
        <p:txBody>
          <a:bodyPr wrap="square">
            <a:spAutoFit/>
          </a:bodyPr>
          <a:lstStyle/>
          <a:p>
            <a:pPr lvl="0" algn="ctr"/>
            <a:r>
              <a:rPr lang="ru-RU" sz="2000" kern="0" dirty="0">
                <a:solidFill>
                  <a:srgbClr val="C00000"/>
                </a:solidFill>
                <a:latin typeface="Tahoma" pitchFamily="34" charset="0"/>
                <a:cs typeface="Tahoma" pitchFamily="34" charset="0"/>
              </a:rPr>
              <a:t>ВНИМАНИЕ!</a:t>
            </a:r>
          </a:p>
          <a:p>
            <a:pPr lvl="0" algn="ctr">
              <a:spcBef>
                <a:spcPts val="300"/>
              </a:spcBef>
              <a:spcAft>
                <a:spcPts val="600"/>
              </a:spcAft>
            </a:pPr>
            <a:r>
              <a:rPr lang="ru-RU" sz="2000" kern="0" dirty="0">
                <a:solidFill>
                  <a:srgbClr val="C00000"/>
                </a:solidFill>
                <a:latin typeface="Tahoma" pitchFamily="34" charset="0"/>
                <a:cs typeface="Tahoma" pitchFamily="34" charset="0"/>
              </a:rPr>
              <a:t>Введены новые статистические показатели </a:t>
            </a:r>
            <a:r>
              <a:rPr lang="ru-RU" sz="2000" kern="0" dirty="0">
                <a:solidFill>
                  <a:prstClr val="black"/>
                </a:solidFill>
                <a:latin typeface="Tahoma" pitchFamily="34" charset="0"/>
                <a:cs typeface="Tahoma" pitchFamily="34" charset="0"/>
              </a:rPr>
              <a:t/>
            </a:r>
            <a:br>
              <a:rPr lang="ru-RU" sz="2000" kern="0" dirty="0">
                <a:solidFill>
                  <a:prstClr val="black"/>
                </a:solidFill>
                <a:latin typeface="Tahoma" pitchFamily="34" charset="0"/>
                <a:cs typeface="Tahoma" pitchFamily="34" charset="0"/>
              </a:rPr>
            </a:br>
            <a:r>
              <a:rPr lang="ru-RU" sz="2000" b="1" kern="0" dirty="0">
                <a:solidFill>
                  <a:srgbClr val="385723"/>
                </a:solidFill>
                <a:latin typeface="Tahoma" pitchFamily="34" charset="0"/>
                <a:cs typeface="Tahoma" pitchFamily="34" charset="0"/>
              </a:rPr>
              <a:t>в</a:t>
            </a:r>
            <a:r>
              <a:rPr lang="ru-RU" sz="2000" b="1" kern="0" dirty="0">
                <a:solidFill>
                  <a:prstClr val="black"/>
                </a:solidFill>
                <a:latin typeface="Tahoma" pitchFamily="34" charset="0"/>
                <a:cs typeface="Tahoma" pitchFamily="34" charset="0"/>
              </a:rPr>
              <a:t> </a:t>
            </a:r>
            <a:r>
              <a:rPr lang="ru-RU" sz="2000" b="1" kern="0" dirty="0">
                <a:solidFill>
                  <a:srgbClr val="385723"/>
                </a:solidFill>
                <a:latin typeface="Tahoma" pitchFamily="34" charset="0"/>
                <a:cs typeface="Tahoma" pitchFamily="34" charset="0"/>
              </a:rPr>
              <a:t>раздел</a:t>
            </a:r>
            <a:r>
              <a:rPr lang="en-US" sz="2000" b="1" kern="0" dirty="0">
                <a:solidFill>
                  <a:schemeClr val="accent6">
                    <a:lumMod val="50000"/>
                  </a:schemeClr>
                </a:solidFill>
                <a:latin typeface="Tahoma" pitchFamily="34" charset="0"/>
                <a:cs typeface="Tahoma" pitchFamily="34" charset="0"/>
              </a:rPr>
              <a:t> VII </a:t>
            </a:r>
            <a:r>
              <a:rPr lang="ru-RU" sz="2000" kern="0" dirty="0">
                <a:solidFill>
                  <a:schemeClr val="accent6">
                    <a:lumMod val="50000"/>
                  </a:schemeClr>
                </a:solidFill>
                <a:latin typeface="Tahoma" pitchFamily="34" charset="0"/>
                <a:cs typeface="Tahoma" pitchFamily="34" charset="0"/>
              </a:rPr>
              <a:t>«Производство промышленной продукции </a:t>
            </a:r>
            <a:r>
              <a:rPr lang="en-US" sz="2000" kern="0" dirty="0">
                <a:solidFill>
                  <a:schemeClr val="accent6">
                    <a:lumMod val="50000"/>
                  </a:schemeClr>
                </a:solidFill>
                <a:latin typeface="Tahoma" pitchFamily="34" charset="0"/>
                <a:cs typeface="Tahoma" pitchFamily="34" charset="0"/>
              </a:rPr>
              <a:t/>
            </a:r>
            <a:br>
              <a:rPr lang="en-US" sz="2000" kern="0" dirty="0">
                <a:solidFill>
                  <a:schemeClr val="accent6">
                    <a:lumMod val="50000"/>
                  </a:schemeClr>
                </a:solidFill>
                <a:latin typeface="Tahoma" pitchFamily="34" charset="0"/>
                <a:cs typeface="Tahoma" pitchFamily="34" charset="0"/>
              </a:rPr>
            </a:br>
            <a:r>
              <a:rPr lang="ru-RU" sz="2000" kern="0" dirty="0">
                <a:solidFill>
                  <a:schemeClr val="accent6">
                    <a:lumMod val="50000"/>
                  </a:schemeClr>
                </a:solidFill>
                <a:latin typeface="Tahoma" pitchFamily="34" charset="0"/>
                <a:cs typeface="Tahoma" pitchFamily="34" charset="0"/>
              </a:rPr>
              <a:t>(услуг промышленного характера)» </a:t>
            </a:r>
          </a:p>
        </p:txBody>
      </p:sp>
    </p:spTree>
    <p:extLst>
      <p:ext uri="{BB962C8B-B14F-4D97-AF65-F5344CB8AC3E}">
        <p14:creationId xmlns:p14="http://schemas.microsoft.com/office/powerpoint/2010/main" val="28690295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a:solidFill>
                  <a:schemeClr val="bg1"/>
                </a:solidFill>
                <a:latin typeface="Arial" panose="020B0604020202020204" pitchFamily="34" charset="0"/>
                <a:ea typeface="Roboto Condensed" panose="02000000000000000000" pitchFamily="2" charset="0"/>
                <a:cs typeface="Arial" panose="020B0604020202020204" pitchFamily="34" charset="0"/>
              </a:rPr>
              <a:t>71</a:t>
            </a: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1" name="Заголовок 1"/>
          <p:cNvSpPr>
            <a:spLocks noGrp="1"/>
          </p:cNvSpPr>
          <p:nvPr>
            <p:ph type="ctrTitle"/>
          </p:nvPr>
        </p:nvSpPr>
        <p:spPr>
          <a:xfrm>
            <a:off x="1502897" y="777669"/>
            <a:ext cx="9256258" cy="640932"/>
          </a:xfrm>
        </p:spPr>
        <p:txBody>
          <a:bodyPr anchor="ctr">
            <a:noAutofit/>
          </a:bodyPr>
          <a:lstStyle/>
          <a:p>
            <a:r>
              <a:rPr lang="ru-RU" sz="18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Раздел V</a:t>
            </a:r>
            <a:r>
              <a:rPr lang="en-US" sz="18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I</a:t>
            </a:r>
            <a:r>
              <a:rPr lang="ru-RU" sz="18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I </a:t>
            </a:r>
            <a:br>
              <a:rPr lang="ru-RU" sz="18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br>
            <a:r>
              <a:rPr lang="ru-RU" sz="18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«Производство промышленной продукции (услуг промышленного характера)»</a:t>
            </a:r>
            <a:endParaRPr lang="ru-RU" sz="1800" i="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179650510"/>
              </p:ext>
            </p:extLst>
          </p:nvPr>
        </p:nvGraphicFramePr>
        <p:xfrm>
          <a:off x="1270000" y="1418601"/>
          <a:ext cx="9652000" cy="5305594"/>
        </p:xfrm>
        <a:graphic>
          <a:graphicData uri="http://schemas.openxmlformats.org/drawingml/2006/table">
            <a:tbl>
              <a:tblPr firstRow="1" bandRow="1">
                <a:tableStyleId>{93296810-A885-4BE3-A3E7-6D5BEEA58F35}</a:tableStyleId>
              </a:tblPr>
              <a:tblGrid>
                <a:gridCol w="4826000">
                  <a:extLst>
                    <a:ext uri="{9D8B030D-6E8A-4147-A177-3AD203B41FA5}">
                      <a16:colId xmlns:a16="http://schemas.microsoft.com/office/drawing/2014/main" val="2645592760"/>
                    </a:ext>
                  </a:extLst>
                </a:gridCol>
                <a:gridCol w="4826000">
                  <a:extLst>
                    <a:ext uri="{9D8B030D-6E8A-4147-A177-3AD203B41FA5}">
                      <a16:colId xmlns:a16="http://schemas.microsoft.com/office/drawing/2014/main" val="305313053"/>
                    </a:ext>
                  </a:extLst>
                </a:gridCol>
              </a:tblGrid>
              <a:tr h="360634">
                <a:tc gridSpan="2">
                  <a:txBody>
                    <a:bodyPr/>
                    <a:lstStyle/>
                    <a:p>
                      <a:pPr algn="ctr"/>
                      <a:r>
                        <a:rPr lang="ru-RU" dirty="0">
                          <a:latin typeface="Arial" panose="020B0604020202020204" pitchFamily="34" charset="0"/>
                          <a:cs typeface="Arial" panose="020B0604020202020204" pitchFamily="34" charset="0"/>
                        </a:rPr>
                        <a:t>Фактически произведено продукции (услуги) за отчетный год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48E85"/>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ED1CD"/>
                    </a:solidFill>
                  </a:tcPr>
                </a:tc>
                <a:extLst>
                  <a:ext uri="{0D108BD9-81ED-4DB2-BD59-A6C34878D82A}">
                    <a16:rowId xmlns:a16="http://schemas.microsoft.com/office/drawing/2014/main" val="667197195"/>
                  </a:ext>
                </a:extLst>
              </a:tr>
              <a:tr h="631110">
                <a:tc>
                  <a:txBody>
                    <a:bodyPr/>
                    <a:lstStyle/>
                    <a:p>
                      <a:pPr algn="ctr"/>
                      <a:r>
                        <a:rPr lang="ru-RU" b="1" dirty="0">
                          <a:solidFill>
                            <a:schemeClr val="bg1"/>
                          </a:solidFill>
                          <a:latin typeface="Arial" panose="020B0604020202020204" pitchFamily="34" charset="0"/>
                          <a:cs typeface="Arial" panose="020B0604020202020204" pitchFamily="34" charset="0"/>
                        </a:rPr>
                        <a:t>количество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48E85"/>
                    </a:solidFill>
                  </a:tcPr>
                </a:tc>
                <a:tc>
                  <a:txBody>
                    <a:bodyPr/>
                    <a:lstStyle/>
                    <a:p>
                      <a:pPr algn="ctr"/>
                      <a:r>
                        <a:rPr lang="ru-RU" b="1" dirty="0">
                          <a:solidFill>
                            <a:schemeClr val="bg1"/>
                          </a:solidFill>
                          <a:latin typeface="Arial" panose="020B0604020202020204" pitchFamily="34" charset="0"/>
                          <a:cs typeface="Arial" panose="020B0604020202020204" pitchFamily="34" charset="0"/>
                        </a:rPr>
                        <a:t>из него направлено на промышленно-производственные нужды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48E85"/>
                    </a:solidFill>
                  </a:tcPr>
                </a:tc>
                <a:extLst>
                  <a:ext uri="{0D108BD9-81ED-4DB2-BD59-A6C34878D82A}">
                    <a16:rowId xmlns:a16="http://schemas.microsoft.com/office/drawing/2014/main" val="1083655154"/>
                  </a:ext>
                </a:extLst>
              </a:tr>
              <a:tr h="330582">
                <a:tc>
                  <a:txBody>
                    <a:bodyPr/>
                    <a:lstStyle/>
                    <a:p>
                      <a:pPr marL="0" algn="ctr" defTabSz="914400" rtl="0" eaLnBrk="1" latinLnBrk="0" hangingPunct="1"/>
                      <a:r>
                        <a:rPr lang="ru-RU" sz="1600" kern="1200" dirty="0">
                          <a:solidFill>
                            <a:schemeClr val="dk1"/>
                          </a:solidFill>
                          <a:latin typeface="Arial" panose="020B0604020202020204" pitchFamily="34" charset="0"/>
                          <a:ea typeface="+mn-ea"/>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ED1CD"/>
                    </a:solidFill>
                  </a:tcPr>
                </a:tc>
                <a:tc>
                  <a:txBody>
                    <a:bodyPr/>
                    <a:lstStyle/>
                    <a:p>
                      <a:pPr marL="0" algn="ctr" defTabSz="914400" rtl="0" eaLnBrk="1" latinLnBrk="0" hangingPunct="1"/>
                      <a:r>
                        <a:rPr lang="ru-RU" sz="1600" kern="1200" dirty="0">
                          <a:solidFill>
                            <a:schemeClr val="dk1"/>
                          </a:solidFill>
                          <a:latin typeface="Arial" panose="020B0604020202020204" pitchFamily="34" charset="0"/>
                          <a:ea typeface="+mn-ea"/>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ED1CD"/>
                    </a:solidFill>
                  </a:tcPr>
                </a:tc>
                <a:extLst>
                  <a:ext uri="{0D108BD9-81ED-4DB2-BD59-A6C34878D82A}">
                    <a16:rowId xmlns:a16="http://schemas.microsoft.com/office/drawing/2014/main" val="4088294713"/>
                  </a:ext>
                </a:extLst>
              </a:tr>
              <a:tr h="3964474">
                <a:tc>
                  <a:txBody>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450215" algn="l"/>
                        </a:tabLst>
                        <a:defRPr/>
                      </a:pPr>
                      <a:r>
                        <a:rPr kumimoji="0" lang="ru-RU" sz="11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данные о производстве промышленной продукции:</a:t>
                      </a:r>
                      <a:endPar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ts val="50"/>
                        </a:lnSpc>
                        <a:spcBef>
                          <a:spcPts val="0"/>
                        </a:spcBef>
                        <a:spcAft>
                          <a:spcPts val="0"/>
                        </a:spcAft>
                        <a:buClrTx/>
                        <a:buSzTx/>
                        <a:buFont typeface="Wingdings" panose="05000000000000000000" pitchFamily="2" charset="2"/>
                        <a:buChar char=""/>
                        <a:tabLst>
                          <a:tab pos="450215" algn="l"/>
                        </a:tabLst>
                        <a:defRPr/>
                      </a:pPr>
                      <a:endPar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108000" algn="just" defTabSz="914400" rtl="0" eaLnBrk="1" fontAlgn="auto" latinLnBrk="0" hangingPunct="1">
                        <a:lnSpc>
                          <a:spcPct val="100000"/>
                        </a:lnSpc>
                        <a:spcBef>
                          <a:spcPts val="0"/>
                        </a:spcBef>
                        <a:spcAft>
                          <a:spcPts val="0"/>
                        </a:spcAft>
                        <a:buClrTx/>
                        <a:buSzTx/>
                        <a:buFont typeface="Wingdings" panose="05000000000000000000" pitchFamily="2" charset="2"/>
                        <a:buNone/>
                        <a:tabLst>
                          <a:tab pos="450215" algn="l"/>
                        </a:tabLst>
                        <a:defRPr/>
                      </a:pPr>
                      <a:r>
                        <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отгруженной или предназначенной для отгрузки другим юридическим или физическим лицам;</a:t>
                      </a:r>
                    </a:p>
                    <a:p>
                      <a:pPr marL="0" marR="0" lvl="0" indent="0" algn="just" defTabSz="914400" rtl="0" eaLnBrk="1" fontAlgn="auto" latinLnBrk="0" hangingPunct="1">
                        <a:lnSpc>
                          <a:spcPts val="1320"/>
                        </a:lnSpc>
                        <a:spcBef>
                          <a:spcPts val="0"/>
                        </a:spcBef>
                        <a:spcAft>
                          <a:spcPts val="0"/>
                        </a:spcAft>
                        <a:buClrTx/>
                        <a:buSzTx/>
                        <a:buFont typeface="Wingdings" panose="05000000000000000000" pitchFamily="2" charset="2"/>
                        <a:buNone/>
                        <a:tabLst>
                          <a:tab pos="450215" algn="l"/>
                        </a:tabLst>
                        <a:defRPr/>
                      </a:pPr>
                      <a:endPar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108000" algn="just" defTabSz="914400" rtl="0" eaLnBrk="1" fontAlgn="auto" latinLnBrk="0" hangingPunct="1">
                        <a:lnSpc>
                          <a:spcPct val="100000"/>
                        </a:lnSpc>
                        <a:spcBef>
                          <a:spcPts val="0"/>
                        </a:spcBef>
                        <a:spcAft>
                          <a:spcPts val="0"/>
                        </a:spcAft>
                        <a:buClrTx/>
                        <a:buSzTx/>
                        <a:buFont typeface="Wingdings" panose="05000000000000000000" pitchFamily="2" charset="2"/>
                        <a:buNone/>
                        <a:tabLst>
                          <a:tab pos="450215" algn="l"/>
                        </a:tabLst>
                        <a:defRPr/>
                      </a:pPr>
                      <a:r>
                        <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в пределах организации:</a:t>
                      </a:r>
                    </a:p>
                    <a:p>
                      <a:pPr marL="0" marR="0" lvl="0" indent="108000" algn="just" defTabSz="914400" rtl="0" eaLnBrk="1" fontAlgn="auto" latinLnBrk="0" hangingPunct="1">
                        <a:lnSpc>
                          <a:spcPts val="500"/>
                        </a:lnSpc>
                        <a:spcBef>
                          <a:spcPts val="0"/>
                        </a:spcBef>
                        <a:spcAft>
                          <a:spcPts val="0"/>
                        </a:spcAft>
                        <a:buClrTx/>
                        <a:buSzTx/>
                        <a:buFont typeface="Wingdings" panose="05000000000000000000" pitchFamily="2" charset="2"/>
                        <a:buNone/>
                        <a:tabLst>
                          <a:tab pos="450215" algn="l"/>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1070610" marR="0" lvl="0" indent="-171450" algn="l" defTabSz="914400" rtl="0" eaLnBrk="1" fontAlgn="auto" latinLnBrk="0" hangingPunct="1">
                        <a:lnSpc>
                          <a:spcPts val="1200"/>
                        </a:lnSpc>
                        <a:spcBef>
                          <a:spcPts val="0"/>
                        </a:spcBef>
                        <a:spcAft>
                          <a:spcPts val="0"/>
                        </a:spcAft>
                        <a:buClrTx/>
                        <a:buSzTx/>
                        <a:buFont typeface="Arial" panose="020B0604020202020204" pitchFamily="34" charset="0"/>
                        <a:buChar char="•"/>
                        <a:tabLst/>
                        <a:defRPr/>
                      </a:pPr>
                      <a:r>
                        <a:rPr kumimoji="0" lang="ru-RU" sz="11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направленной на промышленно-производственные нужды</a:t>
                      </a:r>
                      <a:r>
                        <a:rPr kumimoji="0" lang="ru-RU" sz="11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(стоимость которой </a:t>
                      </a:r>
                      <a:br>
                        <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в дальнейшем учитывается в себестоимости конечной продукции),</a:t>
                      </a:r>
                    </a:p>
                    <a:p>
                      <a:pPr marL="899160" marR="0" lvl="0" indent="0" algn="l" defTabSz="914400" rtl="0" eaLnBrk="1" fontAlgn="auto" latinLnBrk="0" hangingPunct="1">
                        <a:lnSpc>
                          <a:spcPts val="12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1070610" marR="0" lvl="0" indent="-171450" algn="l" defTabSz="914400" rtl="0" eaLnBrk="1" fontAlgn="auto" latinLnBrk="0" hangingPunct="1">
                        <a:lnSpc>
                          <a:spcPts val="1200"/>
                        </a:lnSpc>
                        <a:spcBef>
                          <a:spcPts val="0"/>
                        </a:spcBef>
                        <a:spcAft>
                          <a:spcPts val="0"/>
                        </a:spcAft>
                        <a:buClrTx/>
                        <a:buSzTx/>
                        <a:buFont typeface="Arial" panose="020B0604020202020204" pitchFamily="34" charset="0"/>
                        <a:buChar char="•"/>
                        <a:tabLst/>
                        <a:defRPr/>
                      </a:pPr>
                      <a:r>
                        <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переданной для дальнейшего использования при осуществлении видов экономической деятельности,</a:t>
                      </a:r>
                      <a:br>
                        <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не включенных в разделы с 05 по 39 ОКРБ 005-2011,</a:t>
                      </a:r>
                    </a:p>
                    <a:p>
                      <a:pPr marL="1070610" marR="0" lvl="0" indent="-171450" algn="l" defTabSz="914400" rtl="0" eaLnBrk="1" fontAlgn="auto" latinLnBrk="0" hangingPunct="1">
                        <a:lnSpc>
                          <a:spcPts val="1200"/>
                        </a:lnSpc>
                        <a:spcBef>
                          <a:spcPts val="0"/>
                        </a:spcBef>
                        <a:spcAft>
                          <a:spcPts val="0"/>
                        </a:spcAft>
                        <a:buClrTx/>
                        <a:buSzTx/>
                        <a:buFont typeface="Arial" panose="020B0604020202020204" pitchFamily="34" charset="0"/>
                        <a:buChar char="•"/>
                        <a:tabLst/>
                        <a:defRPr/>
                      </a:pPr>
                      <a:endPar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1070610" marR="0" lvl="0" indent="-171450" algn="l" defTabSz="914400" rtl="0" eaLnBrk="1" fontAlgn="auto" latinLnBrk="0" hangingPunct="1">
                        <a:lnSpc>
                          <a:spcPts val="1200"/>
                        </a:lnSpc>
                        <a:spcBef>
                          <a:spcPts val="0"/>
                        </a:spcBef>
                        <a:spcAft>
                          <a:spcPts val="0"/>
                        </a:spcAft>
                        <a:buClrTx/>
                        <a:buSzTx/>
                        <a:buFont typeface="Arial" panose="020B0604020202020204" pitchFamily="34" charset="0"/>
                        <a:buChar char="•"/>
                        <a:tabLst/>
                        <a:defRPr/>
                      </a:pPr>
                      <a:r>
                        <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выданной своим работникам в счет оплаты труда,</a:t>
                      </a:r>
                    </a:p>
                    <a:p>
                      <a:pPr marL="1070610" marR="0" lvl="0" indent="-171450" algn="l" defTabSz="914400" rtl="0" eaLnBrk="1" fontAlgn="auto" latinLnBrk="0" hangingPunct="1">
                        <a:lnSpc>
                          <a:spcPts val="1200"/>
                        </a:lnSpc>
                        <a:spcBef>
                          <a:spcPts val="0"/>
                        </a:spcBef>
                        <a:spcAft>
                          <a:spcPts val="0"/>
                        </a:spcAft>
                        <a:buClrTx/>
                        <a:buSzTx/>
                        <a:buFont typeface="Arial" panose="020B0604020202020204" pitchFamily="34" charset="0"/>
                        <a:buChar char="•"/>
                        <a:tabLst/>
                        <a:defRPr/>
                      </a:pPr>
                      <a:endPar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1070610" marR="0" lvl="0" indent="-171450" algn="l" defTabSz="914400" rtl="0" eaLnBrk="1" fontAlgn="auto" latinLnBrk="0" hangingPunct="1">
                        <a:lnSpc>
                          <a:spcPts val="1200"/>
                        </a:lnSpc>
                        <a:spcBef>
                          <a:spcPts val="0"/>
                        </a:spcBef>
                        <a:spcAft>
                          <a:spcPts val="0"/>
                        </a:spcAft>
                        <a:buClrTx/>
                        <a:buSzTx/>
                        <a:buFont typeface="Arial" panose="020B0604020202020204" pitchFamily="34" charset="0"/>
                        <a:buChar char="•"/>
                        <a:tabLst/>
                        <a:defRPr/>
                      </a:pPr>
                      <a:r>
                        <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зачисленной в состав собственных основных средств</a:t>
                      </a:r>
                    </a:p>
                    <a:p>
                      <a:pPr marL="899160" marR="0" lvl="0" indent="0" algn="l" defTabSz="914400" rtl="0" eaLnBrk="1" fontAlgn="auto" latinLnBrk="0" hangingPunct="1">
                        <a:lnSpc>
                          <a:spcPts val="12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450215" algn="l"/>
                        </a:tabLst>
                        <a:defRPr/>
                      </a:pPr>
                      <a:r>
                        <a:rPr kumimoji="0" lang="ru-RU" sz="11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об оказанных услугах промышленного характера</a:t>
                      </a:r>
                      <a:r>
                        <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другим юридическим и физическим лицам </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tab pos="450215" algn="l"/>
                        </a:tabLst>
                        <a:defRPr/>
                      </a:pPr>
                      <a:r>
                        <a:rPr kumimoji="0" lang="ru-RU"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ru-RU" sz="1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п.129 Указаний</a:t>
                      </a:r>
                      <a:endParaRPr lang="ru-RU"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ED1CD">
                        <a:alpha val="0"/>
                      </a:srgbClr>
                    </a:solidFill>
                  </a:tcPr>
                </a:tc>
                <a:tc>
                  <a:txBody>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450215" algn="l"/>
                        </a:tabLst>
                        <a:defRPr/>
                      </a:pPr>
                      <a:r>
                        <a:rPr kumimoji="0" lang="ru-RU" sz="11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данные о промышленной продукции:</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ts val="5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произведенной в отчетном году и направленной в пределах организации на промышленно-производственные нужды </a:t>
                      </a:r>
                      <a:r>
                        <a:rPr kumimoji="0" lang="ru-RU" sz="11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(продукция, произведенная в предшествующих годах и направленная </a:t>
                      </a:r>
                      <a:br>
                        <a:rPr kumimoji="0" lang="ru-RU" sz="11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ru-RU" sz="11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на промышленно-производственные нужды в отчетном году, </a:t>
                      </a:r>
                      <a:br>
                        <a:rPr kumimoji="0" lang="ru-RU" sz="11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ru-RU" sz="1100" b="1" i="1"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в графе 2 не отражается</a:t>
                      </a:r>
                      <a:r>
                        <a:rPr kumimoji="0" lang="ru-RU" sz="11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0" marR="0" lvl="0" indent="0" algn="just" defTabSz="914400" rtl="0" eaLnBrk="1" fontAlgn="auto" latinLnBrk="0" hangingPunct="1">
                        <a:lnSpc>
                          <a:spcPts val="1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360000" algn="just"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Продукция, </a:t>
                      </a:r>
                      <a:r>
                        <a:rPr kumimoji="0" lang="ru-RU" sz="11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направленная на промышленно-производственные нужды</a:t>
                      </a:r>
                      <a:r>
                        <a:rPr kumimoji="0" lang="ru-RU" sz="11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a:t>
                      </a:r>
                      <a:r>
                        <a:rPr kumimoji="0" lang="ru-RU" sz="11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это продукция, </a:t>
                      </a:r>
                      <a:r>
                        <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стоимость которой </a:t>
                      </a:r>
                      <a:br>
                        <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в дальнейшем учитывается в себестоимости конечной промышленной продукции.</a:t>
                      </a:r>
                    </a:p>
                    <a:p>
                      <a:pPr marL="0" marR="0" lvl="0" indent="360000" algn="just" defTabSz="914400" rtl="0" eaLnBrk="1" fontAlgn="auto" latinLnBrk="0" hangingPunct="1">
                        <a:lnSpc>
                          <a:spcPts val="500"/>
                        </a:lnSpc>
                        <a:spcBef>
                          <a:spcPts val="0"/>
                        </a:spcBef>
                        <a:spcAft>
                          <a:spcPts val="0"/>
                        </a:spcAft>
                        <a:buClrTx/>
                        <a:buSzTx/>
                        <a:buFontTx/>
                        <a:buNone/>
                        <a:tabLst/>
                        <a:defRPr/>
                      </a:pPr>
                      <a:endPar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360000" algn="just" defTabSz="914400"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К ней относятся:</a:t>
                      </a:r>
                    </a:p>
                    <a:p>
                      <a:pPr marL="0" marR="0" lvl="0" indent="360000" algn="just" defTabSz="914400" rtl="0" eaLnBrk="1" fontAlgn="auto" latinLnBrk="0" hangingPunct="1">
                        <a:lnSpc>
                          <a:spcPts val="500"/>
                        </a:lnSpc>
                        <a:spcBef>
                          <a:spcPts val="0"/>
                        </a:spcBef>
                        <a:spcAft>
                          <a:spcPts val="0"/>
                        </a:spcAft>
                        <a:buClrTx/>
                        <a:buSzTx/>
                        <a:buFontTx/>
                        <a:buNone/>
                        <a:tabLst/>
                        <a:defRPr/>
                      </a:pPr>
                      <a:endParaRPr kumimoji="0" lang="ru-RU" sz="11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6000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изделия и полуфабрикаты, направленные на дальнейшую переработку (обработку) для производства иного вида продукции, код которого изменяется на уровне первых </a:t>
                      </a:r>
                      <a:br>
                        <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6 цифровых знаков ОКРБ 007-2012;</a:t>
                      </a:r>
                    </a:p>
                    <a:p>
                      <a:pPr marL="188550" marR="0" lvl="0" indent="0" algn="just" defTabSz="914400" rtl="0" eaLnBrk="1" fontAlgn="auto" latinLnBrk="0" hangingPunct="1">
                        <a:lnSpc>
                          <a:spcPts val="500"/>
                        </a:lnSpc>
                        <a:spcBef>
                          <a:spcPts val="0"/>
                        </a:spcBef>
                        <a:spcAft>
                          <a:spcPts val="0"/>
                        </a:spcAft>
                        <a:buClrTx/>
                        <a:buSzTx/>
                        <a:buFont typeface="Arial" panose="020B0604020202020204" pitchFamily="34" charset="0"/>
                        <a:buNone/>
                        <a:tabLst/>
                        <a:defRPr/>
                      </a:pPr>
                      <a:endPar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6000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готовые изделия, используемые в производственных целях (инвентарь, рабочая одежда и другое)</a:t>
                      </a:r>
                    </a:p>
                    <a:p>
                      <a:pPr marL="0" marR="0" lvl="0" indent="450215" algn="just" defTabSz="914400" rtl="0" eaLnBrk="1" fontAlgn="auto" latinLnBrk="0" hangingPunct="1">
                        <a:lnSpc>
                          <a:spcPct val="100000"/>
                        </a:lnSpc>
                        <a:spcBef>
                          <a:spcPts val="0"/>
                        </a:spcBef>
                        <a:spcAft>
                          <a:spcPts val="0"/>
                        </a:spcAft>
                        <a:buClrTx/>
                        <a:buSzTx/>
                        <a:buFontTx/>
                        <a:buNone/>
                        <a:tabLst>
                          <a:tab pos="450215" algn="l"/>
                        </a:tabLst>
                        <a:defRPr/>
                      </a:pPr>
                      <a:endPar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450215" algn="r" defTabSz="914400" rtl="0" eaLnBrk="1" fontAlgn="auto" latinLnBrk="0" hangingPunct="1">
                        <a:lnSpc>
                          <a:spcPct val="100000"/>
                        </a:lnSpc>
                        <a:spcBef>
                          <a:spcPts val="0"/>
                        </a:spcBef>
                        <a:spcAft>
                          <a:spcPts val="0"/>
                        </a:spcAft>
                        <a:buClrTx/>
                        <a:buSzTx/>
                        <a:buFontTx/>
                        <a:buNone/>
                        <a:tabLst>
                          <a:tab pos="450215" algn="l"/>
                        </a:tabLst>
                        <a:defRPr/>
                      </a:pPr>
                      <a:r>
                        <a:rPr kumimoji="0" lang="ru-RU" sz="1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п.129</a:t>
                      </a:r>
                      <a:r>
                        <a:rPr kumimoji="0" lang="ru-RU" sz="1400" b="0" i="0" u="none" strike="noStrike" kern="1200" cap="none" spc="0" normalizeH="0" baseline="30000" noProof="0" dirty="0">
                          <a:ln>
                            <a:noFill/>
                          </a:ln>
                          <a:solidFill>
                            <a:srgbClr val="C00000"/>
                          </a:solidFill>
                          <a:effectLst/>
                          <a:uLnTx/>
                          <a:uFillTx/>
                          <a:latin typeface="Arial" panose="020B0604020202020204" pitchFamily="34" charset="0"/>
                          <a:ea typeface="+mn-ea"/>
                          <a:cs typeface="Arial" panose="020B0604020202020204" pitchFamily="34" charset="0"/>
                        </a:rPr>
                        <a:t>1;2</a:t>
                      </a:r>
                      <a:r>
                        <a:rPr kumimoji="0" lang="ru-RU" sz="1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Указаний</a:t>
                      </a:r>
                      <a:endParaRPr lang="ru-RU"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ED1CD">
                        <a:alpha val="0"/>
                      </a:srgbClr>
                    </a:solidFill>
                  </a:tcPr>
                </a:tc>
                <a:extLst>
                  <a:ext uri="{0D108BD9-81ED-4DB2-BD59-A6C34878D82A}">
                    <a16:rowId xmlns:a16="http://schemas.microsoft.com/office/drawing/2014/main" val="3035723114"/>
                  </a:ext>
                </a:extLst>
              </a:tr>
            </a:tbl>
          </a:graphicData>
        </a:graphic>
      </p:graphicFrame>
    </p:spTree>
    <p:extLst>
      <p:ext uri="{BB962C8B-B14F-4D97-AF65-F5344CB8AC3E}">
        <p14:creationId xmlns:p14="http://schemas.microsoft.com/office/powerpoint/2010/main" val="12756286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a:solidFill>
                  <a:schemeClr val="bg1"/>
                </a:solidFill>
                <a:latin typeface="Arial" panose="020B0604020202020204" pitchFamily="34" charset="0"/>
                <a:ea typeface="Roboto Condensed" panose="02000000000000000000" pitchFamily="2" charset="0"/>
                <a:cs typeface="Arial" panose="020B0604020202020204" pitchFamily="34" charset="0"/>
              </a:rPr>
              <a:t>72</a:t>
            </a: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1" name="Заголовок 1"/>
          <p:cNvSpPr>
            <a:spLocks noGrp="1"/>
          </p:cNvSpPr>
          <p:nvPr>
            <p:ph type="ctrTitle"/>
          </p:nvPr>
        </p:nvSpPr>
        <p:spPr>
          <a:xfrm>
            <a:off x="1502897" y="777669"/>
            <a:ext cx="9256258" cy="640932"/>
          </a:xfrm>
        </p:spPr>
        <p:txBody>
          <a:bodyPr anchor="ctr">
            <a:noAutofit/>
          </a:bodyPr>
          <a:lstStyle/>
          <a:p>
            <a:r>
              <a:rPr lang="ru-RU" sz="18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Раздел V</a:t>
            </a:r>
            <a:r>
              <a:rPr lang="en-US" sz="18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I</a:t>
            </a:r>
            <a:r>
              <a:rPr lang="ru-RU" sz="18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I </a:t>
            </a:r>
            <a:br>
              <a:rPr lang="ru-RU" sz="18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br>
            <a:r>
              <a:rPr lang="ru-RU" sz="18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«Производство промышленной продукции (услуг промышленного характера)»</a:t>
            </a:r>
            <a:endParaRPr lang="ru-RU" sz="1800" i="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2" name="Объект 1"/>
          <p:cNvGraphicFramePr>
            <a:graphicFrameLocks/>
          </p:cNvGraphicFramePr>
          <p:nvPr>
            <p:extLst>
              <p:ext uri="{D42A27DB-BD31-4B8C-83A1-F6EECF244321}">
                <p14:modId xmlns:p14="http://schemas.microsoft.com/office/powerpoint/2010/main" val="3354282121"/>
              </p:ext>
            </p:extLst>
          </p:nvPr>
        </p:nvGraphicFramePr>
        <p:xfrm>
          <a:off x="2856000" y="1545133"/>
          <a:ext cx="6480000" cy="4777833"/>
        </p:xfrm>
        <a:graphic>
          <a:graphicData uri="http://schemas.openxmlformats.org/drawingml/2006/table">
            <a:tbl>
              <a:tblPr firstRow="1" bandRow="1"/>
              <a:tblGrid>
                <a:gridCol w="6480000">
                  <a:extLst>
                    <a:ext uri="{9D8B030D-6E8A-4147-A177-3AD203B41FA5}">
                      <a16:colId xmlns:a16="http://schemas.microsoft.com/office/drawing/2014/main" val="3177996649"/>
                    </a:ext>
                  </a:extLst>
                </a:gridCol>
              </a:tblGrid>
              <a:tr h="1142995">
                <a:tc>
                  <a:txBody>
                    <a:bodyPr/>
                    <a:lstStyle/>
                    <a:p>
                      <a:pPr algn="ctr"/>
                      <a:r>
                        <a:rPr lang="ru-RU" b="1" dirty="0">
                          <a:solidFill>
                            <a:schemeClr val="bg1"/>
                          </a:solidFill>
                          <a:latin typeface="Arial" panose="020B0604020202020204" pitchFamily="34" charset="0"/>
                          <a:cs typeface="Arial" panose="020B0604020202020204" pitchFamily="34" charset="0"/>
                        </a:rPr>
                        <a:t>Стоимость продукции, включая стоимость</a:t>
                      </a:r>
                      <a:r>
                        <a:rPr lang="ru-RU" b="1" baseline="0" dirty="0">
                          <a:solidFill>
                            <a:schemeClr val="bg1"/>
                          </a:solidFill>
                          <a:latin typeface="Arial" panose="020B0604020202020204" pitchFamily="34" charset="0"/>
                          <a:cs typeface="Arial" panose="020B0604020202020204" pitchFamily="34" charset="0"/>
                        </a:rPr>
                        <a:t> переработанного давальческого сырья; услуги за вычетом налогов и сборов, исчисляемых из выручки, за отчетный год, тыс. руб.</a:t>
                      </a:r>
                      <a:endParaRPr lang="ru-RU" b="1" dirty="0">
                        <a:solidFill>
                          <a:schemeClr val="bg1"/>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648E85"/>
                    </a:solidFill>
                  </a:tcPr>
                </a:tc>
                <a:extLst>
                  <a:ext uri="{0D108BD9-81ED-4DB2-BD59-A6C34878D82A}">
                    <a16:rowId xmlns:a16="http://schemas.microsoft.com/office/drawing/2014/main" val="3368869867"/>
                  </a:ext>
                </a:extLst>
              </a:tr>
              <a:tr h="322383">
                <a:tc>
                  <a:txBody>
                    <a:bodyPr/>
                    <a:lstStyle/>
                    <a:p>
                      <a:pPr algn="ctr"/>
                      <a:r>
                        <a:rPr lang="ru-RU" sz="1600" dirty="0">
                          <a:solidFill>
                            <a:schemeClr val="tx1"/>
                          </a:solidFill>
                          <a:latin typeface="Arial" panose="020B0604020202020204" pitchFamily="34" charset="0"/>
                          <a:cs typeface="Arial" panose="020B0604020202020204" pitchFamily="34" charset="0"/>
                        </a:rPr>
                        <a:t>3</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ED1CD"/>
                    </a:solidFill>
                  </a:tcPr>
                </a:tc>
                <a:extLst>
                  <a:ext uri="{0D108BD9-81ED-4DB2-BD59-A6C34878D82A}">
                    <a16:rowId xmlns:a16="http://schemas.microsoft.com/office/drawing/2014/main" val="1556820861"/>
                  </a:ext>
                </a:extLst>
              </a:tr>
              <a:tr h="3253833">
                <a:tc>
                  <a:txBody>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450215" algn="l"/>
                        </a:tabLst>
                        <a:defRPr/>
                      </a:pPr>
                      <a:r>
                        <a:rPr kumimoji="0" lang="ru-RU" sz="11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стоимость промышленной продукции:</a:t>
                      </a:r>
                      <a:endPar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ts val="50"/>
                        </a:lnSpc>
                        <a:spcBef>
                          <a:spcPts val="0"/>
                        </a:spcBef>
                        <a:spcAft>
                          <a:spcPts val="0"/>
                        </a:spcAft>
                        <a:buClrTx/>
                        <a:buSzTx/>
                        <a:buFont typeface="Wingdings" panose="05000000000000000000" pitchFamily="2" charset="2"/>
                        <a:buChar char=""/>
                        <a:tabLst>
                          <a:tab pos="450215" algn="l"/>
                        </a:tabLst>
                        <a:defRPr/>
                      </a:pPr>
                      <a:endPar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108000" algn="just" defTabSz="914400" rtl="0" eaLnBrk="1" fontAlgn="auto" latinLnBrk="0" hangingPunct="1">
                        <a:lnSpc>
                          <a:spcPct val="100000"/>
                        </a:lnSpc>
                        <a:spcBef>
                          <a:spcPts val="0"/>
                        </a:spcBef>
                        <a:spcAft>
                          <a:spcPts val="0"/>
                        </a:spcAft>
                        <a:buClrTx/>
                        <a:buSzTx/>
                        <a:buFont typeface="Wingdings" panose="05000000000000000000" pitchFamily="2" charset="2"/>
                        <a:buNone/>
                        <a:tabLst>
                          <a:tab pos="450215" algn="l"/>
                        </a:tabLst>
                        <a:defRPr/>
                      </a:pPr>
                      <a:r>
                        <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отгруженной или предназначенной для отгрузки другим юридическим или физическим лицам;</a:t>
                      </a:r>
                    </a:p>
                    <a:p>
                      <a:pPr marL="0" marR="0" lvl="0" indent="0" algn="just" defTabSz="914400" rtl="0" eaLnBrk="1" fontAlgn="auto" latinLnBrk="0" hangingPunct="1">
                        <a:lnSpc>
                          <a:spcPts val="1320"/>
                        </a:lnSpc>
                        <a:spcBef>
                          <a:spcPts val="0"/>
                        </a:spcBef>
                        <a:spcAft>
                          <a:spcPts val="0"/>
                        </a:spcAft>
                        <a:buClrTx/>
                        <a:buSzTx/>
                        <a:buFont typeface="Wingdings" panose="05000000000000000000" pitchFamily="2" charset="2"/>
                        <a:buNone/>
                        <a:tabLst>
                          <a:tab pos="450215" algn="l"/>
                        </a:tabLst>
                        <a:defRPr/>
                      </a:pPr>
                      <a:endPar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108000" algn="just" defTabSz="914400" rtl="0" eaLnBrk="1" fontAlgn="auto" latinLnBrk="0" hangingPunct="1">
                        <a:lnSpc>
                          <a:spcPct val="100000"/>
                        </a:lnSpc>
                        <a:spcBef>
                          <a:spcPts val="0"/>
                        </a:spcBef>
                        <a:spcAft>
                          <a:spcPts val="0"/>
                        </a:spcAft>
                        <a:buClrTx/>
                        <a:buSzTx/>
                        <a:buFont typeface="Wingdings" panose="05000000000000000000" pitchFamily="2" charset="2"/>
                        <a:buNone/>
                        <a:tabLst>
                          <a:tab pos="450215" algn="l"/>
                        </a:tabLst>
                        <a:defRPr/>
                      </a:pPr>
                      <a:r>
                        <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в пределах организации:</a:t>
                      </a:r>
                    </a:p>
                    <a:p>
                      <a:pPr marL="0" marR="0" lvl="0" indent="108000" algn="just" defTabSz="914400" rtl="0" eaLnBrk="1" fontAlgn="auto" latinLnBrk="0" hangingPunct="1">
                        <a:lnSpc>
                          <a:spcPct val="100000"/>
                        </a:lnSpc>
                        <a:spcBef>
                          <a:spcPts val="0"/>
                        </a:spcBef>
                        <a:spcAft>
                          <a:spcPts val="0"/>
                        </a:spcAft>
                        <a:buClrTx/>
                        <a:buSzTx/>
                        <a:buFont typeface="Wingdings" panose="05000000000000000000" pitchFamily="2" charset="2"/>
                        <a:buNone/>
                        <a:tabLst>
                          <a:tab pos="450215" algn="l"/>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1070610" marR="0" lvl="0" indent="-171450" algn="l" defTabSz="914400" rtl="0" eaLnBrk="1" fontAlgn="auto" latinLnBrk="0" hangingPunct="1">
                        <a:lnSpc>
                          <a:spcPts val="1200"/>
                        </a:lnSpc>
                        <a:spcBef>
                          <a:spcPts val="0"/>
                        </a:spcBef>
                        <a:spcAft>
                          <a:spcPts val="0"/>
                        </a:spcAft>
                        <a:buClrTx/>
                        <a:buSzTx/>
                        <a:buFont typeface="Arial" panose="020B0604020202020204" pitchFamily="34" charset="0"/>
                        <a:buChar char="•"/>
                        <a:tabLst/>
                        <a:defRPr/>
                      </a:pPr>
                      <a:r>
                        <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переданной для дальнейшего использования при осуществлении видов экономической деятельности, не включенных в разделы с 05 по 39 </a:t>
                      </a:r>
                      <a:br>
                        <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ОКРБ 005-2011;</a:t>
                      </a:r>
                    </a:p>
                    <a:p>
                      <a:pPr marL="1070610" marR="0" lvl="0" indent="-171450" algn="l" defTabSz="914400" rtl="0" eaLnBrk="1" fontAlgn="auto" latinLnBrk="0" hangingPunct="1">
                        <a:lnSpc>
                          <a:spcPts val="1200"/>
                        </a:lnSpc>
                        <a:spcBef>
                          <a:spcPts val="0"/>
                        </a:spcBef>
                        <a:spcAft>
                          <a:spcPts val="0"/>
                        </a:spcAft>
                        <a:buClrTx/>
                        <a:buSzTx/>
                        <a:buFont typeface="Arial" panose="020B0604020202020204" pitchFamily="34" charset="0"/>
                        <a:buChar char="•"/>
                        <a:tabLst/>
                        <a:defRPr/>
                      </a:pPr>
                      <a:endPar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1070610" marR="0" lvl="0" indent="-171450" algn="l" defTabSz="914400" rtl="0" eaLnBrk="1" fontAlgn="auto" latinLnBrk="0" hangingPunct="1">
                        <a:lnSpc>
                          <a:spcPts val="1200"/>
                        </a:lnSpc>
                        <a:spcBef>
                          <a:spcPts val="0"/>
                        </a:spcBef>
                        <a:spcAft>
                          <a:spcPts val="0"/>
                        </a:spcAft>
                        <a:buClrTx/>
                        <a:buSzTx/>
                        <a:buFont typeface="Arial" panose="020B0604020202020204" pitchFamily="34" charset="0"/>
                        <a:buChar char="•"/>
                        <a:tabLst/>
                        <a:defRPr/>
                      </a:pPr>
                      <a:r>
                        <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выданной своим работникам в счет оплаты труда;</a:t>
                      </a:r>
                    </a:p>
                    <a:p>
                      <a:pPr marL="1070610" marR="0" lvl="0" indent="-171450" algn="l" defTabSz="914400" rtl="0" eaLnBrk="1" fontAlgn="auto" latinLnBrk="0" hangingPunct="1">
                        <a:lnSpc>
                          <a:spcPts val="1200"/>
                        </a:lnSpc>
                        <a:spcBef>
                          <a:spcPts val="0"/>
                        </a:spcBef>
                        <a:spcAft>
                          <a:spcPts val="0"/>
                        </a:spcAft>
                        <a:buClrTx/>
                        <a:buSzTx/>
                        <a:buFont typeface="Arial" panose="020B0604020202020204" pitchFamily="34" charset="0"/>
                        <a:buChar char="•"/>
                        <a:tabLst/>
                        <a:defRPr/>
                      </a:pPr>
                      <a:endPar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1070610" marR="0" lvl="0" indent="-171450" algn="l" defTabSz="914400" rtl="0" eaLnBrk="1" fontAlgn="auto" latinLnBrk="0" hangingPunct="1">
                        <a:lnSpc>
                          <a:spcPts val="1200"/>
                        </a:lnSpc>
                        <a:spcBef>
                          <a:spcPts val="0"/>
                        </a:spcBef>
                        <a:spcAft>
                          <a:spcPts val="0"/>
                        </a:spcAft>
                        <a:buClrTx/>
                        <a:buSzTx/>
                        <a:buFont typeface="Arial" panose="020B0604020202020204" pitchFamily="34" charset="0"/>
                        <a:buChar char="•"/>
                        <a:tabLst/>
                        <a:defRPr/>
                      </a:pPr>
                      <a:r>
                        <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зачисленной в состав собственных основных средств</a:t>
                      </a:r>
                    </a:p>
                    <a:p>
                      <a:pPr marL="899160" marR="0" lvl="0" indent="0" algn="l" defTabSz="914400" rtl="0" eaLnBrk="1" fontAlgn="auto" latinLnBrk="0" hangingPunct="1">
                        <a:lnSpc>
                          <a:spcPts val="12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450215" algn="l"/>
                        </a:tabLst>
                        <a:defRPr/>
                      </a:pPr>
                      <a:r>
                        <a:rPr kumimoji="0" lang="ru-RU" sz="11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оказанных услуг промышленного характера</a:t>
                      </a:r>
                      <a:r>
                        <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другим юридическим и физическим лицам </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tab pos="450215" algn="l"/>
                        </a:tabLst>
                        <a:defRPr/>
                      </a:pPr>
                      <a:r>
                        <a:rPr kumimoji="0" lang="ru-RU"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ru-RU" sz="1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п.130 Указаний</a:t>
                      </a:r>
                      <a:endParaRPr lang="ru-RU"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ED1CD">
                        <a:alpha val="0"/>
                      </a:srgbClr>
                    </a:solidFill>
                  </a:tcPr>
                </a:tc>
                <a:extLst>
                  <a:ext uri="{0D108BD9-81ED-4DB2-BD59-A6C34878D82A}">
                    <a16:rowId xmlns:a16="http://schemas.microsoft.com/office/drawing/2014/main" val="1292838876"/>
                  </a:ext>
                </a:extLst>
              </a:tr>
            </a:tbl>
          </a:graphicData>
        </a:graphic>
      </p:graphicFrame>
    </p:spTree>
    <p:extLst>
      <p:ext uri="{BB962C8B-B14F-4D97-AF65-F5344CB8AC3E}">
        <p14:creationId xmlns:p14="http://schemas.microsoft.com/office/powerpoint/2010/main" val="5455149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a:solidFill>
                  <a:schemeClr val="bg1"/>
                </a:solidFill>
                <a:latin typeface="Arial" panose="020B0604020202020204" pitchFamily="34" charset="0"/>
                <a:ea typeface="Roboto Condensed" panose="02000000000000000000" pitchFamily="2" charset="0"/>
                <a:cs typeface="Arial" panose="020B0604020202020204" pitchFamily="34" charset="0"/>
              </a:rPr>
              <a:t>73</a:t>
            </a: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1" name="Заголовок 1"/>
          <p:cNvSpPr txBox="1">
            <a:spLocks/>
          </p:cNvSpPr>
          <p:nvPr/>
        </p:nvSpPr>
        <p:spPr>
          <a:xfrm>
            <a:off x="2103119" y="1080000"/>
            <a:ext cx="9042401" cy="446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lvl="0" indent="-285750">
              <a:lnSpc>
                <a:spcPct val="100000"/>
              </a:lnSpc>
              <a:spcBef>
                <a:spcPts val="0"/>
              </a:spcBef>
              <a:buFont typeface="Wingdings" panose="05000000000000000000" pitchFamily="2" charset="2"/>
              <a:buChar char="v"/>
              <a:defRPr/>
            </a:pPr>
            <a:r>
              <a:rPr kumimoji="0" lang="ru-RU"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Данные об оказанных </a:t>
            </a:r>
            <a:r>
              <a:rPr kumimoji="0" lang="ru-RU" sz="2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услугах</a:t>
            </a:r>
            <a:r>
              <a:rPr kumimoji="0" lang="ru-RU"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промышленного характера </a:t>
            </a: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r>
            <a:b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br>
            <a:r>
              <a:rPr kumimoji="0" lang="ru-RU"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в разделе </a:t>
            </a: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VII</a:t>
            </a:r>
            <a:r>
              <a:rPr kumimoji="0" lang="ru-RU"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отражаются </a:t>
            </a:r>
            <a:r>
              <a:rPr kumimoji="0" lang="ru-RU" sz="2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без учета стоимости переработанного давальческого сырья.</a:t>
            </a:r>
            <a:r>
              <a:rPr kumimoji="0" lang="ru-RU" sz="2000" b="1"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a:t>
            </a:r>
          </a:p>
          <a:p>
            <a:pPr marL="284400" lvl="0">
              <a:lnSpc>
                <a:spcPct val="100000"/>
              </a:lnSpc>
              <a:spcBef>
                <a:spcPts val="0"/>
              </a:spcBef>
              <a:defRPr/>
            </a:pPr>
            <a:r>
              <a:rPr kumimoji="0" lang="ru-RU" sz="2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При оказании </a:t>
            </a:r>
            <a:r>
              <a:rPr kumimoji="0" lang="ru-RU" sz="2000" i="0" u="none" strike="noStrike" kern="1200" cap="none" spc="0" normalizeH="0" baseline="0" noProof="0" dirty="0">
                <a:ln>
                  <a:noFill/>
                </a:ln>
                <a:effectLst/>
                <a:uLnTx/>
                <a:uFillTx/>
                <a:latin typeface="Arial" panose="020B0604020202020204" pitchFamily="34" charset="0"/>
                <a:cs typeface="Arial" panose="020B0604020202020204" pitchFamily="34" charset="0"/>
              </a:rPr>
              <a:t>организацией услуг промышленного характера</a:t>
            </a:r>
            <a:r>
              <a:rPr lang="en-US" sz="2000" dirty="0">
                <a:latin typeface="Arial" panose="020B0604020202020204" pitchFamily="34" charset="0"/>
                <a:cs typeface="Arial" panose="020B0604020202020204" pitchFamily="34" charset="0"/>
              </a:rPr>
              <a:t> </a:t>
            </a:r>
            <a:r>
              <a:rPr lang="ru-RU" sz="2000" b="1" dirty="0">
                <a:latin typeface="Arial" panose="020B0604020202020204" pitchFamily="34" charset="0"/>
                <a:cs typeface="Arial" panose="020B0604020202020204" pitchFamily="34" charset="0"/>
              </a:rPr>
              <a:t>данные </a:t>
            </a:r>
            <a:br>
              <a:rPr lang="ru-RU" sz="2000" b="1" dirty="0">
                <a:latin typeface="Arial" panose="020B0604020202020204" pitchFamily="34" charset="0"/>
                <a:cs typeface="Arial" panose="020B0604020202020204" pitchFamily="34" charset="0"/>
              </a:rPr>
            </a:br>
            <a:r>
              <a:rPr lang="ru-RU" sz="2000" b="1" i="1" dirty="0">
                <a:solidFill>
                  <a:srgbClr val="385723"/>
                </a:solidFill>
                <a:latin typeface="Arial" panose="020B0604020202020204" pitchFamily="34" charset="0"/>
                <a:cs typeface="Arial" panose="020B0604020202020204" pitchFamily="34" charset="0"/>
              </a:rPr>
              <a:t>в графе 1 должны быть равны данным по графе 3, при этом </a:t>
            </a:r>
            <a:r>
              <a:rPr lang="en-US" sz="2000" b="1" i="1" dirty="0">
                <a:solidFill>
                  <a:srgbClr val="385723"/>
                </a:solidFill>
                <a:latin typeface="Arial" panose="020B0604020202020204" pitchFamily="34" charset="0"/>
                <a:cs typeface="Arial" panose="020B0604020202020204" pitchFamily="34" charset="0"/>
              </a:rPr>
              <a:t/>
            </a:r>
            <a:br>
              <a:rPr lang="en-US" sz="2000" b="1" i="1" dirty="0">
                <a:solidFill>
                  <a:srgbClr val="385723"/>
                </a:solidFill>
                <a:latin typeface="Arial" panose="020B0604020202020204" pitchFamily="34" charset="0"/>
                <a:cs typeface="Arial" panose="020B0604020202020204" pitchFamily="34" charset="0"/>
              </a:rPr>
            </a:br>
            <a:r>
              <a:rPr lang="ru-RU" sz="2000" b="1" i="1" dirty="0">
                <a:solidFill>
                  <a:srgbClr val="385723"/>
                </a:solidFill>
                <a:latin typeface="Arial" panose="020B0604020202020204" pitchFamily="34" charset="0"/>
                <a:cs typeface="Arial" panose="020B0604020202020204" pitchFamily="34" charset="0"/>
              </a:rPr>
              <a:t>в графе 2 данные не отражаются.</a:t>
            </a:r>
            <a:endParaRPr kumimoji="0" lang="en-US" sz="2000" b="1" i="1" u="none" strike="noStrike" kern="1200" cap="none" spc="0" normalizeH="0" baseline="0" noProof="0" dirty="0">
              <a:ln>
                <a:noFill/>
              </a:ln>
              <a:solidFill>
                <a:srgbClr val="385723"/>
              </a:solidFill>
              <a:effectLst/>
              <a:uLnTx/>
              <a:uFillTx/>
              <a:latin typeface="Arial" panose="020B0604020202020204" pitchFamily="34" charset="0"/>
              <a:cs typeface="Arial" panose="020B0604020202020204" pitchFamily="34" charset="0"/>
            </a:endParaRP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ru-RU" sz="1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ru-RU" sz="1800" b="1" dirty="0">
              <a:solidFill>
                <a:srgbClr val="FF0000"/>
              </a:solidFill>
              <a:latin typeface="Arial" panose="020B0604020202020204" pitchFamily="34" charset="0"/>
              <a:cs typeface="Arial" panose="020B0604020202020204" pitchFamily="34" charset="0"/>
            </a:endParaRP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ru-RU" sz="2000" i="0" u="none" strike="noStrike" kern="1200" cap="none" spc="0" normalizeH="0" baseline="0" noProof="0" dirty="0">
                <a:ln>
                  <a:noFill/>
                </a:ln>
                <a:effectLst/>
                <a:uLnTx/>
                <a:uFillTx/>
                <a:latin typeface="Arial" panose="020B0604020202020204" pitchFamily="34" charset="0"/>
                <a:cs typeface="Arial" panose="020B0604020202020204" pitchFamily="34" charset="0"/>
              </a:rPr>
              <a:t>Данные о </a:t>
            </a:r>
            <a:r>
              <a:rPr kumimoji="0" lang="ru-RU" sz="20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производстве</a:t>
            </a:r>
            <a:r>
              <a:rPr kumimoji="0" lang="ru-RU" sz="2000" i="0" u="none" strike="noStrike" kern="1200" cap="none" spc="0" normalizeH="0" baseline="0" noProof="0" dirty="0">
                <a:ln>
                  <a:noFill/>
                </a:ln>
                <a:effectLst/>
                <a:uLnTx/>
                <a:uFillTx/>
                <a:latin typeface="Arial" panose="020B0604020202020204" pitchFamily="34" charset="0"/>
                <a:cs typeface="Arial" panose="020B0604020202020204" pitchFamily="34" charset="0"/>
              </a:rPr>
              <a:t> промышленной продукции,</a:t>
            </a:r>
            <a:r>
              <a:rPr kumimoji="0" lang="ru-RU" sz="2000" i="0" u="none" strike="noStrike" kern="1200" cap="none" spc="0" normalizeH="0" noProof="0" dirty="0">
                <a:ln>
                  <a:noFill/>
                </a:ln>
                <a:effectLst/>
                <a:uLnTx/>
                <a:uFillTx/>
                <a:latin typeface="Arial" panose="020B0604020202020204" pitchFamily="34" charset="0"/>
                <a:cs typeface="Arial" panose="020B0604020202020204" pitchFamily="34" charset="0"/>
              </a:rPr>
              <a:t> изготовленной </a:t>
            </a:r>
            <a:r>
              <a:rPr kumimoji="0" lang="en-US" sz="2000" i="0" u="none" strike="noStrike" kern="1200" cap="none" spc="0" normalizeH="0" noProof="0" dirty="0">
                <a:ln>
                  <a:noFill/>
                </a:ln>
                <a:effectLst/>
                <a:uLnTx/>
                <a:uFillTx/>
                <a:latin typeface="Arial" panose="020B0604020202020204" pitchFamily="34" charset="0"/>
                <a:cs typeface="Arial" panose="020B0604020202020204" pitchFamily="34" charset="0"/>
              </a:rPr>
              <a:t/>
            </a:r>
            <a:br>
              <a:rPr kumimoji="0" lang="en-US" sz="2000" i="0" u="none" strike="noStrike" kern="1200" cap="none" spc="0" normalizeH="0" noProof="0" dirty="0">
                <a:ln>
                  <a:noFill/>
                </a:ln>
                <a:effectLst/>
                <a:uLnTx/>
                <a:uFillTx/>
                <a:latin typeface="Arial" panose="020B0604020202020204" pitchFamily="34" charset="0"/>
                <a:cs typeface="Arial" panose="020B0604020202020204" pitchFamily="34" charset="0"/>
              </a:rPr>
            </a:br>
            <a:r>
              <a:rPr kumimoji="0" lang="ru-RU" sz="2000" i="0" u="none" strike="noStrike" kern="1200" cap="none" spc="0" normalizeH="0" noProof="0" dirty="0">
                <a:ln>
                  <a:noFill/>
                </a:ln>
                <a:effectLst/>
                <a:uLnTx/>
                <a:uFillTx/>
                <a:latin typeface="Arial" panose="020B0604020202020204" pitchFamily="34" charset="0"/>
                <a:cs typeface="Arial" panose="020B0604020202020204" pitchFamily="34" charset="0"/>
              </a:rPr>
              <a:t>из давальческого сырья, </a:t>
            </a:r>
            <a:r>
              <a:rPr kumimoji="0" lang="ru-RU" sz="2000" b="1" i="1" u="none" strike="noStrike" kern="1200" cap="none" spc="0" normalizeH="0" noProof="0" dirty="0">
                <a:ln>
                  <a:noFill/>
                </a:ln>
                <a:solidFill>
                  <a:srgbClr val="385723"/>
                </a:solidFill>
                <a:effectLst/>
                <a:uLnTx/>
                <a:uFillTx/>
                <a:latin typeface="Arial" panose="020B0604020202020204" pitchFamily="34" charset="0"/>
                <a:cs typeface="Arial" panose="020B0604020202020204" pitchFamily="34" charset="0"/>
              </a:rPr>
              <a:t>в графах с 1 по 3 </a:t>
            </a:r>
            <a:r>
              <a:rPr kumimoji="0" lang="ru-RU" sz="2000" i="0" u="none" strike="noStrike" kern="1200" cap="none" spc="0" normalizeH="0" noProof="0" dirty="0">
                <a:ln>
                  <a:noFill/>
                </a:ln>
                <a:effectLst/>
                <a:uLnTx/>
                <a:uFillTx/>
                <a:latin typeface="Arial" panose="020B0604020202020204" pitchFamily="34" charset="0"/>
                <a:cs typeface="Arial" panose="020B0604020202020204" pitchFamily="34" charset="0"/>
              </a:rPr>
              <a:t>отражаются </a:t>
            </a:r>
            <a:r>
              <a:rPr kumimoji="0" lang="ru-RU" sz="2000" b="1" i="0" u="none" strike="noStrike" kern="1200" cap="none" spc="0" normalizeH="0" noProof="0" dirty="0">
                <a:ln>
                  <a:noFill/>
                </a:ln>
                <a:solidFill>
                  <a:srgbClr val="C00000"/>
                </a:solidFill>
                <a:effectLst/>
                <a:uLnTx/>
                <a:uFillTx/>
                <a:latin typeface="Arial" panose="020B0604020202020204" pitchFamily="34" charset="0"/>
                <a:cs typeface="Arial" panose="020B0604020202020204" pitchFamily="34" charset="0"/>
              </a:rPr>
              <a:t>с учетом переработанного давальческого сырья.</a:t>
            </a:r>
            <a:endParaRPr kumimoji="0" lang="ru-RU" sz="20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a:p>
            <a:pPr marR="0" lvl="0" algn="just" defTabSz="914400" rtl="0" eaLnBrk="1" fontAlgn="auto" latinLnBrk="0" hangingPunct="1">
              <a:lnSpc>
                <a:spcPct val="100000"/>
              </a:lnSpc>
              <a:spcBef>
                <a:spcPts val="0"/>
              </a:spcBef>
              <a:spcAft>
                <a:spcPts val="0"/>
              </a:spcAft>
              <a:buClrTx/>
              <a:buSzTx/>
              <a:tabLst/>
              <a:defRPr/>
            </a:pPr>
            <a:endParaRPr kumimoji="0" lang="en-US" sz="18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33152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a:solidFill>
                  <a:schemeClr val="bg1"/>
                </a:solidFill>
                <a:latin typeface="Arial" panose="020B0604020202020204" pitchFamily="34" charset="0"/>
                <a:ea typeface="Roboto Condensed" panose="02000000000000000000" pitchFamily="2" charset="0"/>
                <a:cs typeface="Arial" panose="020B0604020202020204" pitchFamily="34" charset="0"/>
              </a:rPr>
              <a:t>74</a:t>
            </a: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7914" y="700593"/>
            <a:ext cx="9834880" cy="4541520"/>
          </a:xfrm>
          <a:prstGeom prst="rect">
            <a:avLst/>
          </a:prstGeom>
        </p:spPr>
      </p:pic>
      <p:sp>
        <p:nvSpPr>
          <p:cNvPr id="11" name="Скругленный прямоугольник 10"/>
          <p:cNvSpPr/>
          <p:nvPr/>
        </p:nvSpPr>
        <p:spPr>
          <a:xfrm>
            <a:off x="4572000" y="4588464"/>
            <a:ext cx="3708400" cy="1964735"/>
          </a:xfrm>
          <a:prstGeom prst="roundRect">
            <a:avLst/>
          </a:prstGeom>
          <a:solidFill>
            <a:srgbClr val="D1FDE9">
              <a:alpha val="88000"/>
            </a:srgbClr>
          </a:solidFill>
          <a:ln>
            <a:solidFill>
              <a:schemeClr val="accent1">
                <a:shade val="50000"/>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lnSpc>
                <a:spcPts val="1320"/>
              </a:lnSpc>
              <a:spcAft>
                <a:spcPts val="0"/>
              </a:spcAft>
              <a:buFont typeface="Wingdings" panose="05000000000000000000" pitchFamily="2" charset="2"/>
              <a:buChar char="§"/>
              <a:tabLst>
                <a:tab pos="457200" algn="l"/>
              </a:tabLst>
            </a:pPr>
            <a:r>
              <a:rPr lang="ru-RU" sz="11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Заполняют организации, имеющие </a:t>
            </a:r>
            <a:r>
              <a:rPr lang="ru-RU" sz="11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сертификат соответствия </a:t>
            </a:r>
            <a:r>
              <a:rPr lang="ru-RU" sz="11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Национальной системы подтверждения соответствия Республики Беларусь, выданный в отношении органической продукции </a:t>
            </a:r>
            <a:r>
              <a:rPr lang="en-US" sz="11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a:r>
            <a:br>
              <a:rPr lang="en-US" sz="11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br>
            <a:r>
              <a:rPr lang="ru-RU" sz="11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и процессов ее производства</a:t>
            </a:r>
            <a:endParaRPr lang="ru-RU" sz="1100" dirty="0">
              <a:solidFill>
                <a:schemeClr val="tx1"/>
              </a:solidFill>
              <a:latin typeface="Times New Roman" panose="02020603050405020304" pitchFamily="18" charset="0"/>
              <a:ea typeface="Times New Roman" panose="02020603050405020304" pitchFamily="18" charset="0"/>
            </a:endParaRPr>
          </a:p>
          <a:p>
            <a:pPr marL="171450" lvl="0" indent="-171450">
              <a:lnSpc>
                <a:spcPts val="1320"/>
              </a:lnSpc>
              <a:spcAft>
                <a:spcPts val="0"/>
              </a:spcAft>
              <a:buFont typeface="Wingdings" panose="05000000000000000000" pitchFamily="2" charset="2"/>
              <a:buChar char="§"/>
              <a:tabLst>
                <a:tab pos="457200" algn="l"/>
              </a:tabLst>
            </a:pPr>
            <a:r>
              <a:rPr lang="ru-RU" sz="11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в графах 4 и 5 </a:t>
            </a:r>
            <a:r>
              <a:rPr lang="ru-RU" sz="11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отражаются данные о производстве органической продукции в натуральном и стоимостном выражении (согласно пунктам с 129 </a:t>
            </a:r>
            <a:r>
              <a:rPr lang="en-US" sz="11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a:r>
            <a:br>
              <a:rPr lang="en-US" sz="11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br>
            <a:r>
              <a:rPr lang="ru-RU" sz="11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по 150 (за исключением пунктов с 141 по 146) Указаний по заполнению)</a:t>
            </a:r>
            <a:endParaRPr lang="ru-RU" sz="1100" dirty="0">
              <a:solidFill>
                <a:schemeClr val="tx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233251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000" b="1" dirty="0">
                <a:solidFill>
                  <a:schemeClr val="bg1"/>
                </a:solidFill>
                <a:latin typeface="Arial" panose="020B0604020202020204" pitchFamily="34" charset="0"/>
                <a:ea typeface="Roboto Condensed" panose="02000000000000000000" pitchFamily="2" charset="0"/>
                <a:cs typeface="Arial" panose="020B0604020202020204" pitchFamily="34" charset="0"/>
              </a:rPr>
              <a:t>75</a:t>
            </a: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1" name="Заголовок 1"/>
          <p:cNvSpPr>
            <a:spLocks noGrp="1"/>
          </p:cNvSpPr>
          <p:nvPr>
            <p:ph type="ctrTitle"/>
          </p:nvPr>
        </p:nvSpPr>
        <p:spPr>
          <a:xfrm>
            <a:off x="1511443" y="760577"/>
            <a:ext cx="9256258" cy="640932"/>
          </a:xfrm>
        </p:spPr>
        <p:txBody>
          <a:bodyPr anchor="ctr">
            <a:normAutofit/>
          </a:bodyPr>
          <a:lstStyle/>
          <a:p>
            <a:r>
              <a:rPr lang="ru-RU" sz="2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Раздел V</a:t>
            </a:r>
            <a:r>
              <a:rPr lang="en-US" sz="2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II</a:t>
            </a:r>
            <a:r>
              <a:rPr lang="ru-RU" sz="2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I «Объем подрядных работ»</a:t>
            </a:r>
            <a:endParaRPr lang="ru-RU" sz="1600" i="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3" name="Заголовок 1"/>
          <p:cNvSpPr txBox="1">
            <a:spLocks/>
          </p:cNvSpPr>
          <p:nvPr/>
        </p:nvSpPr>
        <p:spPr>
          <a:xfrm>
            <a:off x="1721710" y="1471905"/>
            <a:ext cx="9020350" cy="2929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spcBef>
                <a:spcPct val="0"/>
              </a:spcBef>
              <a:spcAft>
                <a:spcPts val="0"/>
              </a:spcAft>
              <a:buClrTx/>
              <a:buSzTx/>
              <a:buFontTx/>
              <a:buNone/>
              <a:tabLst/>
              <a:defRPr/>
            </a:pPr>
            <a:r>
              <a:rPr kumimoji="0" lang="ru-RU" altLang="ru-RU" sz="1800" b="0" i="1" u="none" strike="noStrike" kern="1200" cap="none" spc="0" normalizeH="0" baseline="0" noProof="0" dirty="0">
                <a:ln>
                  <a:noFill/>
                </a:ln>
                <a:solidFill>
                  <a:srgbClr val="111111"/>
                </a:solidFill>
                <a:effectLst/>
                <a:uLnTx/>
                <a:uFillTx/>
                <a:latin typeface="Arial" panose="020B0604020202020204" pitchFamily="34" charset="0"/>
                <a:cs typeface="Arial" panose="020B0604020202020204" pitchFamily="34" charset="0"/>
              </a:rPr>
              <a:t>заполняют организации выполняющие строительные работы </a:t>
            </a:r>
            <a:br>
              <a:rPr kumimoji="0" lang="ru-RU" altLang="ru-RU" sz="1800" b="0" i="1" u="none" strike="noStrike" kern="1200" cap="none" spc="0" normalizeH="0" baseline="0" noProof="0" dirty="0">
                <a:ln>
                  <a:noFill/>
                </a:ln>
                <a:solidFill>
                  <a:srgbClr val="111111"/>
                </a:solidFill>
                <a:effectLst/>
                <a:uLnTx/>
                <a:uFillTx/>
                <a:latin typeface="Arial" panose="020B0604020202020204" pitchFamily="34" charset="0"/>
                <a:cs typeface="Arial" panose="020B0604020202020204" pitchFamily="34" charset="0"/>
              </a:rPr>
            </a:br>
            <a:r>
              <a:rPr kumimoji="0" lang="ru-RU" altLang="ru-RU" sz="1800" b="0" i="1" u="none" strike="noStrike" kern="1200" cap="none" spc="0" normalizeH="0" baseline="0" noProof="0" dirty="0">
                <a:ln>
                  <a:noFill/>
                </a:ln>
                <a:solidFill>
                  <a:srgbClr val="111111"/>
                </a:solidFill>
                <a:effectLst/>
                <a:uLnTx/>
                <a:uFillTx/>
                <a:latin typeface="Arial" panose="020B0604020202020204" pitchFamily="34" charset="0"/>
                <a:cs typeface="Arial" panose="020B0604020202020204" pitchFamily="34" charset="0"/>
              </a:rPr>
              <a:t>(ОКЭД</a:t>
            </a:r>
            <a:r>
              <a:rPr kumimoji="0" lang="ru-RU" altLang="ru-RU" sz="1800" b="0" i="0" u="none" strike="noStrike" kern="1200" cap="none" spc="0" normalizeH="0" baseline="0" noProof="0" dirty="0">
                <a:ln>
                  <a:noFill/>
                </a:ln>
                <a:solidFill>
                  <a:srgbClr val="111111"/>
                </a:solidFill>
                <a:effectLst/>
                <a:uLnTx/>
                <a:uFillTx/>
                <a:latin typeface="Arial" panose="020B0604020202020204" pitchFamily="34" charset="0"/>
                <a:cs typeface="Arial" panose="020B0604020202020204" pitchFamily="34" charset="0"/>
              </a:rPr>
              <a:t> </a:t>
            </a:r>
            <a:r>
              <a:rPr kumimoji="0" lang="ru-RU" altLang="ru-RU" sz="1800" b="1" i="0" u="none" strike="noStrike" kern="1200" cap="none" spc="0" normalizeH="0" baseline="0" noProof="0" dirty="0">
                <a:ln>
                  <a:noFill/>
                </a:ln>
                <a:solidFill>
                  <a:srgbClr val="28522B"/>
                </a:solidFill>
                <a:effectLst/>
                <a:uLnTx/>
                <a:uFillTx/>
                <a:latin typeface="Arial" panose="020B0604020202020204" pitchFamily="34" charset="0"/>
                <a:cs typeface="Arial" panose="020B0604020202020204" pitchFamily="34" charset="0"/>
              </a:rPr>
              <a:t>41-43</a:t>
            </a:r>
            <a:r>
              <a:rPr kumimoji="0" lang="ru-RU" altLang="ru-RU" sz="1800" b="1" i="0" u="none" strike="noStrike" kern="1200" cap="none" spc="0" normalizeH="0" baseline="0" noProof="0" dirty="0">
                <a:ln>
                  <a:noFill/>
                </a:ln>
                <a:solidFill>
                  <a:srgbClr val="648E85"/>
                </a:solidFill>
                <a:effectLst/>
                <a:uLnTx/>
                <a:uFillTx/>
                <a:latin typeface="Arial" panose="020B0604020202020204" pitchFamily="34" charset="0"/>
                <a:cs typeface="Arial" panose="020B0604020202020204" pitchFamily="34" charset="0"/>
              </a:rPr>
              <a:t>, </a:t>
            </a:r>
            <a:r>
              <a:rPr kumimoji="0" lang="ru-RU" altLang="ru-RU" sz="18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кроме 41100, 43992</a:t>
            </a:r>
            <a:r>
              <a:rPr kumimoji="0" lang="ru-RU" altLang="ru-RU" sz="1800" b="0" i="1" u="none" strike="noStrike" kern="1200" cap="none" spc="0" normalizeH="0" baseline="0" noProof="0" dirty="0">
                <a:ln>
                  <a:noFill/>
                </a:ln>
                <a:solidFill>
                  <a:srgbClr val="111111"/>
                </a:solidFill>
                <a:effectLst/>
                <a:uLnTx/>
                <a:uFillTx/>
                <a:latin typeface="Arial" panose="020B0604020202020204" pitchFamily="34" charset="0"/>
                <a:cs typeface="Arial" panose="020B0604020202020204" pitchFamily="34" charset="0"/>
              </a:rPr>
              <a:t>)</a:t>
            </a:r>
            <a:r>
              <a:rPr kumimoji="0" lang="ru-RU" altLang="ru-RU" sz="1800" b="0" i="0" u="none" strike="noStrike" kern="1200" cap="none" spc="0" normalizeH="0" baseline="0" noProof="0" dirty="0">
                <a:ln>
                  <a:noFill/>
                </a:ln>
                <a:solidFill>
                  <a:srgbClr val="111111"/>
                </a:solidFill>
                <a:effectLst/>
                <a:uLnTx/>
                <a:uFillTx/>
                <a:latin typeface="Arial" panose="020B0604020202020204" pitchFamily="34" charset="0"/>
                <a:cs typeface="Arial" panose="020B0604020202020204" pitchFamily="34" charset="0"/>
              </a:rPr>
              <a:t> </a:t>
            </a:r>
            <a:br>
              <a:rPr kumimoji="0" lang="ru-RU" altLang="ru-RU" sz="1800" b="0" i="0" u="none" strike="noStrike" kern="1200" cap="none" spc="0" normalizeH="0" baseline="0" noProof="0" dirty="0">
                <a:ln>
                  <a:noFill/>
                </a:ln>
                <a:solidFill>
                  <a:srgbClr val="111111"/>
                </a:solidFill>
                <a:effectLst/>
                <a:uLnTx/>
                <a:uFillTx/>
                <a:latin typeface="Arial" panose="020B0604020202020204" pitchFamily="34" charset="0"/>
                <a:cs typeface="Arial" panose="020B0604020202020204" pitchFamily="34" charset="0"/>
              </a:rPr>
            </a:br>
            <a:r>
              <a:rPr kumimoji="0" lang="ru-RU" altLang="ru-RU" sz="1800" b="0" i="1"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согласно</a:t>
            </a:r>
            <a:r>
              <a:rPr kumimoji="0" lang="ru-RU" altLang="ru-RU" sz="1800" b="1" i="1" u="none" strike="noStrike" kern="1200" cap="none" spc="0" normalizeH="0" baseline="0" noProof="0" dirty="0">
                <a:ln>
                  <a:noFill/>
                </a:ln>
                <a:solidFill>
                  <a:srgbClr val="648E85"/>
                </a:solidFill>
                <a:effectLst/>
                <a:uLnTx/>
                <a:uFillTx/>
                <a:latin typeface="Arial" panose="020B0604020202020204" pitchFamily="34" charset="0"/>
                <a:cs typeface="Arial" panose="020B0604020202020204" pitchFamily="34" charset="0"/>
              </a:rPr>
              <a:t> </a:t>
            </a:r>
            <a:r>
              <a:rPr kumimoji="0" lang="ru-RU" altLang="ru-RU" sz="1800" b="1" i="1" u="none" strike="noStrike" kern="1200" cap="none" spc="0" normalizeH="0" baseline="0" noProof="0" dirty="0">
                <a:ln>
                  <a:noFill/>
                </a:ln>
                <a:solidFill>
                  <a:srgbClr val="28522B"/>
                </a:solidFill>
                <a:effectLst/>
                <a:uLnTx/>
                <a:uFillTx/>
                <a:latin typeface="Arial" panose="020B0604020202020204" pitchFamily="34" charset="0"/>
                <a:cs typeface="Arial" panose="020B0604020202020204" pitchFamily="34" charset="0"/>
              </a:rPr>
              <a:t>актам сдачи-приемки выполненных строительных работ</a:t>
            </a:r>
            <a:br>
              <a:rPr kumimoji="0" lang="ru-RU" altLang="ru-RU" sz="1800" b="1" i="1" u="none" strike="noStrike" kern="1200" cap="none" spc="0" normalizeH="0" baseline="0" noProof="0" dirty="0">
                <a:ln>
                  <a:noFill/>
                </a:ln>
                <a:solidFill>
                  <a:srgbClr val="28522B"/>
                </a:solidFill>
                <a:effectLst/>
                <a:uLnTx/>
                <a:uFillTx/>
                <a:latin typeface="Arial" panose="020B0604020202020204" pitchFamily="34" charset="0"/>
                <a:cs typeface="Arial" panose="020B0604020202020204" pitchFamily="34" charset="0"/>
              </a:rPr>
            </a:br>
            <a:r>
              <a:rPr kumimoji="0" lang="ru-RU" altLang="ru-RU" sz="1800" b="1" i="1" u="none" strike="noStrike" kern="1200" cap="none" spc="0" normalizeH="0" baseline="0" noProof="0" dirty="0">
                <a:ln>
                  <a:noFill/>
                </a:ln>
                <a:solidFill>
                  <a:srgbClr val="28522B"/>
                </a:solidFill>
                <a:effectLst/>
                <a:uLnTx/>
                <a:uFillTx/>
                <a:latin typeface="Arial" panose="020B0604020202020204" pitchFamily="34" charset="0"/>
                <a:cs typeface="Arial" panose="020B0604020202020204" pitchFamily="34" charset="0"/>
              </a:rPr>
              <a:t>и иных</a:t>
            </a:r>
            <a:r>
              <a:rPr kumimoji="0" lang="ru-RU" altLang="ru-RU" sz="1800" b="1" i="1" u="none" strike="noStrike" kern="1200" cap="none" spc="0" normalizeH="0" noProof="0" dirty="0">
                <a:ln>
                  <a:noFill/>
                </a:ln>
                <a:solidFill>
                  <a:srgbClr val="28522B"/>
                </a:solidFill>
                <a:effectLst/>
                <a:uLnTx/>
                <a:uFillTx/>
                <a:latin typeface="Arial" panose="020B0604020202020204" pitchFamily="34" charset="0"/>
                <a:cs typeface="Arial" panose="020B0604020202020204" pitchFamily="34" charset="0"/>
              </a:rPr>
              <a:t> специальных монтажных работ </a:t>
            </a:r>
            <a:r>
              <a:rPr kumimoji="0" lang="ru-RU" altLang="ru-RU" sz="1800" b="1" i="1" u="none" strike="noStrike" kern="1200" cap="none" spc="0" normalizeH="0" baseline="0" noProof="0" dirty="0">
                <a:ln>
                  <a:noFill/>
                </a:ln>
                <a:solidFill>
                  <a:srgbClr val="28522B"/>
                </a:solidFill>
                <a:effectLst/>
                <a:uLnTx/>
                <a:uFillTx/>
                <a:latin typeface="Arial" panose="020B0604020202020204" pitchFamily="34" charset="0"/>
                <a:cs typeface="Arial" panose="020B0604020202020204" pitchFamily="34" charset="0"/>
              </a:rPr>
              <a:t> по формам согласно приложениям 3-6 к постановлению Министерства архитектуры </a:t>
            </a:r>
            <a:br>
              <a:rPr kumimoji="0" lang="ru-RU" altLang="ru-RU" sz="1800" b="1" i="1" u="none" strike="noStrike" kern="1200" cap="none" spc="0" normalizeH="0" baseline="0" noProof="0" dirty="0">
                <a:ln>
                  <a:noFill/>
                </a:ln>
                <a:solidFill>
                  <a:srgbClr val="28522B"/>
                </a:solidFill>
                <a:effectLst/>
                <a:uLnTx/>
                <a:uFillTx/>
                <a:latin typeface="Arial" panose="020B0604020202020204" pitchFamily="34" charset="0"/>
                <a:cs typeface="Arial" panose="020B0604020202020204" pitchFamily="34" charset="0"/>
              </a:rPr>
            </a:br>
            <a:r>
              <a:rPr kumimoji="0" lang="ru-RU" altLang="ru-RU" sz="1800" b="1" i="1" u="none" strike="noStrike" kern="1200" cap="none" spc="0" normalizeH="0" baseline="0" noProof="0" dirty="0">
                <a:ln>
                  <a:noFill/>
                </a:ln>
                <a:solidFill>
                  <a:srgbClr val="28522B"/>
                </a:solidFill>
                <a:effectLst/>
                <a:uLnTx/>
                <a:uFillTx/>
                <a:latin typeface="Arial" panose="020B0604020202020204" pitchFamily="34" charset="0"/>
                <a:cs typeface="Arial" panose="020B0604020202020204" pitchFamily="34" charset="0"/>
              </a:rPr>
              <a:t>и строительства РБ</a:t>
            </a:r>
            <a:br>
              <a:rPr kumimoji="0" lang="ru-RU" altLang="ru-RU" sz="1800" b="1" i="1" u="none" strike="noStrike" kern="1200" cap="none" spc="0" normalizeH="0" baseline="0" noProof="0" dirty="0">
                <a:ln>
                  <a:noFill/>
                </a:ln>
                <a:solidFill>
                  <a:srgbClr val="28522B"/>
                </a:solidFill>
                <a:effectLst/>
                <a:uLnTx/>
                <a:uFillTx/>
                <a:latin typeface="Arial" panose="020B0604020202020204" pitchFamily="34" charset="0"/>
                <a:cs typeface="Arial" panose="020B0604020202020204" pitchFamily="34" charset="0"/>
              </a:rPr>
            </a:br>
            <a:r>
              <a:rPr kumimoji="0" lang="ru-RU" altLang="ru-RU" sz="1800" b="1" i="1" u="none" strike="noStrike" kern="1200" cap="none" spc="0" normalizeH="0" baseline="0" noProof="0" dirty="0">
                <a:ln>
                  <a:noFill/>
                </a:ln>
                <a:solidFill>
                  <a:srgbClr val="28522B"/>
                </a:solidFill>
                <a:effectLst/>
                <a:uLnTx/>
                <a:uFillTx/>
                <a:latin typeface="Arial" panose="020B0604020202020204" pitchFamily="34" charset="0"/>
                <a:cs typeface="Arial" panose="020B0604020202020204" pitchFamily="34" charset="0"/>
              </a:rPr>
              <a:t>от 29 апреля 2011 г. №13 </a:t>
            </a:r>
            <a:br>
              <a:rPr kumimoji="0" lang="ru-RU" altLang="ru-RU" sz="1800" b="1" i="1" u="none" strike="noStrike" kern="1200" cap="none" spc="0" normalizeH="0" baseline="0" noProof="0" dirty="0">
                <a:ln>
                  <a:noFill/>
                </a:ln>
                <a:solidFill>
                  <a:srgbClr val="28522B"/>
                </a:solidFill>
                <a:effectLst/>
                <a:uLnTx/>
                <a:uFillTx/>
                <a:latin typeface="Arial" panose="020B0604020202020204" pitchFamily="34" charset="0"/>
                <a:cs typeface="Arial" panose="020B0604020202020204" pitchFamily="34" charset="0"/>
              </a:rPr>
            </a:br>
            <a:r>
              <a:rPr kumimoji="0" lang="ru-RU" altLang="ru-RU" sz="1800" b="1" i="1" u="none" strike="noStrike" kern="1200" cap="none" spc="0" normalizeH="0" baseline="0" noProof="0" dirty="0">
                <a:ln>
                  <a:noFill/>
                </a:ln>
                <a:solidFill>
                  <a:srgbClr val="28522B"/>
                </a:solidFill>
                <a:effectLst/>
                <a:uLnTx/>
                <a:uFillTx/>
                <a:latin typeface="Arial" panose="020B0604020202020204" pitchFamily="34" charset="0"/>
                <a:cs typeface="Arial" panose="020B0604020202020204" pitchFamily="34" charset="0"/>
              </a:rPr>
              <a:t>«Об установлении форм первичных учетных документов </a:t>
            </a:r>
            <a:br>
              <a:rPr kumimoji="0" lang="ru-RU" altLang="ru-RU" sz="1800" b="1" i="1" u="none" strike="noStrike" kern="1200" cap="none" spc="0" normalizeH="0" baseline="0" noProof="0" dirty="0">
                <a:ln>
                  <a:noFill/>
                </a:ln>
                <a:solidFill>
                  <a:srgbClr val="28522B"/>
                </a:solidFill>
                <a:effectLst/>
                <a:uLnTx/>
                <a:uFillTx/>
                <a:latin typeface="Arial" panose="020B0604020202020204" pitchFamily="34" charset="0"/>
                <a:cs typeface="Arial" panose="020B0604020202020204" pitchFamily="34" charset="0"/>
              </a:rPr>
            </a:br>
            <a:r>
              <a:rPr kumimoji="0" lang="ru-RU" altLang="ru-RU" sz="1800" b="1" i="1" u="none" strike="noStrike" kern="1200" cap="none" spc="0" normalizeH="0" baseline="0" noProof="0" dirty="0">
                <a:ln>
                  <a:noFill/>
                </a:ln>
                <a:solidFill>
                  <a:srgbClr val="28522B"/>
                </a:solidFill>
                <a:effectLst/>
                <a:uLnTx/>
                <a:uFillTx/>
                <a:latin typeface="Arial" panose="020B0604020202020204" pitchFamily="34" charset="0"/>
                <a:cs typeface="Arial" panose="020B0604020202020204" pitchFamily="34" charset="0"/>
              </a:rPr>
              <a:t>в строительстве» и иных первичных учетных документов, имеющихся на дату представления отчета</a:t>
            </a:r>
            <a:r>
              <a:rPr lang="ru-RU" altLang="ru-RU" sz="1800" dirty="0">
                <a:solidFill>
                  <a:srgbClr val="28522B"/>
                </a:solidFill>
                <a:latin typeface="Arial" panose="020B0604020202020204" pitchFamily="34" charset="0"/>
                <a:cs typeface="Arial" panose="020B0604020202020204" pitchFamily="34" charset="0"/>
              </a:rPr>
              <a:t>.</a:t>
            </a:r>
            <a:endParaRPr kumimoji="0" lang="ru-RU" sz="1800" b="0" i="0" u="none" strike="noStrike" kern="1200" cap="none" spc="0" normalizeH="0" baseline="0" noProof="0" dirty="0">
              <a:ln>
                <a:noFill/>
              </a:ln>
              <a:solidFill>
                <a:srgbClr val="28522B"/>
              </a:solidFill>
              <a:effectLst/>
              <a:uLnTx/>
              <a:uFillTx/>
              <a:latin typeface="Calibri Light"/>
            </a:endParaRPr>
          </a:p>
        </p:txBody>
      </p:sp>
      <p:sp>
        <p:nvSpPr>
          <p:cNvPr id="14" name="Объект 2"/>
          <p:cNvSpPr txBox="1">
            <a:spLocks/>
          </p:cNvSpPr>
          <p:nvPr/>
        </p:nvSpPr>
        <p:spPr>
          <a:xfrm>
            <a:off x="1761494" y="4267200"/>
            <a:ext cx="9447280" cy="21839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1800" b="1" i="0" u="none" strike="noStrike" kern="1200" cap="none" spc="0" normalizeH="0" baseline="0" noProof="0" dirty="0">
              <a:ln>
                <a:noFill/>
              </a:ln>
              <a:solidFill>
                <a:srgbClr val="C00000"/>
              </a:solidFill>
              <a:effectLst/>
              <a:uLnTx/>
              <a:uFillTx/>
              <a:latin typeface="Arial" pitchFamily="34" charset="0"/>
              <a:ea typeface="+mn-ea"/>
              <a:cs typeface="Arial" pitchFamily="34" charset="0"/>
            </a:endParaRPr>
          </a:p>
          <a:p>
            <a:pPr marL="0" marR="0" lvl="0" indent="0" algn="ctr" defTabSz="914400" rtl="0" eaLnBrk="1" fontAlgn="auto" latinLnBrk="0" hangingPunct="1">
              <a:lnSpc>
                <a:spcPts val="1000"/>
              </a:lnSpc>
              <a:spcBef>
                <a:spcPts val="0"/>
              </a:spcBef>
              <a:spcAft>
                <a:spcPts val="0"/>
              </a:spcAft>
              <a:buClrTx/>
              <a:buSzTx/>
              <a:buFont typeface="Arial" panose="020B0604020202020204" pitchFamily="34" charset="0"/>
              <a:buNone/>
              <a:tabLst/>
              <a:defRPr/>
            </a:pPr>
            <a:r>
              <a:rPr kumimoji="0" lang="ru-RU" sz="2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Не заполняют: </a:t>
            </a:r>
          </a:p>
          <a:p>
            <a:pPr marL="228600" marR="0" lvl="0" indent="-228600" algn="l" defTabSz="914400" rtl="0" eaLnBrk="1" fontAlgn="auto" latinLnBrk="0" hangingPunct="1">
              <a:lnSpc>
                <a:spcPct val="50000"/>
              </a:lnSpc>
              <a:spcBef>
                <a:spcPts val="1200"/>
              </a:spcBef>
              <a:spcAft>
                <a:spcPts val="0"/>
              </a:spcAft>
              <a:buClrTx/>
              <a:buSzTx/>
              <a:buFont typeface="Wingdings" panose="05000000000000000000" pitchFamily="2" charset="2"/>
              <a:buChar char="Ø"/>
              <a:tabLst/>
              <a:defRPr/>
            </a:pPr>
            <a:r>
              <a:rPr kumimoji="0" lang="ru-RU" sz="2400" b="0" i="0" u="none" strike="noStrike" kern="1200" cap="none" spc="0" normalizeH="0" baseline="0" noProof="0" dirty="0">
                <a:ln>
                  <a:noFill/>
                </a:ln>
                <a:solidFill>
                  <a:srgbClr val="481419"/>
                </a:solidFill>
                <a:effectLst/>
                <a:uLnTx/>
                <a:uFillTx/>
                <a:latin typeface="Arial" panose="020B0604020202020204" pitchFamily="34" charset="0"/>
                <a:cs typeface="Arial" panose="020B0604020202020204" pitchFamily="34" charset="0"/>
              </a:rPr>
              <a:t>организации представляющие форму </a:t>
            </a:r>
            <a:r>
              <a:rPr kumimoji="0" lang="ru-RU" sz="2400" b="0" i="0" u="none" strike="noStrike" kern="1200" cap="none" spc="0" normalizeH="0" baseline="0" noProof="0" dirty="0">
                <a:ln>
                  <a:noFill/>
                </a:ln>
                <a:solidFill>
                  <a:srgbClr val="97000B"/>
                </a:solidFill>
                <a:effectLst/>
                <a:uLnTx/>
                <a:uFillTx/>
                <a:latin typeface="Arial" panose="020B0604020202020204" pitchFamily="34" charset="0"/>
                <a:cs typeface="Arial" panose="020B0604020202020204" pitchFamily="34" charset="0"/>
              </a:rPr>
              <a:t>12- ис (строительство);</a:t>
            </a:r>
          </a:p>
          <a:p>
            <a:pPr marL="0" marR="0" lvl="0" indent="0" algn="ctr" defTabSz="914400" rtl="0" eaLnBrk="1" fontAlgn="auto" latinLnBrk="0" hangingPunct="1">
              <a:lnSpc>
                <a:spcPct val="100000"/>
              </a:lnSpc>
              <a:spcBef>
                <a:spcPts val="1000"/>
              </a:spcBef>
              <a:spcAft>
                <a:spcPts val="0"/>
              </a:spcAft>
              <a:buClrTx/>
              <a:buSzTx/>
              <a:buNone/>
              <a:tabLst/>
              <a:defRPr/>
            </a:pPr>
            <a:r>
              <a:rPr lang="ru-RU" sz="1600" dirty="0">
                <a:latin typeface="Arial" panose="020B0604020202020204" pitchFamily="34" charset="0"/>
                <a:cs typeface="Arial" panose="020B0604020202020204" pitchFamily="34" charset="0"/>
              </a:rPr>
              <a:t>(данные организации выполнили за предыдущий год собственными силами подрядные работы стоимостью 1 млн. рублей и более в целом по юридическому лицу)</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ru-RU" sz="2400" b="0" i="0" u="none" strike="noStrike" kern="1200" cap="none" spc="0" normalizeH="0" baseline="0" noProof="0" dirty="0">
                <a:ln>
                  <a:noFill/>
                </a:ln>
                <a:solidFill>
                  <a:srgbClr val="481419"/>
                </a:solidFill>
                <a:effectLst/>
                <a:uLnTx/>
                <a:uFillTx/>
                <a:latin typeface="Arial" panose="020B0604020202020204" pitchFamily="34" charset="0"/>
                <a:cs typeface="Arial" panose="020B0604020202020204" pitchFamily="34" charset="0"/>
              </a:rPr>
              <a:t>в случае составления </a:t>
            </a:r>
            <a:r>
              <a:rPr kumimoji="0" lang="ru-RU" sz="2400" b="0" i="0" u="none" strike="noStrike" kern="1200" cap="none" spc="0" normalizeH="0" baseline="0" noProof="0" dirty="0">
                <a:ln>
                  <a:noFill/>
                </a:ln>
                <a:solidFill>
                  <a:srgbClr val="97000B"/>
                </a:solidFill>
                <a:effectLst/>
                <a:uLnTx/>
                <a:uFillTx/>
                <a:latin typeface="Arial" panose="020B0604020202020204" pitchFamily="34" charset="0"/>
                <a:cs typeface="Arial" panose="020B0604020202020204" pitchFamily="34" charset="0"/>
              </a:rPr>
              <a:t>договора на оказание услуг</a:t>
            </a:r>
            <a:endParaRPr kumimoji="0" lang="en-US" sz="2400" b="0" i="0" u="none" strike="noStrike" kern="1200" cap="none" spc="0" normalizeH="0" baseline="0" noProof="0" dirty="0">
              <a:ln>
                <a:noFill/>
              </a:ln>
              <a:solidFill>
                <a:srgbClr val="97000B"/>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1"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40195129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a:solidFill>
                  <a:schemeClr val="bg1"/>
                </a:solidFill>
                <a:latin typeface="Arial" panose="020B0604020202020204" pitchFamily="34" charset="0"/>
                <a:ea typeface="Roboto Condensed" panose="02000000000000000000" pitchFamily="2" charset="0"/>
                <a:cs typeface="Arial" panose="020B0604020202020204" pitchFamily="34" charset="0"/>
              </a:rPr>
              <a:t>76</a:t>
            </a: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1" name="Заголовок 1"/>
          <p:cNvSpPr>
            <a:spLocks noGrp="1"/>
          </p:cNvSpPr>
          <p:nvPr>
            <p:ph type="ctrTitle"/>
          </p:nvPr>
        </p:nvSpPr>
        <p:spPr>
          <a:xfrm>
            <a:off x="1511443" y="871675"/>
            <a:ext cx="9256258" cy="640932"/>
          </a:xfrm>
        </p:spPr>
        <p:txBody>
          <a:bodyPr anchor="ctr">
            <a:normAutofit/>
          </a:bodyPr>
          <a:lstStyle/>
          <a:p>
            <a:r>
              <a:rPr lang="ru-RU" sz="20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Раздел V</a:t>
            </a:r>
            <a:r>
              <a:rPr lang="en-US" sz="20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II</a:t>
            </a:r>
            <a:r>
              <a:rPr lang="ru-RU" sz="20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I «Объем подрядных работ»</a:t>
            </a:r>
            <a:endParaRPr lang="ru-RU" sz="1600" i="1" dirty="0">
              <a:solidFill>
                <a:srgbClr val="C00000"/>
              </a:solidFill>
              <a:latin typeface="Arial" panose="020B0604020202020204" pitchFamily="34" charset="0"/>
              <a:ea typeface="Roboto Condensed" panose="02000000000000000000" pitchFamily="2" charset="0"/>
              <a:cs typeface="Arial" panose="020B0604020202020204" pitchFamily="34" charset="0"/>
            </a:endParaRPr>
          </a:p>
        </p:txBody>
      </p:sp>
      <p:sp>
        <p:nvSpPr>
          <p:cNvPr id="12" name="Заголовок 1"/>
          <p:cNvSpPr txBox="1">
            <a:spLocks/>
          </p:cNvSpPr>
          <p:nvPr/>
        </p:nvSpPr>
        <p:spPr>
          <a:xfrm>
            <a:off x="2087006" y="1684005"/>
            <a:ext cx="8948855" cy="1325563"/>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10000"/>
              </a:lnSpc>
              <a:spcBef>
                <a:spcPct val="0"/>
              </a:spcBef>
              <a:spcAft>
                <a:spcPts val="0"/>
              </a:spcAft>
              <a:buClrTx/>
              <a:buSzTx/>
              <a:buFontTx/>
              <a:buNone/>
              <a:tabLst/>
              <a:defRPr/>
            </a:pPr>
            <a:r>
              <a:rPr kumimoji="0" lang="en-US" sz="2800" b="1" i="0" u="none" strike="noStrike" kern="1200" cap="none" spc="0" normalizeH="0" baseline="0" noProof="0" dirty="0">
                <a:ln>
                  <a:noFill/>
                </a:ln>
                <a:solidFill>
                  <a:sysClr val="windowText" lastClr="000000"/>
                </a:solidFill>
                <a:effectLst/>
                <a:uLnTx/>
                <a:uFillTx/>
                <a:latin typeface="Calibri Light"/>
                <a:ea typeface="+mj-ea"/>
                <a:cs typeface="Arial" pitchFamily="34" charset="0"/>
              </a:rPr>
              <a:t/>
            </a:r>
            <a:br>
              <a:rPr kumimoji="0" lang="en-US" sz="2800" b="1" i="0" u="none" strike="noStrike" kern="1200" cap="none" spc="0" normalizeH="0" baseline="0" noProof="0" dirty="0">
                <a:ln>
                  <a:noFill/>
                </a:ln>
                <a:solidFill>
                  <a:sysClr val="windowText" lastClr="000000"/>
                </a:solidFill>
                <a:effectLst/>
                <a:uLnTx/>
                <a:uFillTx/>
                <a:latin typeface="Calibri Light"/>
                <a:ea typeface="+mj-ea"/>
                <a:cs typeface="Arial" pitchFamily="34" charset="0"/>
              </a:rPr>
            </a:br>
            <a:r>
              <a:rPr kumimoji="0" lang="ru-RU" sz="33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отражаются данные о выполненных </a:t>
            </a:r>
            <a:r>
              <a:rPr kumimoji="0" lang="ru-RU" sz="33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собственными силами </a:t>
            </a:r>
            <a:r>
              <a:rPr kumimoji="0" lang="ru-RU" sz="33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объемах подрядных работ (</a:t>
            </a:r>
            <a:r>
              <a:rPr kumimoji="0" lang="ru-RU" sz="33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без работ, выполненных привлеченными организациями по договору субподряда</a:t>
            </a:r>
            <a:r>
              <a:rPr kumimoji="0" lang="ru-RU" sz="33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t>
            </a:r>
            <a:r>
              <a:rPr kumimoji="0" lang="en-US" sz="33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t>
            </a:r>
            <a:r>
              <a:rPr kumimoji="0" lang="en-US" sz="3300" b="0" i="0" u="none" strike="noStrike" kern="1200" cap="none" spc="0" normalizeH="0" baseline="0" noProof="0" dirty="0">
                <a:ln>
                  <a:noFill/>
                </a:ln>
                <a:solidFill>
                  <a:srgbClr val="97000B"/>
                </a:solidFill>
                <a:effectLst/>
                <a:uLnTx/>
                <a:uFillTx/>
                <a:latin typeface="Calibri Light"/>
              </a:rPr>
              <a:t/>
            </a:r>
            <a:br>
              <a:rPr kumimoji="0" lang="en-US" sz="3300" b="0" i="0" u="none" strike="noStrike" kern="1200" cap="none" spc="0" normalizeH="0" baseline="0" noProof="0" dirty="0">
                <a:ln>
                  <a:noFill/>
                </a:ln>
                <a:solidFill>
                  <a:srgbClr val="97000B"/>
                </a:solidFill>
                <a:effectLst/>
                <a:uLnTx/>
                <a:uFillTx/>
                <a:latin typeface="Calibri Light"/>
              </a:rPr>
            </a:br>
            <a:endParaRPr kumimoji="0" lang="ru-RU" sz="3300" b="0" i="0" u="none" strike="noStrike" kern="1200" cap="none" spc="0" normalizeH="0" baseline="0" noProof="0" dirty="0">
              <a:ln>
                <a:noFill/>
              </a:ln>
              <a:solidFill>
                <a:sysClr val="windowText" lastClr="000000"/>
              </a:solidFill>
              <a:effectLst/>
              <a:uLnTx/>
              <a:uFillTx/>
              <a:latin typeface="Calibri Light"/>
            </a:endParaRPr>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7006" y="3107214"/>
            <a:ext cx="9256258" cy="3424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59202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000" b="1" dirty="0">
                <a:solidFill>
                  <a:schemeClr val="bg1"/>
                </a:solidFill>
                <a:latin typeface="Arial" panose="020B0604020202020204" pitchFamily="34" charset="0"/>
                <a:ea typeface="Roboto Condensed" panose="02000000000000000000" pitchFamily="2" charset="0"/>
                <a:cs typeface="Arial" panose="020B0604020202020204" pitchFamily="34" charset="0"/>
              </a:rPr>
              <a:t>77</a:t>
            </a: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1" name="Заголовок 1"/>
          <p:cNvSpPr>
            <a:spLocks noGrp="1"/>
          </p:cNvSpPr>
          <p:nvPr>
            <p:ph type="ctrTitle"/>
          </p:nvPr>
        </p:nvSpPr>
        <p:spPr>
          <a:xfrm>
            <a:off x="1465309" y="908560"/>
            <a:ext cx="9256258" cy="640932"/>
          </a:xfrm>
        </p:spPr>
        <p:txBody>
          <a:bodyPr anchor="ctr">
            <a:noAutofit/>
          </a:bodyPr>
          <a:lstStyle/>
          <a:p>
            <a:r>
              <a:rPr lang="ru-RU" sz="2000" kern="0" dirty="0">
                <a:solidFill>
                  <a:srgbClr val="C00000"/>
                </a:solidFill>
                <a:latin typeface="Tahoma" panose="020B0604030504040204" pitchFamily="34" charset="0"/>
                <a:ea typeface="Tahoma" panose="020B0604030504040204" pitchFamily="34" charset="0"/>
                <a:cs typeface="Tahoma" panose="020B0604030504040204" pitchFamily="34" charset="0"/>
              </a:rPr>
              <a:t>ВНИМАНИЕ! </a:t>
            </a:r>
            <a:br>
              <a:rPr lang="ru-RU" sz="2000" kern="0" dirty="0">
                <a:solidFill>
                  <a:srgbClr val="C00000"/>
                </a:solidFill>
                <a:latin typeface="Tahoma" panose="020B0604030504040204" pitchFamily="34" charset="0"/>
                <a:ea typeface="Tahoma" panose="020B0604030504040204" pitchFamily="34" charset="0"/>
                <a:cs typeface="Tahoma" panose="020B0604030504040204" pitchFamily="34" charset="0"/>
              </a:rPr>
            </a:br>
            <a:r>
              <a:rPr lang="ru-RU" sz="2000" kern="0" dirty="0">
                <a:solidFill>
                  <a:srgbClr val="C00000"/>
                </a:solidFill>
                <a:latin typeface="Tahoma" panose="020B0604030504040204" pitchFamily="34" charset="0"/>
                <a:ea typeface="Tahoma" panose="020B0604030504040204" pitchFamily="34" charset="0"/>
                <a:cs typeface="Tahoma" panose="020B0604030504040204" pitchFamily="34" charset="0"/>
              </a:rPr>
              <a:t>добавлен новый раздел</a:t>
            </a:r>
            <a:r>
              <a:rPr lang="ru-RU" sz="2000" kern="0" dirty="0">
                <a:solidFill>
                  <a:srgbClr val="385723"/>
                </a:solidFill>
                <a:latin typeface="Tahoma" panose="020B0604030504040204" pitchFamily="34" charset="0"/>
                <a:ea typeface="Tahoma" panose="020B0604030504040204" pitchFamily="34" charset="0"/>
                <a:cs typeface="Tahoma" panose="020B0604030504040204" pitchFamily="34" charset="0"/>
              </a:rPr>
              <a:t/>
            </a:r>
            <a:br>
              <a:rPr lang="ru-RU" sz="2000" kern="0" dirty="0">
                <a:solidFill>
                  <a:srgbClr val="385723"/>
                </a:solidFill>
                <a:latin typeface="Tahoma" panose="020B0604030504040204" pitchFamily="34" charset="0"/>
                <a:ea typeface="Tahoma" panose="020B0604030504040204" pitchFamily="34" charset="0"/>
                <a:cs typeface="Tahoma" panose="020B0604030504040204" pitchFamily="34" charset="0"/>
              </a:rPr>
            </a:br>
            <a:r>
              <a:rPr lang="ru-RU" sz="2000" b="1" dirty="0">
                <a:solidFill>
                  <a:srgbClr val="70AD47">
                    <a:lumMod val="50000"/>
                  </a:srgbClr>
                </a:solidFill>
                <a:latin typeface="Tahoma" panose="020B0604030504040204" pitchFamily="34" charset="0"/>
                <a:ea typeface="Tahoma" panose="020B0604030504040204" pitchFamily="34" charset="0"/>
                <a:cs typeface="Tahoma" panose="020B0604030504040204" pitchFamily="34" charset="0"/>
              </a:rPr>
              <a:t>Раздел </a:t>
            </a:r>
            <a:r>
              <a:rPr lang="en-US" sz="2000" b="1" dirty="0">
                <a:solidFill>
                  <a:srgbClr val="70AD47">
                    <a:lumMod val="50000"/>
                  </a:srgbClr>
                </a:solidFill>
                <a:latin typeface="Tahoma" panose="020B0604030504040204" pitchFamily="34" charset="0"/>
                <a:ea typeface="Tahoma" panose="020B0604030504040204" pitchFamily="34" charset="0"/>
                <a:cs typeface="Tahoma" panose="020B0604030504040204" pitchFamily="34" charset="0"/>
              </a:rPr>
              <a:t>IX</a:t>
            </a:r>
            <a:r>
              <a:rPr lang="ru-RU" sz="2000" b="1" dirty="0">
                <a:solidFill>
                  <a:srgbClr val="70AD47">
                    <a:lumMod val="50000"/>
                  </a:srgbClr>
                </a:solidFill>
                <a:latin typeface="Tahoma" panose="020B0604030504040204" pitchFamily="34" charset="0"/>
                <a:ea typeface="Tahoma" panose="020B0604030504040204" pitchFamily="34" charset="0"/>
                <a:cs typeface="Tahoma" panose="020B0604030504040204" pitchFamily="34" charset="0"/>
              </a:rPr>
              <a:t> «Оптовый товарооборот»</a:t>
            </a:r>
            <a:endParaRPr lang="ru-RU" sz="2000" b="1" i="1" dirty="0">
              <a:solidFill>
                <a:srgbClr val="385723"/>
              </a:solidFill>
              <a:latin typeface="Tahoma" panose="020B0604030504040204" pitchFamily="34" charset="0"/>
              <a:ea typeface="Tahoma" panose="020B0604030504040204" pitchFamily="34" charset="0"/>
              <a:cs typeface="Tahoma" panose="020B0604030504040204" pitchFamily="34" charset="0"/>
            </a:endParaRPr>
          </a:p>
        </p:txBody>
      </p:sp>
      <p:sp>
        <p:nvSpPr>
          <p:cNvPr id="13" name="Заголовок 1"/>
          <p:cNvSpPr txBox="1">
            <a:spLocks/>
          </p:cNvSpPr>
          <p:nvPr/>
        </p:nvSpPr>
        <p:spPr>
          <a:xfrm>
            <a:off x="2127127" y="1635761"/>
            <a:ext cx="7886700" cy="1300480"/>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10000"/>
              </a:lnSpc>
              <a:spcBef>
                <a:spcPts val="0"/>
              </a:spcBef>
              <a:defRPr/>
            </a:pPr>
            <a:r>
              <a:rPr lang="ru-RU" sz="4000" dirty="0">
                <a:solidFill>
                  <a:prstClr val="black"/>
                </a:solidFill>
                <a:latin typeface="Arial" panose="020B0604020202020204" pitchFamily="34" charset="0"/>
                <a:ea typeface="+mn-ea"/>
                <a:cs typeface="Arial" panose="020B0604020202020204" pitchFamily="34" charset="0"/>
              </a:rPr>
              <a:t>(</a:t>
            </a:r>
            <a:r>
              <a:rPr lang="ru-RU" sz="4000" i="1" dirty="0">
                <a:solidFill>
                  <a:prstClr val="black"/>
                </a:solidFill>
                <a:latin typeface="Arial" panose="020B0604020202020204" pitchFamily="34" charset="0"/>
                <a:ea typeface="+mn-ea"/>
                <a:cs typeface="Arial" panose="020B0604020202020204" pitchFamily="34" charset="0"/>
              </a:rPr>
              <a:t>подклассы 45111, 45191, 45310, 45401, </a:t>
            </a:r>
            <a:r>
              <a:rPr lang="en-US" sz="4000" i="1" dirty="0">
                <a:solidFill>
                  <a:prstClr val="black"/>
                </a:solidFill>
                <a:latin typeface="Arial" panose="020B0604020202020204" pitchFamily="34" charset="0"/>
                <a:ea typeface="+mn-ea"/>
                <a:cs typeface="Arial" panose="020B0604020202020204" pitchFamily="34" charset="0"/>
              </a:rPr>
              <a:t/>
            </a:r>
            <a:br>
              <a:rPr lang="en-US" sz="4000" i="1" dirty="0">
                <a:solidFill>
                  <a:prstClr val="black"/>
                </a:solidFill>
                <a:latin typeface="Arial" panose="020B0604020202020204" pitchFamily="34" charset="0"/>
                <a:ea typeface="+mn-ea"/>
                <a:cs typeface="Arial" panose="020B0604020202020204" pitchFamily="34" charset="0"/>
              </a:rPr>
            </a:br>
            <a:r>
              <a:rPr lang="ru-RU" sz="4000" i="1" dirty="0">
                <a:solidFill>
                  <a:prstClr val="black"/>
                </a:solidFill>
                <a:latin typeface="Arial" panose="020B0604020202020204" pitchFamily="34" charset="0"/>
                <a:ea typeface="+mn-ea"/>
                <a:cs typeface="Arial" panose="020B0604020202020204" pitchFamily="34" charset="0"/>
              </a:rPr>
              <a:t>раздел 46</a:t>
            </a:r>
            <a:r>
              <a:rPr lang="en-US" sz="4000" i="1" dirty="0">
                <a:solidFill>
                  <a:prstClr val="black"/>
                </a:solidFill>
                <a:latin typeface="Arial" panose="020B0604020202020204" pitchFamily="34" charset="0"/>
                <a:ea typeface="+mn-ea"/>
                <a:cs typeface="Arial" panose="020B0604020202020204" pitchFamily="34" charset="0"/>
              </a:rPr>
              <a:t> </a:t>
            </a:r>
            <a:r>
              <a:rPr lang="ru-RU" sz="4000" i="1" dirty="0">
                <a:solidFill>
                  <a:prstClr val="black"/>
                </a:solidFill>
                <a:latin typeface="Arial" panose="020B0604020202020204" pitchFamily="34" charset="0"/>
                <a:ea typeface="+mn-ea"/>
                <a:cs typeface="Arial" panose="020B0604020202020204" pitchFamily="34" charset="0"/>
              </a:rPr>
              <a:t>(</a:t>
            </a:r>
            <a:r>
              <a:rPr lang="ru-RU" sz="4000" b="1" i="1" dirty="0">
                <a:solidFill>
                  <a:srgbClr val="FF0000"/>
                </a:solidFill>
                <a:latin typeface="Arial" panose="020B0604020202020204" pitchFamily="34" charset="0"/>
                <a:ea typeface="+mn-ea"/>
                <a:cs typeface="Arial" panose="020B0604020202020204" pitchFamily="34" charset="0"/>
              </a:rPr>
              <a:t>а также группа 461!</a:t>
            </a:r>
            <a:r>
              <a:rPr lang="ru-RU" sz="4000" i="1" dirty="0">
                <a:solidFill>
                  <a:prstClr val="black"/>
                </a:solidFill>
                <a:latin typeface="Arial" panose="020B0604020202020204" pitchFamily="34" charset="0"/>
                <a:ea typeface="+mn-ea"/>
                <a:cs typeface="Arial" panose="020B0604020202020204" pitchFamily="34" charset="0"/>
              </a:rPr>
              <a:t>))</a:t>
            </a:r>
            <a:endParaRPr lang="ru-RU" sz="4000" dirty="0">
              <a:solidFill>
                <a:sysClr val="windowText" lastClr="000000"/>
              </a:solidFill>
              <a:latin typeface="Arial" panose="020B0604020202020204" pitchFamily="34" charset="0"/>
              <a:ea typeface="+mn-ea"/>
              <a:cs typeface="Arial" panose="020B0604020202020204" pitchFamily="34" charset="0"/>
            </a:endParaRPr>
          </a:p>
        </p:txBody>
      </p:sp>
      <p:pic>
        <p:nvPicPr>
          <p:cNvPr id="14" name="Рисунок 13"/>
          <p:cNvPicPr>
            <a:picLocks noChangeAspect="1"/>
          </p:cNvPicPr>
          <p:nvPr/>
        </p:nvPicPr>
        <p:blipFill>
          <a:blip r:embed="rId5"/>
          <a:stretch>
            <a:fillRect/>
          </a:stretch>
        </p:blipFill>
        <p:spPr>
          <a:xfrm>
            <a:off x="1969559" y="2921159"/>
            <a:ext cx="8572500" cy="1085850"/>
          </a:xfrm>
          <a:prstGeom prst="rect">
            <a:avLst/>
          </a:prstGeom>
        </p:spPr>
      </p:pic>
      <p:sp>
        <p:nvSpPr>
          <p:cNvPr id="15" name="Овальная выноска 14"/>
          <p:cNvSpPr/>
          <p:nvPr/>
        </p:nvSpPr>
        <p:spPr>
          <a:xfrm>
            <a:off x="6093438" y="3793360"/>
            <a:ext cx="4511892" cy="1748349"/>
          </a:xfrm>
          <a:prstGeom prst="wedgeEllipseCallout">
            <a:avLst>
              <a:gd name="adj1" fmla="val 8024"/>
              <a:gd name="adj2" fmla="val -62413"/>
            </a:avLst>
          </a:prstGeom>
          <a:solidFill>
            <a:srgbClr val="D8E4E1">
              <a:alpha val="68000"/>
            </a:srgbClr>
          </a:solidFill>
          <a:ln w="12700" cap="flat" cmpd="sng" algn="ctr">
            <a:solidFill>
              <a:srgbClr val="BED1CD"/>
            </a:solidFill>
            <a:prstDash val="solid"/>
            <a:miter lim="800000"/>
          </a:ln>
          <a:effectLst>
            <a:glow rad="228600">
              <a:srgbClr val="ED7D31">
                <a:satMod val="175000"/>
                <a:alpha val="0"/>
              </a:srgbClr>
            </a:glow>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1" u="none" strike="noStrike" kern="0" cap="none" spc="0" normalizeH="0" baseline="0" noProof="0" dirty="0">
                <a:ln>
                  <a:noFill/>
                </a:ln>
                <a:solidFill>
                  <a:prstClr val="black"/>
                </a:solidFill>
                <a:effectLst/>
                <a:uLnTx/>
                <a:uFillTx/>
                <a:latin typeface="Calibri"/>
                <a:ea typeface="+mn-ea"/>
                <a:cs typeface="Times New Roman" pitchFamily="18" charset="0"/>
              </a:rPr>
              <a:t> </a:t>
            </a:r>
            <a:r>
              <a:rPr kumimoji="0" lang="ru-RU"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в фактических отпускных ценах, </a:t>
            </a:r>
            <a:r>
              <a:rPr kumimoji="0" lang="ru-RU" sz="16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включая НДС, акцизы</a:t>
            </a:r>
            <a:r>
              <a:rPr kumimoji="0" lang="ru-RU" sz="1600" b="0" i="1"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и прочие налоги, вывозные пошлины, а также торговую наценку, входящие в отпускную цену товара</a:t>
            </a:r>
            <a:endParaRPr kumimoji="0" lang="ru-RU" sz="16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6" name="Заголовок 1"/>
          <p:cNvSpPr txBox="1">
            <a:spLocks/>
          </p:cNvSpPr>
          <p:nvPr/>
        </p:nvSpPr>
        <p:spPr>
          <a:xfrm>
            <a:off x="997661" y="5570434"/>
            <a:ext cx="10065079" cy="1059682"/>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just">
              <a:lnSpc>
                <a:spcPct val="110000"/>
              </a:lnSpc>
              <a:defRPr/>
            </a:pPr>
            <a:r>
              <a:rPr lang="ru-RU" sz="1800" b="1" i="1" dirty="0">
                <a:solidFill>
                  <a:srgbClr val="FF0000"/>
                </a:solidFill>
                <a:latin typeface="Arial" panose="020B0604020202020204" pitchFamily="34" charset="0"/>
                <a:cs typeface="Arial" panose="020B0604020202020204" pitchFamily="34" charset="0"/>
              </a:rPr>
              <a:t>ч.4 п.167 Указаний!  </a:t>
            </a:r>
            <a:r>
              <a:rPr lang="ru-RU" sz="1800" b="1" i="1" dirty="0">
                <a:latin typeface="Arial" panose="020B0604020202020204" pitchFamily="34" charset="0"/>
                <a:cs typeface="Arial" panose="020B0604020202020204" pitchFamily="34" charset="0"/>
              </a:rPr>
              <a:t>Организация, осуществляющая оптовую торговлю и предоставляющая покупателю вознаграждение в виде торговых премий, бонусов при выполнении им условий, определенных договором в качестве обязательных для предоставления таких премий, бонусов, включает в объем оптового товарооборота полную стоимость отгруженных товаров.</a:t>
            </a:r>
            <a:endParaRPr kumimoji="0" lang="ru-RU" sz="18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36035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2562"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a:solidFill>
                  <a:schemeClr val="bg1"/>
                </a:solidFill>
                <a:latin typeface="Arial" panose="020B0604020202020204" pitchFamily="34" charset="0"/>
                <a:ea typeface="Roboto Condensed" panose="02000000000000000000" pitchFamily="2" charset="0"/>
                <a:cs typeface="Arial" panose="020B0604020202020204" pitchFamily="34" charset="0"/>
              </a:rPr>
              <a:t>78</a:t>
            </a: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3" name="Объект 2"/>
          <p:cNvSpPr txBox="1">
            <a:spLocks/>
          </p:cNvSpPr>
          <p:nvPr/>
        </p:nvSpPr>
        <p:spPr>
          <a:xfrm>
            <a:off x="1772310" y="1116081"/>
            <a:ext cx="8815929" cy="54947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ru-RU" sz="2000" b="1" i="1" u="none" strike="noStrike" kern="1200" cap="none" spc="0" normalizeH="0" baseline="0" noProof="0" dirty="0">
                <a:ln>
                  <a:noFill/>
                </a:ln>
                <a:solidFill>
                  <a:srgbClr val="385723"/>
                </a:solidFill>
                <a:effectLst/>
                <a:uLnTx/>
                <a:uFillTx/>
                <a:latin typeface="Arial" panose="020B0604020202020204" pitchFamily="34" charset="0"/>
                <a:cs typeface="Arial" panose="020B0604020202020204" pitchFamily="34" charset="0"/>
              </a:rPr>
              <a:t>Объем оптового товарооборота </a:t>
            </a:r>
            <a:r>
              <a:rPr kumimoji="0" lang="ru-RU"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стоимость товаров, приобретенных в целях перепродажи без их видоизменения </a:t>
            </a:r>
            <a:r>
              <a:rPr kumimoji="0" lang="ru-RU" sz="2000" b="0" i="0" u="sng"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другим юридическим лицам или индивидуальным предпринимателям</a:t>
            </a:r>
            <a:r>
              <a:rPr kumimoji="0" lang="ru-RU"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endPar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ru-RU" sz="2000" b="1" i="1"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Включается также стоимость товаров</a:t>
            </a:r>
            <a:r>
              <a:rPr kumimoji="0" lang="ru-RU"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t>
            </a:r>
          </a:p>
          <a:p>
            <a:pPr marL="228600" marR="0" lvl="0" indent="-228600" algn="l" defTabSz="914400" rtl="0" eaLnBrk="1" fontAlgn="auto" latinLnBrk="0" hangingPunct="1">
              <a:lnSpc>
                <a:spcPct val="120000"/>
              </a:lnSpc>
              <a:spcBef>
                <a:spcPts val="1000"/>
              </a:spcBef>
              <a:spcAft>
                <a:spcPts val="0"/>
              </a:spcAft>
              <a:buClrTx/>
              <a:buSzTx/>
              <a:buFont typeface="Wingdings" pitchFamily="2" charset="2"/>
              <a:buChar char="§"/>
              <a:tabLst/>
              <a:defRPr/>
            </a:pPr>
            <a:r>
              <a:rPr kumimoji="0" lang="be-BY"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отгруженных другим юридическим лицам или индивидуальным предпринимателям через розничные торговые объекты;</a:t>
            </a:r>
            <a:endParaRPr kumimoji="0" lang="ru-RU"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20000"/>
              </a:lnSpc>
              <a:spcBef>
                <a:spcPts val="1000"/>
              </a:spcBef>
              <a:spcAft>
                <a:spcPts val="0"/>
              </a:spcAft>
              <a:buClrTx/>
              <a:buSzTx/>
              <a:buFont typeface="Wingdings" pitchFamily="2" charset="2"/>
              <a:buChar char="§"/>
              <a:tabLst/>
              <a:defRPr/>
            </a:pPr>
            <a:r>
              <a:rPr kumimoji="0" lang="ru-RU"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отгруженных в порядке взаиморасчетов между юридическими лицами или индивидуальными предпринимателями;</a:t>
            </a:r>
          </a:p>
          <a:p>
            <a:pPr marL="228600" marR="0" lvl="0" indent="-228600" algn="l" defTabSz="914400" rtl="0" eaLnBrk="1" fontAlgn="auto" latinLnBrk="0" hangingPunct="1">
              <a:lnSpc>
                <a:spcPct val="120000"/>
              </a:lnSpc>
              <a:spcBef>
                <a:spcPts val="1000"/>
              </a:spcBef>
              <a:spcAft>
                <a:spcPts val="0"/>
              </a:spcAft>
              <a:buClrTx/>
              <a:buSzTx/>
              <a:buFont typeface="Wingdings" pitchFamily="2" charset="2"/>
              <a:buChar char="§"/>
              <a:tabLst/>
              <a:defRPr/>
            </a:pPr>
            <a:r>
              <a:rPr kumimoji="0" lang="ru-RU"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полученных в порядке взаиморасчетов между юридическими лицами или индивидуальными предпринимателями и реализованных другим юридическим лицам или индивидуальным предпринимателям.</a:t>
            </a:r>
          </a:p>
        </p:txBody>
      </p:sp>
    </p:spTree>
    <p:extLst>
      <p:ext uri="{BB962C8B-B14F-4D97-AF65-F5344CB8AC3E}">
        <p14:creationId xmlns:p14="http://schemas.microsoft.com/office/powerpoint/2010/main" val="1895368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a:solidFill>
                  <a:schemeClr val="bg1"/>
                </a:solidFill>
                <a:latin typeface="Arial" panose="020B0604020202020204" pitchFamily="34" charset="0"/>
                <a:ea typeface="Roboto Condensed" panose="02000000000000000000" pitchFamily="2" charset="0"/>
                <a:cs typeface="Arial" panose="020B0604020202020204" pitchFamily="34" charset="0"/>
              </a:rPr>
              <a:t>79</a:t>
            </a: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1" name="Заголовок 1"/>
          <p:cNvSpPr txBox="1">
            <a:spLocks/>
          </p:cNvSpPr>
          <p:nvPr/>
        </p:nvSpPr>
        <p:spPr>
          <a:xfrm>
            <a:off x="1511443" y="871674"/>
            <a:ext cx="9256258" cy="1943357"/>
          </a:xfrm>
          <a:prstGeom prst="rect">
            <a:avLst/>
          </a:prstGeom>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ru-RU" sz="2200" kern="0" dirty="0">
                <a:solidFill>
                  <a:srgbClr val="C00000"/>
                </a:solidFill>
                <a:latin typeface="Tahoma" panose="020B0604030504040204" pitchFamily="34" charset="0"/>
                <a:ea typeface="Tahoma" panose="020B0604030504040204" pitchFamily="34" charset="0"/>
                <a:cs typeface="Tahoma" panose="020B0604030504040204" pitchFamily="34" charset="0"/>
              </a:rPr>
              <a:t>ВНИМАНИЕ! </a:t>
            </a:r>
            <a:br>
              <a:rPr lang="ru-RU" sz="2200" kern="0" dirty="0">
                <a:solidFill>
                  <a:srgbClr val="C00000"/>
                </a:solidFill>
                <a:latin typeface="Tahoma" panose="020B0604030504040204" pitchFamily="34" charset="0"/>
                <a:ea typeface="Tahoma" panose="020B0604030504040204" pitchFamily="34" charset="0"/>
                <a:cs typeface="Tahoma" panose="020B0604030504040204" pitchFamily="34" charset="0"/>
              </a:rPr>
            </a:br>
            <a:r>
              <a:rPr lang="ru-RU" sz="2200" kern="0" dirty="0">
                <a:solidFill>
                  <a:srgbClr val="C00000"/>
                </a:solidFill>
                <a:latin typeface="Tahoma" panose="020B0604030504040204" pitchFamily="34" charset="0"/>
                <a:ea typeface="Tahoma" panose="020B0604030504040204" pitchFamily="34" charset="0"/>
                <a:cs typeface="Tahoma" panose="020B0604030504040204" pitchFamily="34" charset="0"/>
              </a:rPr>
              <a:t>Изменена структура </a:t>
            </a:r>
            <a:r>
              <a:rPr lang="ru-RU" sz="22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раздела </a:t>
            </a:r>
            <a:r>
              <a:rPr lang="en-US" sz="22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X</a:t>
            </a:r>
            <a:r>
              <a:rPr lang="ru-RU" sz="22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«Инвестиции в основной капитал»</a:t>
            </a:r>
            <a:r>
              <a:rPr lang="ru-RU" sz="20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
            </a:r>
            <a:br>
              <a:rPr lang="ru-RU" sz="20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br>
            <a:r>
              <a:rPr lang="ru-RU" sz="20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
            </a:r>
            <a:br>
              <a:rPr lang="ru-RU" sz="20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br>
            <a:r>
              <a:rPr lang="ru-RU" sz="1700" i="1" dirty="0">
                <a:latin typeface="Arial" panose="020B0604020202020204" pitchFamily="34" charset="0"/>
                <a:ea typeface="Roboto Condensed" panose="02000000000000000000" pitchFamily="2" charset="0"/>
                <a:cs typeface="Arial" panose="020B0604020202020204" pitchFamily="34" charset="0"/>
              </a:rPr>
              <a:t>следует руководствоваться Указаниями по заполнению в формах государственных статистических наблюдений статистических показателей по строительству и инвестициям</a:t>
            </a:r>
            <a:br>
              <a:rPr lang="ru-RU" sz="1700" i="1" dirty="0">
                <a:latin typeface="Arial" panose="020B0604020202020204" pitchFamily="34" charset="0"/>
                <a:ea typeface="Roboto Condensed" panose="02000000000000000000" pitchFamily="2" charset="0"/>
                <a:cs typeface="Arial" panose="020B0604020202020204" pitchFamily="34" charset="0"/>
              </a:rPr>
            </a:br>
            <a:r>
              <a:rPr lang="ru-RU" sz="1700" i="1" dirty="0">
                <a:latin typeface="Arial" panose="020B0604020202020204" pitchFamily="34" charset="0"/>
                <a:ea typeface="Roboto Condensed" panose="02000000000000000000" pitchFamily="2" charset="0"/>
                <a:cs typeface="Arial" panose="020B0604020202020204" pitchFamily="34" charset="0"/>
              </a:rPr>
              <a:t>в основной капитал, утвержденными </a:t>
            </a:r>
            <a:r>
              <a:rPr lang="ru-RU" sz="1700" i="1" dirty="0">
                <a:solidFill>
                  <a:srgbClr val="C00000"/>
                </a:solidFill>
                <a:latin typeface="Arial" panose="020B0604020202020204" pitchFamily="34" charset="0"/>
                <a:ea typeface="Roboto Condensed" panose="02000000000000000000" pitchFamily="2" charset="0"/>
                <a:cs typeface="Arial" panose="020B0604020202020204" pitchFamily="34" charset="0"/>
              </a:rPr>
              <a:t>постановлением Национального статистического комитета Республики Беларусь от 08.07.2022 № 55</a:t>
            </a:r>
          </a:p>
        </p:txBody>
      </p:sp>
      <p:pic>
        <p:nvPicPr>
          <p:cNvPr id="2" name="Рисунок 1"/>
          <p:cNvPicPr>
            <a:picLocks noChangeAspect="1"/>
          </p:cNvPicPr>
          <p:nvPr/>
        </p:nvPicPr>
        <p:blipFill>
          <a:blip r:embed="rId5"/>
          <a:stretch>
            <a:fillRect/>
          </a:stretch>
        </p:blipFill>
        <p:spPr>
          <a:xfrm>
            <a:off x="1645029" y="2912365"/>
            <a:ext cx="8989085" cy="3183634"/>
          </a:xfrm>
          <a:prstGeom prst="rect">
            <a:avLst/>
          </a:prstGeom>
        </p:spPr>
      </p:pic>
    </p:spTree>
    <p:extLst>
      <p:ext uri="{BB962C8B-B14F-4D97-AF65-F5344CB8AC3E}">
        <p14:creationId xmlns:p14="http://schemas.microsoft.com/office/powerpoint/2010/main" val="2527182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8</a:t>
            </a:r>
            <a:endParaRPr lang="ru-RU" sz="20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1" name="Прямоугольник 10"/>
          <p:cNvSpPr/>
          <p:nvPr/>
        </p:nvSpPr>
        <p:spPr>
          <a:xfrm>
            <a:off x="1398494" y="829864"/>
            <a:ext cx="9961581" cy="654691"/>
          </a:xfrm>
          <a:prstGeom prst="rect">
            <a:avLst/>
          </a:prstGeom>
        </p:spPr>
        <p:txBody>
          <a:bodyPr wrap="square">
            <a:noAutofit/>
          </a:bodyPr>
          <a:lstStyle/>
          <a:p>
            <a:pPr lvl="0" algn="ctr"/>
            <a:r>
              <a:rPr lang="ru-RU" kern="0" dirty="0">
                <a:solidFill>
                  <a:srgbClr val="C00000"/>
                </a:solidFill>
                <a:latin typeface="Tahoma" pitchFamily="34" charset="0"/>
                <a:cs typeface="Tahoma" pitchFamily="34" charset="0"/>
              </a:rPr>
              <a:t>ВНИМАНИЕ! Изменена структура и введены новые статистические показатели </a:t>
            </a:r>
            <a:r>
              <a:rPr lang="ru-RU" kern="0" dirty="0">
                <a:solidFill>
                  <a:prstClr val="black"/>
                </a:solidFill>
                <a:latin typeface="Tahoma" pitchFamily="34" charset="0"/>
                <a:cs typeface="Tahoma" pitchFamily="34" charset="0"/>
              </a:rPr>
              <a:t/>
            </a:r>
            <a:br>
              <a:rPr lang="ru-RU" kern="0" dirty="0">
                <a:solidFill>
                  <a:prstClr val="black"/>
                </a:solidFill>
                <a:latin typeface="Tahoma" pitchFamily="34" charset="0"/>
                <a:cs typeface="Tahoma" pitchFamily="34" charset="0"/>
              </a:rPr>
            </a:br>
            <a:r>
              <a:rPr lang="ru-RU" b="1" kern="0" dirty="0">
                <a:solidFill>
                  <a:srgbClr val="385723"/>
                </a:solidFill>
                <a:latin typeface="Tahoma" pitchFamily="34" charset="0"/>
                <a:cs typeface="Tahoma" pitchFamily="34" charset="0"/>
              </a:rPr>
              <a:t>в</a:t>
            </a:r>
            <a:r>
              <a:rPr lang="ru-RU" b="1" kern="0" dirty="0">
                <a:solidFill>
                  <a:prstClr val="black"/>
                </a:solidFill>
                <a:latin typeface="Tahoma" pitchFamily="34" charset="0"/>
                <a:cs typeface="Tahoma" pitchFamily="34" charset="0"/>
              </a:rPr>
              <a:t> </a:t>
            </a:r>
            <a:r>
              <a:rPr lang="ru-RU" b="1" kern="0" dirty="0">
                <a:solidFill>
                  <a:srgbClr val="385723"/>
                </a:solidFill>
                <a:latin typeface="Tahoma" pitchFamily="34" charset="0"/>
                <a:cs typeface="Tahoma" pitchFamily="34" charset="0"/>
              </a:rPr>
              <a:t>раздел</a:t>
            </a:r>
            <a:r>
              <a:rPr lang="en-US" b="1" kern="0" dirty="0">
                <a:solidFill>
                  <a:schemeClr val="accent6">
                    <a:lumMod val="50000"/>
                  </a:schemeClr>
                </a:solidFill>
                <a:latin typeface="Tahoma" pitchFamily="34" charset="0"/>
                <a:cs typeface="Tahoma" pitchFamily="34" charset="0"/>
              </a:rPr>
              <a:t> II </a:t>
            </a:r>
            <a:r>
              <a:rPr lang="ru-RU" b="1" kern="0" dirty="0">
                <a:solidFill>
                  <a:schemeClr val="accent6">
                    <a:lumMod val="50000"/>
                  </a:schemeClr>
                </a:solidFill>
                <a:latin typeface="Tahoma" pitchFamily="34" charset="0"/>
                <a:cs typeface="Tahoma" pitchFamily="34" charset="0"/>
              </a:rPr>
              <a:t>«Численность работников и заработная плата» </a:t>
            </a:r>
          </a:p>
        </p:txBody>
      </p:sp>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5360" y="1484555"/>
            <a:ext cx="8839200" cy="5235394"/>
          </a:xfrm>
          <a:prstGeom prst="rect">
            <a:avLst/>
          </a:prstGeom>
        </p:spPr>
      </p:pic>
      <p:sp>
        <p:nvSpPr>
          <p:cNvPr id="17" name="Овальная выноска 16"/>
          <p:cNvSpPr/>
          <p:nvPr/>
        </p:nvSpPr>
        <p:spPr>
          <a:xfrm>
            <a:off x="8412480" y="2845397"/>
            <a:ext cx="2397760" cy="1325880"/>
          </a:xfrm>
          <a:prstGeom prst="wedgeEllipseCallout">
            <a:avLst>
              <a:gd name="adj1" fmla="val -63914"/>
              <a:gd name="adj2" fmla="val 55947"/>
            </a:avLst>
          </a:prstGeom>
          <a:solidFill>
            <a:srgbClr val="648E85">
              <a:alpha val="30000"/>
            </a:srgbClr>
          </a:solidFill>
          <a:ln>
            <a:solidFill>
              <a:schemeClr val="accent1">
                <a:shade val="50000"/>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kern="0" dirty="0">
                <a:solidFill>
                  <a:prstClr val="black"/>
                </a:solidFill>
                <a:latin typeface="Arial" panose="020B0604020202020204" pitchFamily="34" charset="0"/>
                <a:cs typeface="Arial" panose="020B0604020202020204" pitchFamily="34" charset="0"/>
              </a:rPr>
              <a:t>с одним знаком после запятой</a:t>
            </a:r>
            <a:endParaRPr lang="ru-RU" dirty="0"/>
          </a:p>
        </p:txBody>
      </p:sp>
      <p:sp>
        <p:nvSpPr>
          <p:cNvPr id="18" name="Правая фигурная скобка 17"/>
          <p:cNvSpPr/>
          <p:nvPr/>
        </p:nvSpPr>
        <p:spPr>
          <a:xfrm>
            <a:off x="7669605" y="2801582"/>
            <a:ext cx="264160" cy="3757688"/>
          </a:xfrm>
          <a:prstGeom prst="rightBrace">
            <a:avLst/>
          </a:prstGeom>
          <a:ln w="28575" cmpd="thickThi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val="110985072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a:solidFill>
                  <a:schemeClr val="bg1"/>
                </a:solidFill>
                <a:latin typeface="Arial" panose="020B0604020202020204" pitchFamily="34" charset="0"/>
                <a:ea typeface="Roboto Condensed" panose="02000000000000000000" pitchFamily="2" charset="0"/>
                <a:cs typeface="Arial" panose="020B0604020202020204" pitchFamily="34" charset="0"/>
              </a:rPr>
              <a:t>80</a:t>
            </a: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pic>
        <p:nvPicPr>
          <p:cNvPr id="2" name="Рисунок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1343" y="3015343"/>
            <a:ext cx="9688286" cy="3548743"/>
          </a:xfrm>
          <a:prstGeom prst="rect">
            <a:avLst/>
          </a:prstGeom>
        </p:spPr>
      </p:pic>
      <p:sp>
        <p:nvSpPr>
          <p:cNvPr id="3" name="Прямоугольник 2"/>
          <p:cNvSpPr/>
          <p:nvPr/>
        </p:nvSpPr>
        <p:spPr>
          <a:xfrm>
            <a:off x="1567543" y="926106"/>
            <a:ext cx="9612085" cy="1846659"/>
          </a:xfrm>
          <a:prstGeom prst="rect">
            <a:avLst/>
          </a:prstGeom>
        </p:spPr>
        <p:txBody>
          <a:bodyPr wrap="square">
            <a:spAutoFit/>
          </a:bodyPr>
          <a:lstStyle/>
          <a:p>
            <a:pPr algn="ctr"/>
            <a:r>
              <a:rPr lang="ru-RU" sz="20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Таблица 10 раздела </a:t>
            </a:r>
            <a:r>
              <a:rPr lang="en-US" sz="20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X</a:t>
            </a:r>
            <a:r>
              <a:rPr lang="ru-RU" sz="20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 «Инвестиции в основной капитал» </a:t>
            </a:r>
            <a:br>
              <a:rPr lang="ru-RU" sz="20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br>
            <a:r>
              <a:rPr lang="ru-RU" sz="2000" b="1" dirty="0">
                <a:solidFill>
                  <a:srgbClr val="C00000"/>
                </a:solidFill>
                <a:latin typeface="Arial" panose="020B0604020202020204" pitchFamily="34" charset="0"/>
                <a:ea typeface="Roboto Condensed" panose="02000000000000000000" pitchFamily="2" charset="0"/>
                <a:cs typeface="Arial" panose="020B0604020202020204" pitchFamily="34" charset="0"/>
              </a:rPr>
              <a:t>дополнена графой 20 </a:t>
            </a:r>
            <a:r>
              <a:rPr lang="ru-RU" sz="2000" dirty="0">
                <a:latin typeface="Arial" panose="020B0604020202020204" pitchFamily="34" charset="0"/>
                <a:ea typeface="Roboto Condensed" panose="02000000000000000000" pitchFamily="2" charset="0"/>
                <a:cs typeface="Arial" panose="020B0604020202020204" pitchFamily="34" charset="0"/>
              </a:rPr>
              <a:t>следующего содержания: </a:t>
            </a:r>
            <a:r>
              <a:rPr lang="ru-RU" sz="20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
            </a:r>
            <a:br>
              <a:rPr lang="ru-RU" sz="20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br>
            <a:r>
              <a:rPr lang="ru-RU" sz="20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
            </a:r>
            <a:br>
              <a:rPr lang="ru-RU" sz="20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br>
            <a:r>
              <a:rPr lang="ru-RU"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
            </a:r>
            <a:br>
              <a:rPr lang="ru-RU"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br>
            <a:r>
              <a:rPr lang="ru-RU"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
            </a:r>
            <a:br>
              <a:rPr lang="ru-RU"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br>
            <a:endParaRPr lang="ru-RU" dirty="0"/>
          </a:p>
        </p:txBody>
      </p:sp>
      <p:sp>
        <p:nvSpPr>
          <p:cNvPr id="4" name="Овальная выноска 3"/>
          <p:cNvSpPr/>
          <p:nvPr/>
        </p:nvSpPr>
        <p:spPr>
          <a:xfrm>
            <a:off x="7280011" y="1741714"/>
            <a:ext cx="3126732" cy="1306020"/>
          </a:xfrm>
          <a:prstGeom prst="wedgeEllipseCallout">
            <a:avLst>
              <a:gd name="adj1" fmla="val 46534"/>
              <a:gd name="adj2" fmla="val 83110"/>
            </a:avLst>
          </a:prstGeom>
          <a:solidFill>
            <a:srgbClr val="D1FDE9">
              <a:alpha val="49000"/>
            </a:srgbClr>
          </a:solidFill>
          <a:ln>
            <a:solidFill>
              <a:schemeClr val="accent1">
                <a:shade val="50000"/>
                <a:alpha val="4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lumMod val="65000"/>
                    <a:lumOff val="35000"/>
                  </a:schemeClr>
                </a:solidFill>
              </a:rPr>
              <a:t>Объекты интеллектуальной собственности</a:t>
            </a:r>
          </a:p>
        </p:txBody>
      </p:sp>
    </p:spTree>
    <p:extLst>
      <p:ext uri="{BB962C8B-B14F-4D97-AF65-F5344CB8AC3E}">
        <p14:creationId xmlns:p14="http://schemas.microsoft.com/office/powerpoint/2010/main" val="37679437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a:solidFill>
                  <a:schemeClr val="bg1"/>
                </a:solidFill>
                <a:latin typeface="Arial" panose="020B0604020202020204" pitchFamily="34" charset="0"/>
                <a:ea typeface="Roboto Condensed" panose="02000000000000000000" pitchFamily="2" charset="0"/>
                <a:cs typeface="Arial" panose="020B0604020202020204" pitchFamily="34" charset="0"/>
              </a:rPr>
              <a:t>81</a:t>
            </a: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1" name="Rectangle 1"/>
          <p:cNvSpPr>
            <a:spLocks noChangeArrowheads="1"/>
          </p:cNvSpPr>
          <p:nvPr/>
        </p:nvSpPr>
        <p:spPr bwMode="auto">
          <a:xfrm>
            <a:off x="1440000" y="920855"/>
            <a:ext cx="9720000" cy="4826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0" hangingPunct="0">
              <a:buClr>
                <a:srgbClr val="DD7E0E"/>
              </a:buClr>
              <a:buSzPct val="80000"/>
              <a:tabLst>
                <a:tab pos="179388" algn="l"/>
              </a:tabLst>
              <a:defRPr/>
            </a:pPr>
            <a:r>
              <a:rPr lang="ru-RU" sz="2000" dirty="0">
                <a:solidFill>
                  <a:srgbClr val="70AD47">
                    <a:lumMod val="50000"/>
                  </a:srgbClr>
                </a:solidFill>
                <a:latin typeface="Tahoma" panose="020B0604030504040204" pitchFamily="34" charset="0"/>
                <a:ea typeface="Tahoma" panose="020B0604030504040204" pitchFamily="34" charset="0"/>
                <a:cs typeface="Tahoma" panose="020B0604030504040204" pitchFamily="34" charset="0"/>
              </a:rPr>
              <a:t> Раздел </a:t>
            </a:r>
            <a:r>
              <a:rPr lang="en-US" sz="2000" dirty="0">
                <a:solidFill>
                  <a:srgbClr val="70AD47">
                    <a:lumMod val="50000"/>
                  </a:srgbClr>
                </a:solidFill>
                <a:latin typeface="Tahoma" panose="020B0604030504040204" pitchFamily="34" charset="0"/>
                <a:ea typeface="Tahoma" panose="020B0604030504040204" pitchFamily="34" charset="0"/>
                <a:cs typeface="Tahoma" panose="020B0604030504040204" pitchFamily="34" charset="0"/>
              </a:rPr>
              <a:t>X</a:t>
            </a:r>
            <a:r>
              <a:rPr lang="ru-RU" sz="2000" dirty="0">
                <a:solidFill>
                  <a:srgbClr val="70AD47">
                    <a:lumMod val="50000"/>
                  </a:srgbClr>
                </a:solidFill>
                <a:latin typeface="Tahoma" panose="020B0604030504040204" pitchFamily="34" charset="0"/>
                <a:ea typeface="Tahoma" panose="020B0604030504040204" pitchFamily="34" charset="0"/>
                <a:cs typeface="Tahoma" panose="020B0604030504040204" pitchFamily="34" charset="0"/>
              </a:rPr>
              <a:t> «Инвестиции в основной капитал»</a:t>
            </a:r>
            <a:endParaRPr lang="en-US" sz="2000" b="1"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eaLnBrk="0" fontAlgn="auto" latinLnBrk="0" hangingPunct="0">
              <a:lnSpc>
                <a:spcPct val="100000"/>
              </a:lnSpc>
              <a:spcAft>
                <a:spcPts val="0"/>
              </a:spcAft>
              <a:buClr>
                <a:srgbClr val="DD7E0E"/>
              </a:buClr>
              <a:buSzPct val="80000"/>
              <a:buFontTx/>
              <a:buNone/>
              <a:tabLst>
                <a:tab pos="179388" algn="l"/>
              </a:tabLst>
              <a:defRPr/>
            </a:pPr>
            <a:endParaRPr kumimoji="0" lang="en-US" sz="24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0" marR="0" lvl="0" indent="0" algn="ctr" defTabSz="914400" eaLnBrk="0" fontAlgn="auto" latinLnBrk="0" hangingPunct="0">
              <a:lnSpc>
                <a:spcPct val="100000"/>
              </a:lnSpc>
              <a:spcAft>
                <a:spcPts val="0"/>
              </a:spcAft>
              <a:buClr>
                <a:srgbClr val="DD7E0E"/>
              </a:buClr>
              <a:buSzPct val="80000"/>
              <a:buFontTx/>
              <a:buNone/>
              <a:tabLst>
                <a:tab pos="179388" algn="l"/>
              </a:tabLst>
              <a:defRPr/>
            </a:pPr>
            <a:r>
              <a:rPr kumimoji="0" lang="ru-RU" sz="240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Не заполняют организации</a:t>
            </a:r>
            <a:endParaRPr kumimoji="0" lang="en-US" sz="240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0" marR="0" lvl="0" indent="0" algn="ctr" defTabSz="914400" eaLnBrk="0" fontAlgn="auto" latinLnBrk="0" hangingPunct="0">
              <a:lnSpc>
                <a:spcPts val="1400"/>
              </a:lnSpc>
              <a:spcAft>
                <a:spcPts val="0"/>
              </a:spcAft>
              <a:buClr>
                <a:srgbClr val="DD7E0E"/>
              </a:buClr>
              <a:buSzPct val="80000"/>
              <a:buFontTx/>
              <a:buNone/>
              <a:tabLst>
                <a:tab pos="179388" algn="l"/>
              </a:tabLst>
              <a:defRPr/>
            </a:pPr>
            <a:endParaRPr kumimoji="0" lang="ru-RU" sz="24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645750" marR="0" lvl="0" indent="-285750" algn="just" defTabSz="914400" eaLnBrk="0" fontAlgn="base" latinLnBrk="0" hangingPunct="0">
              <a:lnSpc>
                <a:spcPct val="100000"/>
              </a:lnSpc>
              <a:spcBef>
                <a:spcPts val="600"/>
              </a:spcBef>
              <a:spcAft>
                <a:spcPct val="0"/>
              </a:spcAft>
              <a:buClrTx/>
              <a:buSzTx/>
              <a:buFont typeface="Wingdings" panose="05000000000000000000" pitchFamily="2" charset="2"/>
              <a:buChar char="ü"/>
              <a:tabLst>
                <a:tab pos="800100" algn="l"/>
              </a:tabLst>
              <a:defRPr/>
            </a:pPr>
            <a:r>
              <a:rPr kumimoji="0" lang="ru-RU" b="0" i="0" u="none" strike="noStrike" kern="0" cap="none" spc="0" normalizeH="0" baseline="0" noProof="0" dirty="0">
                <a:ln>
                  <a:noFill/>
                </a:ln>
                <a:solidFill>
                  <a:srgbClr val="000000"/>
                </a:solidFill>
                <a:effectLst/>
                <a:uLnTx/>
                <a:uFillTx/>
                <a:latin typeface="Arial" panose="020B0604020202020204" pitchFamily="34" charset="0"/>
                <a:ea typeface="Times New Roman" pitchFamily="18" charset="0"/>
                <a:cs typeface="Arial" panose="020B0604020202020204" pitchFamily="34" charset="0"/>
              </a:rPr>
              <a:t>осуществлявшая в отчетном 202</a:t>
            </a:r>
            <a:r>
              <a:rPr kumimoji="0" lang="en-US" b="0" i="0" u="none" strike="noStrike" kern="0" cap="none" spc="0" normalizeH="0" baseline="0" noProof="0" dirty="0">
                <a:ln>
                  <a:noFill/>
                </a:ln>
                <a:solidFill>
                  <a:srgbClr val="000000"/>
                </a:solidFill>
                <a:effectLst/>
                <a:uLnTx/>
                <a:uFillTx/>
                <a:latin typeface="Arial" panose="020B0604020202020204" pitchFamily="34" charset="0"/>
                <a:ea typeface="Times New Roman" pitchFamily="18" charset="0"/>
                <a:cs typeface="Arial" panose="020B0604020202020204" pitchFamily="34" charset="0"/>
              </a:rPr>
              <a:t>4</a:t>
            </a:r>
            <a:r>
              <a:rPr kumimoji="0" lang="ru-RU" b="0" i="0" u="none" strike="noStrike" kern="0" cap="none" spc="0" normalizeH="0" baseline="0" noProof="0" dirty="0">
                <a:ln>
                  <a:noFill/>
                </a:ln>
                <a:solidFill>
                  <a:srgbClr val="000000"/>
                </a:solidFill>
                <a:effectLst/>
                <a:uLnTx/>
                <a:uFillTx/>
                <a:latin typeface="Arial" panose="020B0604020202020204" pitchFamily="34" charset="0"/>
                <a:ea typeface="Times New Roman" pitchFamily="18" charset="0"/>
                <a:cs typeface="Arial" panose="020B0604020202020204" pitchFamily="34" charset="0"/>
              </a:rPr>
              <a:t> году инвестиционную деятельность </a:t>
            </a:r>
            <a:r>
              <a:rPr kumimoji="0" lang="en-US" b="0" i="0" u="none" strike="noStrike" kern="0" cap="none" spc="0" normalizeH="0" baseline="0" noProof="0" dirty="0">
                <a:ln>
                  <a:noFill/>
                </a:ln>
                <a:solidFill>
                  <a:srgbClr val="000000"/>
                </a:solidFill>
                <a:effectLst/>
                <a:uLnTx/>
                <a:uFillTx/>
                <a:latin typeface="Arial" panose="020B0604020202020204" pitchFamily="34" charset="0"/>
                <a:ea typeface="Times New Roman" pitchFamily="18" charset="0"/>
                <a:cs typeface="Arial" panose="020B0604020202020204" pitchFamily="34" charset="0"/>
              </a:rPr>
              <a:t/>
            </a:r>
            <a:br>
              <a:rPr kumimoji="0" lang="en-US" b="0" i="0" u="none" strike="noStrike" kern="0" cap="none" spc="0" normalizeH="0" baseline="0" noProof="0" dirty="0">
                <a:ln>
                  <a:noFill/>
                </a:ln>
                <a:solidFill>
                  <a:srgbClr val="000000"/>
                </a:solidFill>
                <a:effectLst/>
                <a:uLnTx/>
                <a:uFillTx/>
                <a:latin typeface="Arial" panose="020B0604020202020204" pitchFamily="34" charset="0"/>
                <a:ea typeface="Times New Roman" pitchFamily="18" charset="0"/>
                <a:cs typeface="Arial" panose="020B0604020202020204" pitchFamily="34" charset="0"/>
              </a:rPr>
            </a:br>
            <a:r>
              <a:rPr kumimoji="0" lang="ru-RU" b="0" i="0" u="none" strike="noStrike" kern="0" cap="none" spc="0" normalizeH="0" baseline="0" noProof="0" dirty="0">
                <a:ln>
                  <a:noFill/>
                </a:ln>
                <a:solidFill>
                  <a:srgbClr val="000000"/>
                </a:solidFill>
                <a:effectLst/>
                <a:uLnTx/>
                <a:uFillTx/>
                <a:latin typeface="Arial" panose="020B0604020202020204" pitchFamily="34" charset="0"/>
                <a:ea typeface="Times New Roman" pitchFamily="18" charset="0"/>
                <a:cs typeface="Arial" panose="020B0604020202020204" pitchFamily="34" charset="0"/>
              </a:rPr>
              <a:t>по вложению инвестиций в основной капитал на строительство жилых домов </a:t>
            </a:r>
            <a:r>
              <a:rPr kumimoji="0" lang="en-US" b="0" i="0" u="none" strike="noStrike" kern="0" cap="none" spc="0" normalizeH="0" baseline="0" noProof="0" dirty="0">
                <a:ln>
                  <a:noFill/>
                </a:ln>
                <a:solidFill>
                  <a:srgbClr val="000000"/>
                </a:solidFill>
                <a:effectLst/>
                <a:uLnTx/>
                <a:uFillTx/>
                <a:latin typeface="Arial" panose="020B0604020202020204" pitchFamily="34" charset="0"/>
                <a:ea typeface="Times New Roman" pitchFamily="18" charset="0"/>
                <a:cs typeface="Arial" panose="020B0604020202020204" pitchFamily="34" charset="0"/>
              </a:rPr>
              <a:t/>
            </a:r>
            <a:br>
              <a:rPr kumimoji="0" lang="en-US" b="0" i="0" u="none" strike="noStrike" kern="0" cap="none" spc="0" normalizeH="0" baseline="0" noProof="0" dirty="0">
                <a:ln>
                  <a:noFill/>
                </a:ln>
                <a:solidFill>
                  <a:srgbClr val="000000"/>
                </a:solidFill>
                <a:effectLst/>
                <a:uLnTx/>
                <a:uFillTx/>
                <a:latin typeface="Arial" panose="020B0604020202020204" pitchFamily="34" charset="0"/>
                <a:ea typeface="Times New Roman" pitchFamily="18" charset="0"/>
                <a:cs typeface="Arial" panose="020B0604020202020204" pitchFamily="34" charset="0"/>
              </a:rPr>
            </a:br>
            <a:r>
              <a:rPr kumimoji="0" lang="ru-RU" b="0" i="0" u="none" strike="noStrike" kern="0" cap="none" spc="0" normalizeH="0" baseline="0" noProof="0" dirty="0">
                <a:ln>
                  <a:noFill/>
                </a:ln>
                <a:solidFill>
                  <a:srgbClr val="000000"/>
                </a:solidFill>
                <a:effectLst/>
                <a:uLnTx/>
                <a:uFillTx/>
                <a:latin typeface="Arial" panose="020B0604020202020204" pitchFamily="34" charset="0"/>
                <a:ea typeface="Times New Roman" pitchFamily="18" charset="0"/>
                <a:cs typeface="Arial" panose="020B0604020202020204" pitchFamily="34" charset="0"/>
              </a:rPr>
              <a:t>и общежитий;</a:t>
            </a:r>
            <a:endParaRPr kumimoji="0" lang="ru-RU"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645750" marR="0" lvl="0" indent="-285750" algn="just" defTabSz="914400" eaLnBrk="0" fontAlgn="auto" latinLnBrk="0" hangingPunct="0">
              <a:lnSpc>
                <a:spcPct val="100000"/>
              </a:lnSpc>
              <a:spcBef>
                <a:spcPts val="600"/>
              </a:spcBef>
              <a:spcAft>
                <a:spcPts val="0"/>
              </a:spcAft>
              <a:buClrTx/>
              <a:buSzTx/>
              <a:buFont typeface="Wingdings" panose="05000000000000000000" pitchFamily="2" charset="2"/>
              <a:buChar char="ü"/>
              <a:tabLst>
                <a:tab pos="800100" algn="l"/>
              </a:tabLst>
              <a:defRPr/>
            </a:pPr>
            <a:r>
              <a:rPr kumimoji="0" lang="ru-RU" b="0" i="0" u="none" strike="noStrike" kern="0" cap="none" spc="0" normalizeH="0" baseline="0" noProof="0" dirty="0">
                <a:ln>
                  <a:noFill/>
                </a:ln>
                <a:solidFill>
                  <a:srgbClr val="000000"/>
                </a:solidFill>
                <a:effectLst/>
                <a:uLnTx/>
                <a:uFillTx/>
                <a:latin typeface="Arial" panose="020B0604020202020204" pitchFamily="34" charset="0"/>
                <a:ea typeface="Times New Roman" pitchFamily="18" charset="0"/>
                <a:cs typeface="Arial" panose="020B0604020202020204" pitchFamily="34" charset="0"/>
              </a:rPr>
              <a:t>освоившая за отчетный 202</a:t>
            </a:r>
            <a:r>
              <a:rPr kumimoji="0" lang="en-US" b="0" i="0" u="none" strike="noStrike" kern="0" cap="none" spc="0" normalizeH="0" baseline="0" noProof="0" dirty="0">
                <a:ln>
                  <a:noFill/>
                </a:ln>
                <a:solidFill>
                  <a:srgbClr val="000000"/>
                </a:solidFill>
                <a:effectLst/>
                <a:uLnTx/>
                <a:uFillTx/>
                <a:latin typeface="Arial" panose="020B0604020202020204" pitchFamily="34" charset="0"/>
                <a:ea typeface="Times New Roman" pitchFamily="18" charset="0"/>
                <a:cs typeface="Arial" panose="020B0604020202020204" pitchFamily="34" charset="0"/>
              </a:rPr>
              <a:t>4</a:t>
            </a:r>
            <a:r>
              <a:rPr kumimoji="0" lang="ru-RU" b="0" i="0" u="none" strike="noStrike" kern="0" cap="none" spc="0" normalizeH="0" baseline="0" noProof="0" dirty="0">
                <a:ln>
                  <a:noFill/>
                </a:ln>
                <a:solidFill>
                  <a:srgbClr val="000000"/>
                </a:solidFill>
                <a:effectLst/>
                <a:uLnTx/>
                <a:uFillTx/>
                <a:latin typeface="Arial" panose="020B0604020202020204" pitchFamily="34" charset="0"/>
                <a:ea typeface="Times New Roman" pitchFamily="18" charset="0"/>
                <a:cs typeface="Arial" panose="020B0604020202020204" pitchFamily="34" charset="0"/>
              </a:rPr>
              <a:t> год объем инвестиций в основной капитал </a:t>
            </a:r>
            <a:br>
              <a:rPr kumimoji="0" lang="ru-RU" b="0" i="0" u="none" strike="noStrike" kern="0" cap="none" spc="0" normalizeH="0" baseline="0" noProof="0" dirty="0">
                <a:ln>
                  <a:noFill/>
                </a:ln>
                <a:solidFill>
                  <a:srgbClr val="000000"/>
                </a:solidFill>
                <a:effectLst/>
                <a:uLnTx/>
                <a:uFillTx/>
                <a:latin typeface="Arial" panose="020B0604020202020204" pitchFamily="34" charset="0"/>
                <a:ea typeface="Times New Roman" pitchFamily="18" charset="0"/>
                <a:cs typeface="Arial" panose="020B0604020202020204" pitchFamily="34" charset="0"/>
              </a:rPr>
            </a:br>
            <a:r>
              <a:rPr lang="ru-RU" b="1" kern="0" dirty="0">
                <a:solidFill>
                  <a:srgbClr val="385723"/>
                </a:solidFill>
                <a:latin typeface="Arial" panose="020B0604020202020204" pitchFamily="34" charset="0"/>
                <a:ea typeface="Times New Roman" pitchFamily="18" charset="0"/>
                <a:cs typeface="Arial" panose="020B0604020202020204" pitchFamily="34" charset="0"/>
              </a:rPr>
              <a:t>500</a:t>
            </a:r>
            <a:r>
              <a:rPr kumimoji="0" lang="en-US" b="1" i="0" u="none" strike="noStrike" kern="0" cap="none" spc="0" normalizeH="0" baseline="0" noProof="0" dirty="0">
                <a:ln>
                  <a:noFill/>
                </a:ln>
                <a:solidFill>
                  <a:srgbClr val="385723"/>
                </a:solidFill>
                <a:effectLst/>
                <a:uLnTx/>
                <a:uFillTx/>
                <a:latin typeface="Arial" panose="020B0604020202020204" pitchFamily="34" charset="0"/>
                <a:ea typeface="Times New Roman" pitchFamily="18" charset="0"/>
                <a:cs typeface="Arial" panose="020B0604020202020204" pitchFamily="34" charset="0"/>
              </a:rPr>
              <a:t> </a:t>
            </a:r>
            <a:r>
              <a:rPr kumimoji="0" lang="ru-RU" b="1" i="0" u="none" strike="noStrike" kern="0" cap="none" spc="0" normalizeH="0" baseline="0" noProof="0" dirty="0">
                <a:ln>
                  <a:noFill/>
                </a:ln>
                <a:solidFill>
                  <a:srgbClr val="385723"/>
                </a:solidFill>
                <a:effectLst/>
                <a:uLnTx/>
                <a:uFillTx/>
                <a:latin typeface="Arial" panose="020B0604020202020204" pitchFamily="34" charset="0"/>
                <a:ea typeface="Times New Roman" pitchFamily="18" charset="0"/>
                <a:cs typeface="Arial" panose="020B0604020202020204" pitchFamily="34" charset="0"/>
              </a:rPr>
              <a:t>тысяч</a:t>
            </a:r>
            <a:r>
              <a:rPr kumimoji="0" lang="ru-RU" b="1" i="0" u="none" strike="noStrike" kern="0" cap="none" spc="0" normalizeH="0" noProof="0" dirty="0">
                <a:ln>
                  <a:noFill/>
                </a:ln>
                <a:solidFill>
                  <a:srgbClr val="385723"/>
                </a:solidFill>
                <a:effectLst/>
                <a:uLnTx/>
                <a:uFillTx/>
                <a:latin typeface="Arial" panose="020B0604020202020204" pitchFamily="34" charset="0"/>
                <a:ea typeface="Times New Roman" pitchFamily="18" charset="0"/>
                <a:cs typeface="Arial" panose="020B0604020202020204" pitchFamily="34" charset="0"/>
              </a:rPr>
              <a:t> </a:t>
            </a:r>
            <a:r>
              <a:rPr kumimoji="0" lang="ru-RU" b="1" i="0" u="none" strike="noStrike" kern="0" cap="none" spc="0" normalizeH="0" baseline="0" noProof="0" dirty="0">
                <a:ln>
                  <a:noFill/>
                </a:ln>
                <a:solidFill>
                  <a:srgbClr val="385723"/>
                </a:solidFill>
                <a:effectLst/>
                <a:uLnTx/>
                <a:uFillTx/>
                <a:latin typeface="Arial" panose="020B0604020202020204" pitchFamily="34" charset="0"/>
                <a:ea typeface="Times New Roman" pitchFamily="18" charset="0"/>
                <a:cs typeface="Arial" panose="020B0604020202020204" pitchFamily="34" charset="0"/>
              </a:rPr>
              <a:t>рублей </a:t>
            </a:r>
            <a:r>
              <a:rPr kumimoji="0" lang="ru-RU" b="0" i="0" u="none" strike="noStrike" kern="0" cap="none" spc="0" normalizeH="0" baseline="0" noProof="0" dirty="0">
                <a:ln>
                  <a:noFill/>
                </a:ln>
                <a:solidFill>
                  <a:prstClr val="black"/>
                </a:solidFill>
                <a:effectLst/>
                <a:uLnTx/>
                <a:uFillTx/>
                <a:latin typeface="Arial" panose="020B0604020202020204" pitchFamily="34" charset="0"/>
                <a:ea typeface="Times New Roman" pitchFamily="18" charset="0"/>
                <a:cs typeface="Arial" panose="020B0604020202020204" pitchFamily="34" charset="0"/>
              </a:rPr>
              <a:t>и более в целом по </a:t>
            </a:r>
            <a:r>
              <a:rPr kumimoji="0" lang="ru-RU"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организации (включая структурные подразделения);</a:t>
            </a:r>
          </a:p>
          <a:p>
            <a:pPr marL="645750" marR="0" lvl="0" indent="-285750" algn="just" defTabSz="914400" eaLnBrk="0" fontAlgn="auto" latinLnBrk="0" hangingPunct="0">
              <a:lnSpc>
                <a:spcPct val="100000"/>
              </a:lnSpc>
              <a:spcBef>
                <a:spcPts val="600"/>
              </a:spcBef>
              <a:spcAft>
                <a:spcPts val="0"/>
              </a:spcAft>
              <a:buClrTx/>
              <a:buSzTx/>
              <a:buFont typeface="Wingdings" panose="05000000000000000000" pitchFamily="2" charset="2"/>
              <a:buChar char="ü"/>
              <a:tabLst>
                <a:tab pos="800100" algn="l"/>
              </a:tabLst>
              <a:defRPr/>
            </a:pPr>
            <a:r>
              <a:rPr kumimoji="0" lang="ru-RU" b="0" i="0" u="none" strike="noStrike" kern="0" cap="none" spc="0" normalizeH="0" baseline="0" noProof="0" dirty="0">
                <a:ln>
                  <a:noFill/>
                </a:ln>
                <a:solidFill>
                  <a:srgbClr val="000000"/>
                </a:solidFill>
                <a:effectLst/>
                <a:uLnTx/>
                <a:uFillTx/>
                <a:latin typeface="Arial" panose="020B0604020202020204" pitchFamily="34" charset="0"/>
                <a:ea typeface="Times New Roman" pitchFamily="18" charset="0"/>
                <a:cs typeface="Arial" panose="020B0604020202020204" pitchFamily="34" charset="0"/>
              </a:rPr>
              <a:t>являвшаяся в отчетном 202</a:t>
            </a:r>
            <a:r>
              <a:rPr kumimoji="0" lang="en-US" b="0" i="0" u="none" strike="noStrike" kern="0" cap="none" spc="0" normalizeH="0" baseline="0" noProof="0" dirty="0">
                <a:ln>
                  <a:noFill/>
                </a:ln>
                <a:solidFill>
                  <a:srgbClr val="000000"/>
                </a:solidFill>
                <a:effectLst/>
                <a:uLnTx/>
                <a:uFillTx/>
                <a:latin typeface="Arial" panose="020B0604020202020204" pitchFamily="34" charset="0"/>
                <a:ea typeface="Times New Roman" pitchFamily="18" charset="0"/>
                <a:cs typeface="Arial" panose="020B0604020202020204" pitchFamily="34" charset="0"/>
              </a:rPr>
              <a:t>4</a:t>
            </a:r>
            <a:r>
              <a:rPr kumimoji="0" lang="ru-RU" b="0" i="0" u="none" strike="noStrike" kern="0" cap="none" spc="0" normalizeH="0" baseline="0" noProof="0" dirty="0">
                <a:ln>
                  <a:noFill/>
                </a:ln>
                <a:solidFill>
                  <a:srgbClr val="000000"/>
                </a:solidFill>
                <a:effectLst/>
                <a:uLnTx/>
                <a:uFillTx/>
                <a:latin typeface="Arial" panose="020B0604020202020204" pitchFamily="34" charset="0"/>
                <a:ea typeface="Times New Roman" pitchFamily="18" charset="0"/>
                <a:cs typeface="Arial" panose="020B0604020202020204" pitchFamily="34" charset="0"/>
              </a:rPr>
              <a:t> году коммунальным унитарным предприятием</a:t>
            </a:r>
            <a:br>
              <a:rPr kumimoji="0" lang="ru-RU" b="0" i="0" u="none" strike="noStrike" kern="0" cap="none" spc="0" normalizeH="0" baseline="0" noProof="0" dirty="0">
                <a:ln>
                  <a:noFill/>
                </a:ln>
                <a:solidFill>
                  <a:srgbClr val="000000"/>
                </a:solidFill>
                <a:effectLst/>
                <a:uLnTx/>
                <a:uFillTx/>
                <a:latin typeface="Arial" panose="020B0604020202020204" pitchFamily="34" charset="0"/>
                <a:ea typeface="Times New Roman" pitchFamily="18" charset="0"/>
                <a:cs typeface="Arial" panose="020B0604020202020204" pitchFamily="34" charset="0"/>
              </a:rPr>
            </a:br>
            <a:r>
              <a:rPr kumimoji="0" lang="ru-RU" b="0" i="0" u="none" strike="noStrike" kern="0" cap="none" spc="0" normalizeH="0" baseline="0" noProof="0" dirty="0">
                <a:ln>
                  <a:noFill/>
                </a:ln>
                <a:solidFill>
                  <a:srgbClr val="000000"/>
                </a:solidFill>
                <a:effectLst/>
                <a:uLnTx/>
                <a:uFillTx/>
                <a:latin typeface="Arial" panose="020B0604020202020204" pitchFamily="34" charset="0"/>
                <a:ea typeface="Times New Roman" pitchFamily="18" charset="0"/>
                <a:cs typeface="Arial" panose="020B0604020202020204" pitchFamily="34" charset="0"/>
              </a:rPr>
              <a:t>по капитальному строительству;</a:t>
            </a:r>
          </a:p>
          <a:p>
            <a:pPr marL="645750" marR="0" lvl="0" indent="-285750" algn="just" defTabSz="914400" eaLnBrk="0" fontAlgn="base" latinLnBrk="0" hangingPunct="0">
              <a:lnSpc>
                <a:spcPct val="100000"/>
              </a:lnSpc>
              <a:spcBef>
                <a:spcPts val="600"/>
              </a:spcBef>
              <a:spcAft>
                <a:spcPct val="0"/>
              </a:spcAft>
              <a:buClrTx/>
              <a:buSzTx/>
              <a:buFont typeface="Wingdings" panose="05000000000000000000" pitchFamily="2" charset="2"/>
              <a:buChar char="ü"/>
              <a:tabLst>
                <a:tab pos="800100" algn="l"/>
              </a:tabLst>
              <a:defRPr/>
            </a:pPr>
            <a:r>
              <a:rPr kumimoji="0" lang="ru-RU" b="0" i="0" u="none" strike="noStrike" kern="0" cap="none" spc="0" normalizeH="0" baseline="0" noProof="0" dirty="0">
                <a:ln>
                  <a:noFill/>
                </a:ln>
                <a:solidFill>
                  <a:srgbClr val="000000"/>
                </a:solidFill>
                <a:effectLst/>
                <a:uLnTx/>
                <a:uFillTx/>
                <a:latin typeface="Arial" panose="020B0604020202020204" pitchFamily="34" charset="0"/>
                <a:ea typeface="Times New Roman" pitchFamily="18" charset="0"/>
                <a:cs typeface="Arial" panose="020B0604020202020204" pitchFamily="34" charset="0"/>
              </a:rPr>
              <a:t>являвшаяся в отчетном 202</a:t>
            </a:r>
            <a:r>
              <a:rPr kumimoji="0" lang="en-US" b="0" i="0" u="none" strike="noStrike" kern="0" cap="none" spc="0" normalizeH="0" baseline="0" noProof="0" dirty="0">
                <a:ln>
                  <a:noFill/>
                </a:ln>
                <a:solidFill>
                  <a:srgbClr val="000000"/>
                </a:solidFill>
                <a:effectLst/>
                <a:uLnTx/>
                <a:uFillTx/>
                <a:latin typeface="Arial" panose="020B0604020202020204" pitchFamily="34" charset="0"/>
                <a:ea typeface="Times New Roman" pitchFamily="18" charset="0"/>
                <a:cs typeface="Arial" panose="020B0604020202020204" pitchFamily="34" charset="0"/>
              </a:rPr>
              <a:t>4</a:t>
            </a:r>
            <a:r>
              <a:rPr kumimoji="0" lang="ru-RU" b="0" i="0" u="none" strike="noStrike" kern="0" cap="none" spc="0" normalizeH="0" baseline="0" noProof="0" dirty="0">
                <a:ln>
                  <a:noFill/>
                </a:ln>
                <a:solidFill>
                  <a:srgbClr val="000000"/>
                </a:solidFill>
                <a:effectLst/>
                <a:uLnTx/>
                <a:uFillTx/>
                <a:latin typeface="Arial" panose="020B0604020202020204" pitchFamily="34" charset="0"/>
                <a:ea typeface="Times New Roman" pitchFamily="18" charset="0"/>
                <a:cs typeface="Arial" panose="020B0604020202020204" pitchFamily="34" charset="0"/>
              </a:rPr>
              <a:t> году дирекцией строящейся организации</a:t>
            </a:r>
          </a:p>
          <a:p>
            <a:pPr marL="360000" marR="0" lvl="0" indent="0" algn="ctr" defTabSz="914400" eaLnBrk="0" fontAlgn="auto" latinLnBrk="0" hangingPunct="0">
              <a:lnSpc>
                <a:spcPct val="100000"/>
              </a:lnSpc>
              <a:spcBef>
                <a:spcPts val="1200"/>
              </a:spcBef>
              <a:spcAft>
                <a:spcPts val="0"/>
              </a:spcAft>
              <a:buClrTx/>
              <a:buSzTx/>
              <a:buFontTx/>
              <a:buNone/>
              <a:tabLst>
                <a:tab pos="800100" algn="l"/>
              </a:tabLst>
              <a:defRPr/>
            </a:pPr>
            <a:r>
              <a:rPr kumimoji="0" lang="ru-RU" b="0" i="1"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(эти организации должны представить за 202</a:t>
            </a:r>
            <a:r>
              <a:rPr kumimoji="0" lang="en-US" b="0" i="1"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4</a:t>
            </a:r>
            <a:r>
              <a:rPr kumimoji="0" lang="ru-RU" b="0" i="1"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год форму </a:t>
            </a:r>
            <a:br>
              <a:rPr kumimoji="0" lang="ru-RU" b="0" i="1"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br>
            <a:r>
              <a:rPr kumimoji="0" lang="ru-RU" b="0" i="1"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1-ис (инвестиции)</a:t>
            </a:r>
          </a:p>
        </p:txBody>
      </p:sp>
    </p:spTree>
    <p:extLst>
      <p:ext uri="{BB962C8B-B14F-4D97-AF65-F5344CB8AC3E}">
        <p14:creationId xmlns:p14="http://schemas.microsoft.com/office/powerpoint/2010/main" val="8561045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a:solidFill>
                  <a:schemeClr val="bg1"/>
                </a:solidFill>
                <a:latin typeface="Arial" panose="020B0604020202020204" pitchFamily="34" charset="0"/>
                <a:ea typeface="Roboto Condensed" panose="02000000000000000000" pitchFamily="2" charset="0"/>
                <a:cs typeface="Arial" panose="020B0604020202020204" pitchFamily="34" charset="0"/>
              </a:rPr>
              <a:t>82</a:t>
            </a: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1" name="Заголовок 1"/>
          <p:cNvSpPr txBox="1">
            <a:spLocks/>
          </p:cNvSpPr>
          <p:nvPr/>
        </p:nvSpPr>
        <p:spPr>
          <a:xfrm>
            <a:off x="1622541" y="922948"/>
            <a:ext cx="8965701" cy="1239138"/>
          </a:xfrm>
          <a:prstGeom prst="rect">
            <a:avLst/>
          </a:prstGeom>
        </p:spPr>
        <p:txBody>
          <a:bodyPr vert="horz" lIns="91440" tIns="45720" rIns="91440" bIns="45720" rtlCol="0" anchor="ctr">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33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В разделе </a:t>
            </a:r>
            <a:r>
              <a:rPr lang="en-US" sz="33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X</a:t>
            </a:r>
            <a:r>
              <a:rPr lang="ru-RU" sz="33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«Инвестиции в основной капитал»</a:t>
            </a:r>
            <a:r>
              <a:rPr lang="ru-RU" sz="53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r>
            <a:br>
              <a:rPr lang="ru-RU" sz="53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br>
            <a:r>
              <a:rPr lang="ru-RU" sz="53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r>
            <a:br>
              <a:rPr lang="ru-RU" sz="53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br>
            <a:r>
              <a:rPr lang="ru-RU" sz="4000" dirty="0">
                <a:solidFill>
                  <a:srgbClr val="FF0000"/>
                </a:solidFill>
                <a:latin typeface="Arial" panose="020B0604020202020204" pitchFamily="34" charset="0"/>
                <a:ea typeface="Roboto Condensed" panose="02000000000000000000" pitchFamily="2" charset="0"/>
                <a:cs typeface="Arial" panose="020B0604020202020204" pitchFamily="34" charset="0"/>
              </a:rPr>
              <a:t>ОТРАЖАЮТСЯ:</a:t>
            </a:r>
            <a:r>
              <a:rPr lang="ru-RU" sz="20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
            </a:r>
            <a:br>
              <a:rPr lang="ru-RU" sz="20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br>
            <a:r>
              <a:rPr lang="ru-RU" sz="20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
            </a:r>
            <a:br>
              <a:rPr lang="ru-RU" sz="20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br>
            <a:endParaRPr lang="ru-RU" sz="1600" i="1" dirty="0">
              <a:solidFill>
                <a:srgbClr val="C00000"/>
              </a:solidFill>
              <a:latin typeface="Arial" panose="020B0604020202020204" pitchFamily="34" charset="0"/>
              <a:ea typeface="Roboto Condensed" panose="02000000000000000000" pitchFamily="2" charset="0"/>
              <a:cs typeface="Arial" panose="020B0604020202020204" pitchFamily="34" charset="0"/>
            </a:endParaRPr>
          </a:p>
        </p:txBody>
      </p:sp>
      <p:sp>
        <p:nvSpPr>
          <p:cNvPr id="12" name="Объект 2"/>
          <p:cNvSpPr txBox="1">
            <a:spLocks/>
          </p:cNvSpPr>
          <p:nvPr/>
        </p:nvSpPr>
        <p:spPr>
          <a:xfrm>
            <a:off x="1283872" y="1898948"/>
            <a:ext cx="9723108" cy="439075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2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затраты на возведение, реконструкцию, модернизацию, реставрацию объектов, которые приводят к увеличению первоначальной стоимости объекта;</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ru-RU" sz="2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2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затраты на приобретение новых или б/у (</a:t>
            </a:r>
            <a:r>
              <a:rPr kumimoji="0" lang="ru-RU" sz="2400" b="0" i="1" u="none" strike="noStrike" kern="1200" cap="none" spc="0" normalizeH="0" baseline="0" noProof="0" dirty="0">
                <a:ln>
                  <a:noFill/>
                </a:ln>
                <a:solidFill>
                  <a:srgbClr val="53756E"/>
                </a:solidFill>
                <a:effectLst/>
                <a:uLnTx/>
                <a:uFillTx/>
                <a:latin typeface="Arial" panose="020B0604020202020204" pitchFamily="34" charset="0"/>
                <a:cs typeface="Arial" panose="020B0604020202020204" pitchFamily="34" charset="0"/>
              </a:rPr>
              <a:t>ввезённых из-за границы</a:t>
            </a:r>
            <a:r>
              <a:rPr kumimoji="0" lang="ru-RU" sz="2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машин, оборудования</a:t>
            </a:r>
            <a:r>
              <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ru-RU" sz="2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(включая затраты </a:t>
            </a:r>
            <a:br>
              <a:rPr kumimoji="0" lang="ru-RU" sz="2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br>
            <a:r>
              <a:rPr kumimoji="0" lang="ru-RU" sz="2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на реконструкцию и модернизацию), транспортных средств, инструмента и инвентаря (включаемых в сметы </a:t>
            </a:r>
            <a:br>
              <a:rPr kumimoji="0" lang="ru-RU" sz="2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br>
            <a:r>
              <a:rPr kumimoji="0" lang="ru-RU" sz="2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на строительство), а также инструмента</a:t>
            </a:r>
            <a:r>
              <a:rPr kumimoji="0" lang="ru-RU" sz="2400" b="0" i="0" u="none" strike="noStrike" kern="1200" cap="none" spc="0" normalizeH="0" noProof="0" dirty="0">
                <a:ln>
                  <a:noFill/>
                </a:ln>
                <a:solidFill>
                  <a:sysClr val="windowText" lastClr="000000"/>
                </a:solidFill>
                <a:effectLst/>
                <a:uLnTx/>
                <a:uFillTx/>
                <a:latin typeface="Arial" panose="020B0604020202020204" pitchFamily="34" charset="0"/>
                <a:cs typeface="Arial" panose="020B0604020202020204" pitchFamily="34" charset="0"/>
              </a:rPr>
              <a:t> и инвентаря,</a:t>
            </a:r>
            <a:r>
              <a:rPr lang="ru-RU" sz="2400" dirty="0">
                <a:solidFill>
                  <a:sysClr val="windowText" lastClr="000000"/>
                </a:solidFill>
                <a:latin typeface="Arial" panose="020B0604020202020204" pitchFamily="34" charset="0"/>
                <a:cs typeface="Arial" panose="020B0604020202020204" pitchFamily="34" charset="0"/>
              </a:rPr>
              <a:t> </a:t>
            </a:r>
            <a:r>
              <a:rPr kumimoji="0" lang="ru-RU" sz="2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принятых </a:t>
            </a:r>
            <a:br>
              <a:rPr kumimoji="0" lang="ru-RU" sz="2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br>
            <a:r>
              <a:rPr kumimoji="0" lang="ru-RU" sz="2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в бухгалтерском учете в качестве основных средств</a:t>
            </a:r>
          </a:p>
        </p:txBody>
      </p:sp>
    </p:spTree>
    <p:extLst>
      <p:ext uri="{BB962C8B-B14F-4D97-AF65-F5344CB8AC3E}">
        <p14:creationId xmlns:p14="http://schemas.microsoft.com/office/powerpoint/2010/main" val="32999020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a:solidFill>
                  <a:schemeClr val="bg1"/>
                </a:solidFill>
                <a:latin typeface="Arial" panose="020B0604020202020204" pitchFamily="34" charset="0"/>
                <a:ea typeface="Roboto Condensed" panose="02000000000000000000" pitchFamily="2" charset="0"/>
                <a:cs typeface="Arial" panose="020B0604020202020204" pitchFamily="34" charset="0"/>
              </a:rPr>
              <a:t>83</a:t>
            </a: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2" name="Заголовок 1"/>
          <p:cNvSpPr>
            <a:spLocks noGrp="1"/>
          </p:cNvSpPr>
          <p:nvPr>
            <p:ph type="ctrTitle"/>
          </p:nvPr>
        </p:nvSpPr>
        <p:spPr>
          <a:xfrm>
            <a:off x="1622541" y="675115"/>
            <a:ext cx="8965701" cy="658024"/>
          </a:xfrm>
        </p:spPr>
        <p:txBody>
          <a:bodyPr anchor="ctr">
            <a:normAutofit fontScale="90000"/>
          </a:bodyPr>
          <a:lstStyle/>
          <a:p>
            <a:r>
              <a:rPr lang="ru-RU" sz="20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
            </a:r>
            <a:br>
              <a:rPr lang="ru-RU" sz="20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br>
            <a:r>
              <a:rPr lang="ru-RU" sz="20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 </a:t>
            </a:r>
            <a:br>
              <a:rPr lang="ru-RU" sz="20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br>
            <a:r>
              <a:rPr lang="ru-RU" sz="20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
            </a:r>
            <a:br>
              <a:rPr lang="ru-RU" sz="20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br>
            <a:r>
              <a:rPr lang="ru-RU" sz="20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
            </a:r>
            <a:br>
              <a:rPr lang="ru-RU" sz="20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br>
            <a:r>
              <a:rPr lang="ru-RU" sz="22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В разделе </a:t>
            </a:r>
            <a:r>
              <a:rPr lang="en-US" sz="22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X</a:t>
            </a:r>
            <a:r>
              <a:rPr lang="ru-RU" sz="22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 «Инвестиции в основной капитал»</a:t>
            </a:r>
            <a:br>
              <a:rPr lang="ru-RU" sz="22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br>
            <a:r>
              <a:rPr lang="ru-RU" sz="22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
            </a:r>
            <a:br>
              <a:rPr lang="ru-RU" sz="22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br>
            <a:r>
              <a:rPr lang="ru-RU" sz="20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
            </a:r>
            <a:br>
              <a:rPr lang="ru-RU" sz="20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br>
            <a:r>
              <a:rPr lang="ru-RU" sz="20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
            </a:r>
            <a:br>
              <a:rPr lang="ru-RU" sz="20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br>
            <a:endParaRPr lang="ru-RU" sz="1600" i="1" dirty="0">
              <a:solidFill>
                <a:srgbClr val="C00000"/>
              </a:solidFill>
              <a:latin typeface="Arial" panose="020B0604020202020204" pitchFamily="34" charset="0"/>
              <a:ea typeface="Roboto Condensed" panose="02000000000000000000" pitchFamily="2" charset="0"/>
              <a:cs typeface="Arial" panose="020B0604020202020204" pitchFamily="34" charset="0"/>
            </a:endParaRPr>
          </a:p>
        </p:txBody>
      </p:sp>
      <p:sp>
        <p:nvSpPr>
          <p:cNvPr id="11" name="Прямоугольник 10"/>
          <p:cNvSpPr/>
          <p:nvPr/>
        </p:nvSpPr>
        <p:spPr>
          <a:xfrm>
            <a:off x="977063" y="1468695"/>
            <a:ext cx="5166048" cy="329320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500" b="0" i="0" u="sng" strike="noStrike" kern="0" cap="none" spc="0" normalizeH="0" baseline="0" noProof="0" dirty="0">
                <a:ln>
                  <a:noFill/>
                </a:ln>
                <a:solidFill>
                  <a:srgbClr val="53756E"/>
                </a:solidFill>
                <a:effectLst/>
                <a:uLnTx/>
                <a:uFillTx/>
                <a:latin typeface="Arial" panose="020B0604020202020204" pitchFamily="34" charset="0"/>
                <a:cs typeface="Arial" panose="020B0604020202020204" pitchFamily="34" charset="0"/>
              </a:rPr>
              <a:t>Отражается</a:t>
            </a:r>
            <a:r>
              <a:rPr kumimoji="0" lang="ru-RU" sz="2500" b="0" i="0" u="none" strike="noStrike" kern="0" cap="none" spc="0" normalizeH="0" baseline="0" noProof="0" dirty="0">
                <a:ln>
                  <a:noFill/>
                </a:ln>
                <a:solidFill>
                  <a:srgbClr val="53756E"/>
                </a:solidFill>
                <a:effectLst/>
                <a:uLnTx/>
                <a:uFillTx/>
                <a:latin typeface="Arial" panose="020B0604020202020204" pitchFamily="34" charset="0"/>
                <a:cs typeface="Arial" panose="020B0604020202020204" pitchFamily="34" charset="0"/>
              </a:rPr>
              <a:t>:</a:t>
            </a:r>
            <a:endParaRPr kumimoji="0" lang="en-US" sz="2500" b="0" i="0" u="none" strike="noStrike" kern="0" cap="none" spc="0" normalizeH="0" baseline="0" noProof="0" dirty="0">
              <a:ln>
                <a:noFill/>
              </a:ln>
              <a:solidFill>
                <a:srgbClr val="53756E"/>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500" b="0" i="0" u="none" strike="noStrike" kern="0" cap="none" spc="0" normalizeH="0" baseline="0" noProof="0" dirty="0">
              <a:ln>
                <a:noFill/>
              </a:ln>
              <a:solidFill>
                <a:srgbClr val="53756E"/>
              </a:solidFill>
              <a:effectLst/>
              <a:uLnTx/>
              <a:uFillTx/>
              <a:latin typeface="Arial" panose="020B0604020202020204" pitchFamily="34" charset="0"/>
              <a:cs typeface="Arial" panose="020B0604020202020204" pitchFamily="34" charset="0"/>
            </a:endParaRPr>
          </a:p>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ru-RU" sz="2500" b="0" i="0" u="none" strike="noStrike" kern="0" cap="none" spc="0" normalizeH="0" baseline="0" noProof="0" dirty="0">
                <a:ln>
                  <a:noFill/>
                </a:ln>
                <a:solidFill>
                  <a:srgbClr val="53756E"/>
                </a:solidFill>
                <a:effectLst/>
                <a:uLnTx/>
                <a:uFillTx/>
                <a:latin typeface="Arial" panose="020B0604020202020204" pitchFamily="34" charset="0"/>
                <a:cs typeface="Arial" panose="020B0604020202020204" pitchFamily="34" charset="0"/>
              </a:rPr>
              <a:t>фактически использованный объем независимо </a:t>
            </a:r>
            <a:r>
              <a:rPr kumimoji="0" lang="en-US" sz="2500" b="0" i="0" u="none" strike="noStrike" kern="0" cap="none" spc="0" normalizeH="0" baseline="0" noProof="0" dirty="0">
                <a:ln>
                  <a:noFill/>
                </a:ln>
                <a:solidFill>
                  <a:srgbClr val="53756E"/>
                </a:solidFill>
                <a:effectLst/>
                <a:uLnTx/>
                <a:uFillTx/>
                <a:latin typeface="Arial" panose="020B0604020202020204" pitchFamily="34" charset="0"/>
                <a:cs typeface="Arial" panose="020B0604020202020204" pitchFamily="34" charset="0"/>
              </a:rPr>
              <a:t/>
            </a:r>
            <a:br>
              <a:rPr kumimoji="0" lang="en-US" sz="2500" b="0" i="0" u="none" strike="noStrike" kern="0" cap="none" spc="0" normalizeH="0" baseline="0" noProof="0" dirty="0">
                <a:ln>
                  <a:noFill/>
                </a:ln>
                <a:solidFill>
                  <a:srgbClr val="53756E"/>
                </a:solidFill>
                <a:effectLst/>
                <a:uLnTx/>
                <a:uFillTx/>
                <a:latin typeface="Arial" panose="020B0604020202020204" pitchFamily="34" charset="0"/>
                <a:cs typeface="Arial" panose="020B0604020202020204" pitchFamily="34" charset="0"/>
              </a:rPr>
            </a:br>
            <a:r>
              <a:rPr kumimoji="0" lang="ru-RU" sz="2500" b="0" i="0" u="none" strike="noStrike" kern="0" cap="none" spc="0" normalizeH="0" baseline="0" noProof="0" dirty="0">
                <a:ln>
                  <a:noFill/>
                </a:ln>
                <a:solidFill>
                  <a:srgbClr val="53756E"/>
                </a:solidFill>
                <a:effectLst/>
                <a:uLnTx/>
                <a:uFillTx/>
                <a:latin typeface="Arial" panose="020B0604020202020204" pitchFamily="34" charset="0"/>
                <a:cs typeface="Arial" panose="020B0604020202020204" pitchFamily="34" charset="0"/>
              </a:rPr>
              <a:t>от момента оплаты </a:t>
            </a:r>
            <a:r>
              <a:rPr kumimoji="0" lang="ru-RU" sz="2500" b="0" i="0" u="none" strike="noStrike" kern="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без учета авансовых платежей</a:t>
            </a:r>
            <a:r>
              <a:rPr kumimoji="0" lang="ru-RU" sz="2500" b="0" i="0" u="none" strike="noStrike" kern="0" cap="none" spc="0" normalizeH="0" baseline="0" noProof="0" dirty="0">
                <a:ln>
                  <a:noFill/>
                </a:ln>
                <a:solidFill>
                  <a:srgbClr val="53756E"/>
                </a:solidFill>
                <a:effectLst/>
                <a:uLnTx/>
                <a:uFillTx/>
                <a:latin typeface="Arial" panose="020B0604020202020204" pitchFamily="34" charset="0"/>
                <a:cs typeface="Arial" panose="020B0604020202020204" pitchFamily="34" charset="0"/>
              </a:rPr>
              <a:t> </a:t>
            </a:r>
            <a:r>
              <a:rPr kumimoji="0" lang="en-US" sz="2500" b="0" i="0" u="none" strike="noStrike" kern="0" cap="none" spc="0" normalizeH="0" baseline="0" noProof="0" dirty="0">
                <a:ln>
                  <a:noFill/>
                </a:ln>
                <a:solidFill>
                  <a:srgbClr val="53756E"/>
                </a:solidFill>
                <a:effectLst/>
                <a:uLnTx/>
                <a:uFillTx/>
                <a:latin typeface="Arial" panose="020B0604020202020204" pitchFamily="34" charset="0"/>
                <a:cs typeface="Arial" panose="020B0604020202020204" pitchFamily="34" charset="0"/>
              </a:rPr>
              <a:t/>
            </a:r>
            <a:br>
              <a:rPr kumimoji="0" lang="en-US" sz="2500" b="0" i="0" u="none" strike="noStrike" kern="0" cap="none" spc="0" normalizeH="0" baseline="0" noProof="0" dirty="0">
                <a:ln>
                  <a:noFill/>
                </a:ln>
                <a:solidFill>
                  <a:srgbClr val="53756E"/>
                </a:solidFill>
                <a:effectLst/>
                <a:uLnTx/>
                <a:uFillTx/>
                <a:latin typeface="Arial" panose="020B0604020202020204" pitchFamily="34" charset="0"/>
                <a:cs typeface="Arial" panose="020B0604020202020204" pitchFamily="34" charset="0"/>
              </a:rPr>
            </a:br>
            <a:r>
              <a:rPr kumimoji="0" lang="ru-RU" sz="2500" b="0" i="0" u="none" strike="noStrike" kern="0" cap="none" spc="0" normalizeH="0" baseline="0" noProof="0" dirty="0">
                <a:ln>
                  <a:noFill/>
                </a:ln>
                <a:solidFill>
                  <a:srgbClr val="53756E"/>
                </a:solidFill>
                <a:effectLst/>
                <a:uLnTx/>
                <a:uFillTx/>
                <a:latin typeface="Arial" panose="020B0604020202020204" pitchFamily="34" charset="0"/>
                <a:cs typeface="Arial" panose="020B0604020202020204" pitchFamily="34" charset="0"/>
              </a:rPr>
              <a:t>и </a:t>
            </a:r>
            <a:r>
              <a:rPr kumimoji="0" lang="ru-RU" sz="2500" b="0" i="0" u="none" strike="noStrike" kern="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налога на добавленную стоимость</a:t>
            </a:r>
            <a:endParaRPr kumimoji="0" lang="ru-RU" sz="2500" b="0" i="0" u="none" strike="noStrike" kern="0" cap="none" spc="0" normalizeH="0" baseline="0" noProof="0" dirty="0">
              <a:ln>
                <a:noFill/>
              </a:ln>
              <a:solidFill>
                <a:srgbClr val="FF0066"/>
              </a:solidFill>
              <a:effectLst/>
              <a:uLnTx/>
              <a:uFillTx/>
            </a:endParaRPr>
          </a:p>
        </p:txBody>
      </p:sp>
      <p:sp>
        <p:nvSpPr>
          <p:cNvPr id="14" name="Прямоугольник 13"/>
          <p:cNvSpPr/>
          <p:nvPr/>
        </p:nvSpPr>
        <p:spPr>
          <a:xfrm>
            <a:off x="6008914" y="1468695"/>
            <a:ext cx="5353119" cy="4888518"/>
          </a:xfrm>
          <a:prstGeom prst="rect">
            <a:avLst/>
          </a:prstGeom>
        </p:spPr>
        <p:txBody>
          <a:bodyPr wrap="square">
            <a:spAutoFit/>
          </a:bodyPr>
          <a:lstStyle/>
          <a:p>
            <a:r>
              <a:rPr lang="ru-RU" sz="2500" b="1" dirty="0">
                <a:solidFill>
                  <a:prstClr val="black"/>
                </a:solidFill>
                <a:latin typeface="Arial" panose="020B0604020202020204" pitchFamily="34" charset="0"/>
                <a:cs typeface="Arial" panose="020B0604020202020204" pitchFamily="34" charset="0"/>
              </a:rPr>
              <a:t>	</a:t>
            </a:r>
            <a:r>
              <a:rPr lang="ru-RU" sz="2500" u="sng" dirty="0">
                <a:solidFill>
                  <a:srgbClr val="002060"/>
                </a:solidFill>
                <a:latin typeface="Arial" panose="020B0604020202020204" pitchFamily="34" charset="0"/>
                <a:cs typeface="Arial" panose="020B0604020202020204" pitchFamily="34" charset="0"/>
              </a:rPr>
              <a:t>Не отражается: </a:t>
            </a:r>
          </a:p>
          <a:p>
            <a:endParaRPr lang="ru-RU" sz="250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ru-RU" sz="2500" dirty="0">
                <a:solidFill>
                  <a:srgbClr val="002060"/>
                </a:solidFill>
                <a:latin typeface="Arial" panose="020B0604020202020204" pitchFamily="34" charset="0"/>
                <a:cs typeface="Arial" panose="020B0604020202020204" pitchFamily="34" charset="0"/>
              </a:rPr>
              <a:t>приобретенных с целью продажи или числившихся ранее в составе основных средств других организаций РБ, а также бывших в употреблении у физических лиц (кроме поступивших по импорту основных средств)</a:t>
            </a:r>
          </a:p>
          <a:p>
            <a:pPr>
              <a:lnSpc>
                <a:spcPts val="1400"/>
              </a:lnSpc>
            </a:pPr>
            <a:endParaRPr lang="ru-RU" sz="250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ru-RU" sz="2500" dirty="0">
                <a:solidFill>
                  <a:srgbClr val="002060"/>
                </a:solidFill>
                <a:latin typeface="Arial" panose="020B0604020202020204" pitchFamily="34" charset="0"/>
                <a:cs typeface="Arial" panose="020B0604020202020204" pitchFamily="34" charset="0"/>
              </a:rPr>
              <a:t>вложения в нематериальные активы (счет 04)</a:t>
            </a:r>
          </a:p>
        </p:txBody>
      </p:sp>
    </p:spTree>
    <p:extLst>
      <p:ext uri="{BB962C8B-B14F-4D97-AF65-F5344CB8AC3E}">
        <p14:creationId xmlns:p14="http://schemas.microsoft.com/office/powerpoint/2010/main" val="37462233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a:solidFill>
                  <a:schemeClr val="bg1"/>
                </a:solidFill>
                <a:latin typeface="Arial" panose="020B0604020202020204" pitchFamily="34" charset="0"/>
                <a:ea typeface="Roboto Condensed" panose="02000000000000000000" pitchFamily="2" charset="0"/>
                <a:cs typeface="Arial" panose="020B0604020202020204" pitchFamily="34" charset="0"/>
              </a:rPr>
              <a:t>84</a:t>
            </a: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1" name="Объект 2"/>
          <p:cNvSpPr txBox="1">
            <a:spLocks/>
          </p:cNvSpPr>
          <p:nvPr/>
        </p:nvSpPr>
        <p:spPr>
          <a:xfrm>
            <a:off x="969945" y="1023755"/>
            <a:ext cx="10336139" cy="55738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Организация, осуществляющая инвестиционную деятельность по вложению инвестиций в основной капитал, отражает данные за отчетный год: </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ru-RU" sz="22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по строке 160 </a:t>
            </a:r>
            <a:r>
              <a:rPr kumimoji="0" lang="ru-RU" sz="2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в целом по организации;</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ru-RU" sz="22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по строкам 161 </a:t>
            </a:r>
            <a:r>
              <a:rPr kumimoji="0" lang="ru-RU" sz="2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по </a:t>
            </a:r>
            <a:r>
              <a:rPr kumimoji="0" lang="ru-RU" sz="22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месту нахождения объектов </a:t>
            </a:r>
            <a:r>
              <a:rPr kumimoji="0" lang="ru-RU" sz="2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инвестиционной деятельности.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a:defRPr/>
            </a:pPr>
            <a:r>
              <a:rPr kumimoji="0" lang="ru-RU" sz="2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Организация, осуществляющая инвестиционную деятельность </a:t>
            </a:r>
            <a:r>
              <a:rPr kumimoji="0" lang="en-US" sz="2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r>
            <a:br>
              <a:rPr kumimoji="0" lang="en-US" sz="2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br>
            <a:r>
              <a:rPr kumimoji="0" lang="ru-RU" sz="2200" b="1" i="1" u="none" strike="noStrike" kern="1200" cap="none" spc="0" normalizeH="0" baseline="0" noProof="0" dirty="0">
                <a:ln>
                  <a:noFill/>
                </a:ln>
                <a:solidFill>
                  <a:srgbClr val="53756E"/>
                </a:solidFill>
                <a:effectLst/>
                <a:uLnTx/>
                <a:uFillTx/>
                <a:latin typeface="Arial" panose="020B0604020202020204" pitchFamily="34" charset="0"/>
                <a:cs typeface="Arial" panose="020B0604020202020204" pitchFamily="34" charset="0"/>
              </a:rPr>
              <a:t>на территории Республики Беларусь</a:t>
            </a:r>
            <a:r>
              <a:rPr kumimoji="0" lang="ru-RU" sz="2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в графе А указывает название каждого населенного пункта (</a:t>
            </a:r>
            <a:r>
              <a:rPr kumimoji="0" lang="ru-RU" sz="2200" b="0" i="0" u="sng"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района</a:t>
            </a:r>
            <a:r>
              <a:rPr kumimoji="0" lang="ru-RU" sz="2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области, </a:t>
            </a:r>
            <a:r>
              <a:rPr kumimoji="0" lang="ru-RU" sz="2200" b="0" i="0" u="sng"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города областного подчинения</a:t>
            </a:r>
            <a:r>
              <a:rPr kumimoji="0" lang="ru-RU" sz="2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ru-RU" sz="2200" b="0" i="0" u="sng"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г. Минск</a:t>
            </a:r>
            <a:r>
              <a:rPr kumimoji="0" lang="ru-RU" sz="2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a:defRPr/>
            </a:pPr>
            <a:r>
              <a:rPr kumimoji="0" lang="ru-RU" sz="2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Организация, осуществляющая инвестиционную деятельность </a:t>
            </a:r>
            <a:r>
              <a:rPr kumimoji="0" lang="en-US" sz="2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r>
            <a:br>
              <a:rPr kumimoji="0" lang="en-US" sz="2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br>
            <a:r>
              <a:rPr kumimoji="0" lang="ru-RU" sz="2200" b="1" i="1" u="none" strike="noStrike" kern="1200" cap="none" spc="0" normalizeH="0" baseline="0" noProof="0" dirty="0">
                <a:ln>
                  <a:noFill/>
                </a:ln>
                <a:solidFill>
                  <a:srgbClr val="53756E"/>
                </a:solidFill>
                <a:effectLst/>
                <a:uLnTx/>
                <a:uFillTx/>
                <a:latin typeface="Arial" panose="020B0604020202020204" pitchFamily="34" charset="0"/>
                <a:cs typeface="Arial" panose="020B0604020202020204" pitchFamily="34" charset="0"/>
              </a:rPr>
              <a:t>на территории других государств</a:t>
            </a:r>
            <a:r>
              <a:rPr kumimoji="0" lang="ru-RU" sz="2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в графе А указывает </a:t>
            </a:r>
            <a:r>
              <a:rPr kumimoji="0" lang="ru-RU" sz="2200" b="0" i="0" u="sng"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название иностранного государства</a:t>
            </a:r>
            <a:r>
              <a:rPr kumimoji="0" lang="ru-RU" sz="2200" b="0" i="0"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671747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a:solidFill>
                  <a:schemeClr val="bg1"/>
                </a:solidFill>
                <a:latin typeface="Arial" panose="020B0604020202020204" pitchFamily="34" charset="0"/>
                <a:ea typeface="Roboto Condensed" panose="02000000000000000000" pitchFamily="2" charset="0"/>
                <a:cs typeface="Arial" panose="020B0604020202020204" pitchFamily="34" charset="0"/>
              </a:rPr>
              <a:t>85</a:t>
            </a: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pic>
        <p:nvPicPr>
          <p:cNvPr id="11" name="Рисунок 10"/>
          <p:cNvPicPr>
            <a:picLocks noChangeAspect="1"/>
          </p:cNvPicPr>
          <p:nvPr/>
        </p:nvPicPr>
        <p:blipFill>
          <a:blip r:embed="rId5"/>
          <a:stretch>
            <a:fillRect/>
          </a:stretch>
        </p:blipFill>
        <p:spPr>
          <a:xfrm>
            <a:off x="927693" y="1104627"/>
            <a:ext cx="10373070" cy="4339922"/>
          </a:xfrm>
          <a:prstGeom prst="rect">
            <a:avLst/>
          </a:prstGeom>
        </p:spPr>
      </p:pic>
      <p:sp>
        <p:nvSpPr>
          <p:cNvPr id="12" name="Прямоугольник 11"/>
          <p:cNvSpPr/>
          <p:nvPr/>
        </p:nvSpPr>
        <p:spPr>
          <a:xfrm>
            <a:off x="7278718" y="2958135"/>
            <a:ext cx="1436163" cy="3027589"/>
          </a:xfrm>
          <a:prstGeom prst="rect">
            <a:avLst/>
          </a:prstGeom>
          <a:solidFill>
            <a:sysClr val="window" lastClr="FFFFFF"/>
          </a:solidFill>
          <a:ln w="28575" cap="flat" cmpd="sng" algn="ctr">
            <a:solidFill>
              <a:srgbClr val="53756E"/>
            </a:solidFill>
            <a:prstDash val="solid"/>
            <a:miter lim="800000"/>
          </a:ln>
          <a:effectLst/>
        </p:spPr>
        <p:txBody>
          <a:bodyPr rtlCol="0" anchor="ctr"/>
          <a:lstStyle/>
          <a:p>
            <a:pPr marL="0" marR="0" lvl="0" indent="0" algn="ctr" defTabSz="914400" eaLnBrk="1" fontAlgn="auto" latinLnBrk="0" hangingPunct="1">
              <a:lnSpc>
                <a:spcPts val="144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a:t>
            </a:r>
            <a:r>
              <a:rPr kumimoji="0" lang="ru-RU"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чет 01 </a:t>
            </a:r>
            <a:r>
              <a:rPr kumimoji="0" lang="ru-RU"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«Основные средства»</a:t>
            </a:r>
            <a:r>
              <a:rPr kumimoji="0" lang="en-US"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ru-RU"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r>
            <a:br>
              <a:rPr kumimoji="0" lang="en-US"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endParaRPr kumimoji="0" lang="en-US"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ts val="1440"/>
              </a:lnSpc>
              <a:spcBef>
                <a:spcPts val="0"/>
              </a:spcBef>
              <a:spcAft>
                <a:spcPts val="0"/>
              </a:spcAft>
              <a:buClrTx/>
              <a:buSzTx/>
              <a:buFontTx/>
              <a:buNone/>
              <a:tabLst/>
              <a:defRPr/>
            </a:pPr>
            <a:r>
              <a:rPr kumimoji="0" lang="ru-RU"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счет 03 </a:t>
            </a:r>
            <a:r>
              <a:rPr kumimoji="0" lang="ru-RU"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«Доходные вложения в материальные активы» </a:t>
            </a:r>
            <a:br>
              <a:rPr kumimoji="0" lang="ru-RU"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ru-RU"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(в части ОС, приобретенных в лизинг)</a:t>
            </a:r>
          </a:p>
        </p:txBody>
      </p:sp>
      <p:sp>
        <p:nvSpPr>
          <p:cNvPr id="14" name="Прямоугольник 13"/>
          <p:cNvSpPr/>
          <p:nvPr/>
        </p:nvSpPr>
        <p:spPr>
          <a:xfrm>
            <a:off x="8877567" y="2981189"/>
            <a:ext cx="2319907" cy="3480395"/>
          </a:xfrm>
          <a:prstGeom prst="rect">
            <a:avLst/>
          </a:prstGeom>
          <a:solidFill>
            <a:sysClr val="window" lastClr="FFFFFF"/>
          </a:solidFill>
          <a:ln w="31750" cap="flat" cmpd="sng" algn="ctr">
            <a:solidFill>
              <a:srgbClr val="53756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a:t>
            </a:r>
            <a:r>
              <a:rPr kumimoji="0" lang="ru-RU"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чет 01 </a:t>
            </a:r>
            <a:r>
              <a:rPr kumimoji="0" lang="ru-RU"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«Основные средства», </a:t>
            </a:r>
            <a:br>
              <a:rPr kumimoji="0" lang="ru-RU"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ru-RU"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счет 03 </a:t>
            </a:r>
            <a:r>
              <a:rPr kumimoji="0" lang="ru-RU"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«Доходные вложения в материальные активы» </a:t>
            </a:r>
            <a:br>
              <a:rPr kumimoji="0" lang="ru-RU"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ru-RU"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(в части ОС, приобретенных в лизинг),</a:t>
            </a:r>
            <a:endParaRPr kumimoji="0" lang="ru-RU"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счет 07 </a:t>
            </a:r>
            <a:r>
              <a:rPr kumimoji="0" lang="ru-RU"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«Оборудование к установке»</a:t>
            </a:r>
            <a:r>
              <a:rPr kumimoji="0" lang="ru-RU"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br>
              <a:rPr kumimoji="0" lang="ru-RU"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ru-RU"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счет 08 </a:t>
            </a:r>
            <a:r>
              <a:rPr kumimoji="0" lang="ru-RU"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«Вложения в долгосрочные активы»,</a:t>
            </a:r>
            <a:br>
              <a:rPr kumimoji="0" lang="ru-RU"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ru-RU"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счет 97 </a:t>
            </a:r>
            <a:r>
              <a:rPr kumimoji="0" lang="ru-RU"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«Расходы будущих периодов </a:t>
            </a:r>
            <a:br>
              <a:rPr kumimoji="0" lang="ru-RU"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ru-RU"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(только в части затрат на </a:t>
            </a:r>
            <a:r>
              <a:rPr kumimoji="0" lang="ru-RU" sz="12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предпроектные</a:t>
            </a:r>
            <a:r>
              <a:rPr kumimoji="0" lang="ru-RU"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и проектные работы) </a:t>
            </a:r>
            <a:endParaRPr kumimoji="0" lang="ru-RU"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75903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a:solidFill>
                  <a:schemeClr val="bg1"/>
                </a:solidFill>
                <a:latin typeface="Arial" panose="020B0604020202020204" pitchFamily="34" charset="0"/>
                <a:ea typeface="Roboto Condensed" panose="02000000000000000000" pitchFamily="2" charset="0"/>
                <a:cs typeface="Arial" panose="020B0604020202020204" pitchFamily="34" charset="0"/>
              </a:rPr>
              <a:t>86</a:t>
            </a: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pic>
        <p:nvPicPr>
          <p:cNvPr id="2" name="Рисунок 1"/>
          <p:cNvPicPr>
            <a:picLocks noChangeAspect="1"/>
          </p:cNvPicPr>
          <p:nvPr/>
        </p:nvPicPr>
        <p:blipFill>
          <a:blip r:embed="rId5"/>
          <a:stretch>
            <a:fillRect/>
          </a:stretch>
        </p:blipFill>
        <p:spPr>
          <a:xfrm>
            <a:off x="1099872" y="831219"/>
            <a:ext cx="10009664" cy="5841724"/>
          </a:xfrm>
          <a:prstGeom prst="rect">
            <a:avLst/>
          </a:prstGeom>
        </p:spPr>
      </p:pic>
    </p:spTree>
    <p:extLst>
      <p:ext uri="{BB962C8B-B14F-4D97-AF65-F5344CB8AC3E}">
        <p14:creationId xmlns:p14="http://schemas.microsoft.com/office/powerpoint/2010/main" val="32012203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a:solidFill>
                  <a:schemeClr val="bg1"/>
                </a:solidFill>
                <a:latin typeface="Arial" panose="020B0604020202020204" pitchFamily="34" charset="0"/>
                <a:ea typeface="Roboto Condensed" panose="02000000000000000000" pitchFamily="2" charset="0"/>
                <a:cs typeface="Arial" panose="020B0604020202020204" pitchFamily="34" charset="0"/>
              </a:rPr>
              <a:t>87</a:t>
            </a: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pic>
        <p:nvPicPr>
          <p:cNvPr id="2" name="Рисунок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7067" y="831219"/>
            <a:ext cx="9917372" cy="5583474"/>
          </a:xfrm>
          <a:prstGeom prst="rect">
            <a:avLst/>
          </a:prstGeom>
        </p:spPr>
      </p:pic>
    </p:spTree>
    <p:extLst>
      <p:ext uri="{BB962C8B-B14F-4D97-AF65-F5344CB8AC3E}">
        <p14:creationId xmlns:p14="http://schemas.microsoft.com/office/powerpoint/2010/main" val="109900077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a:solidFill>
                  <a:schemeClr val="bg1"/>
                </a:solidFill>
                <a:latin typeface="Arial" panose="020B0604020202020204" pitchFamily="34" charset="0"/>
                <a:ea typeface="Roboto Condensed" panose="02000000000000000000" pitchFamily="2" charset="0"/>
                <a:cs typeface="Arial" panose="020B0604020202020204" pitchFamily="34" charset="0"/>
              </a:rPr>
              <a:t>88</a:t>
            </a: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2" name="Прямоугольник 1"/>
          <p:cNvSpPr/>
          <p:nvPr/>
        </p:nvSpPr>
        <p:spPr>
          <a:xfrm>
            <a:off x="1573901" y="831219"/>
            <a:ext cx="9764485" cy="6601807"/>
          </a:xfrm>
          <a:prstGeom prst="rect">
            <a:avLst/>
          </a:prstGeom>
        </p:spPr>
        <p:txBody>
          <a:bodyPr wrap="square" tIns="0">
            <a:spAutoFit/>
          </a:bodyPr>
          <a:lstStyle/>
          <a:p>
            <a:pPr algn="ctr"/>
            <a:r>
              <a:rPr lang="ru-RU" sz="2000" dirty="0">
                <a:latin typeface="Arial" panose="020B0604020202020204" pitchFamily="34" charset="0"/>
                <a:cs typeface="Arial" panose="020B0604020202020204" pitchFamily="34" charset="0"/>
              </a:rPr>
              <a:t>Из графы 2 </a:t>
            </a:r>
            <a:r>
              <a:rPr lang="ru-RU" sz="2000" b="1" dirty="0">
                <a:solidFill>
                  <a:srgbClr val="C00000"/>
                </a:solidFill>
                <a:latin typeface="Arial" panose="020B0604020202020204" pitchFamily="34" charset="0"/>
                <a:cs typeface="Arial" panose="020B0604020202020204" pitchFamily="34" charset="0"/>
              </a:rPr>
              <a:t>в графе 20 </a:t>
            </a:r>
            <a:r>
              <a:rPr lang="ru-RU" sz="2000" dirty="0">
                <a:latin typeface="Arial" panose="020B0604020202020204" pitchFamily="34" charset="0"/>
                <a:cs typeface="Arial" panose="020B0604020202020204" pitchFamily="34" charset="0"/>
              </a:rPr>
              <a:t>отражаются </a:t>
            </a:r>
            <a:r>
              <a:rPr lang="ru-RU" sz="2000" b="1" dirty="0">
                <a:solidFill>
                  <a:srgbClr val="648E85"/>
                </a:solidFill>
                <a:latin typeface="Arial" panose="020B0604020202020204" pitchFamily="34" charset="0"/>
                <a:cs typeface="Arial" panose="020B0604020202020204" pitchFamily="34" charset="0"/>
              </a:rPr>
              <a:t>фактические затраты </a:t>
            </a:r>
            <a:r>
              <a:rPr lang="ru-RU" sz="2000" dirty="0">
                <a:latin typeface="Arial" panose="020B0604020202020204" pitchFamily="34" charset="0"/>
                <a:cs typeface="Arial" panose="020B0604020202020204" pitchFamily="34" charset="0"/>
              </a:rPr>
              <a:t>на приобретение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и создание объектов интеллектуальной собственности</a:t>
            </a:r>
          </a:p>
          <a:p>
            <a:pPr marL="360000"/>
            <a:r>
              <a:rPr lang="ru-RU" sz="2000" b="1" dirty="0">
                <a:solidFill>
                  <a:srgbClr val="648E85"/>
                </a:solidFill>
                <a:latin typeface="Arial" panose="020B0604020202020204" pitchFamily="34" charset="0"/>
                <a:cs typeface="Arial" panose="020B0604020202020204" pitchFamily="34" charset="0"/>
              </a:rPr>
              <a:t>к ним относятся:</a:t>
            </a:r>
          </a:p>
          <a:p>
            <a:pPr marL="342900" indent="-342900">
              <a:buFont typeface="Wingdings" panose="05000000000000000000" pitchFamily="2" charset="2"/>
              <a:buChar char="ü"/>
            </a:pPr>
            <a:r>
              <a:rPr lang="ru-RU" dirty="0">
                <a:latin typeface="Arial" panose="020B0604020202020204" pitchFamily="34" charset="0"/>
                <a:cs typeface="Arial" panose="020B0604020202020204" pitchFamily="34" charset="0"/>
              </a:rPr>
              <a:t>затраты на приобретение программного обеспечения и баз данных для собственного потребления, которые будут использоваться организацией более 1 года, а также затраты организации на доработку  и разработку программного обеспечения и баз данных, выполненные своими силами;</a:t>
            </a:r>
          </a:p>
          <a:p>
            <a:pPr marL="342900" indent="-342900">
              <a:buFont typeface="Wingdings" panose="05000000000000000000" pitchFamily="2" charset="2"/>
              <a:buChar char="ü"/>
            </a:pPr>
            <a:r>
              <a:rPr lang="ru-RU" dirty="0">
                <a:latin typeface="Arial" panose="020B0604020202020204" pitchFamily="34" charset="0"/>
                <a:cs typeface="Arial" panose="020B0604020202020204" pitchFamily="34" charset="0"/>
              </a:rPr>
              <a:t> затраты на научные исследования  и разработки</a:t>
            </a:r>
          </a:p>
          <a:p>
            <a:r>
              <a:rPr lang="ru-RU" dirty="0">
                <a:latin typeface="Arial" panose="020B0604020202020204" pitchFamily="34" charset="0"/>
                <a:cs typeface="Arial" panose="020B0604020202020204" pitchFamily="34" charset="0"/>
              </a:rPr>
              <a:t>В научные исследования и разработки </a:t>
            </a:r>
            <a:r>
              <a:rPr lang="ru-RU" sz="2400" dirty="0">
                <a:solidFill>
                  <a:srgbClr val="C00000"/>
                </a:solidFill>
                <a:latin typeface="Arial" panose="020B0604020202020204" pitchFamily="34" charset="0"/>
                <a:cs typeface="Arial" panose="020B0604020202020204" pitchFamily="34" charset="0"/>
              </a:rPr>
              <a:t>не включаются:</a:t>
            </a:r>
          </a:p>
          <a:p>
            <a:pPr marL="342900" indent="-342900">
              <a:buFont typeface="Arial" panose="020B0604020202020204" pitchFamily="34" charset="0"/>
              <a:buChar char="•"/>
            </a:pPr>
            <a:r>
              <a:rPr lang="ru-RU" dirty="0">
                <a:solidFill>
                  <a:srgbClr val="385723"/>
                </a:solidFill>
                <a:latin typeface="Arial" panose="020B0604020202020204" pitchFamily="34" charset="0"/>
                <a:cs typeface="Arial" panose="020B0604020202020204" pitchFamily="34" charset="0"/>
              </a:rPr>
              <a:t>образование и подготовка кадров;</a:t>
            </a:r>
          </a:p>
          <a:p>
            <a:pPr marL="342900" indent="-342900">
              <a:buFont typeface="Arial" panose="020B0604020202020204" pitchFamily="34" charset="0"/>
              <a:buChar char="•"/>
            </a:pPr>
            <a:r>
              <a:rPr lang="ru-RU" dirty="0">
                <a:solidFill>
                  <a:srgbClr val="385723"/>
                </a:solidFill>
                <a:latin typeface="Arial" panose="020B0604020202020204" pitchFamily="34" charset="0"/>
                <a:cs typeface="Arial" panose="020B0604020202020204" pitchFamily="34" charset="0"/>
              </a:rPr>
              <a:t>маркетинговая деятельность;</a:t>
            </a:r>
          </a:p>
          <a:p>
            <a:pPr marL="342900" indent="-342900">
              <a:buFont typeface="Arial" panose="020B0604020202020204" pitchFamily="34" charset="0"/>
              <a:buChar char="•"/>
            </a:pPr>
            <a:r>
              <a:rPr lang="ru-RU" dirty="0">
                <a:solidFill>
                  <a:srgbClr val="385723"/>
                </a:solidFill>
                <a:latin typeface="Arial" panose="020B0604020202020204" pitchFamily="34" charset="0"/>
                <a:cs typeface="Arial" panose="020B0604020202020204" pitchFamily="34" charset="0"/>
              </a:rPr>
              <a:t>сбор и обработка данных общего назначения, испытания и стандартизация, </a:t>
            </a:r>
            <a:r>
              <a:rPr lang="ru-RU" dirty="0" err="1">
                <a:solidFill>
                  <a:srgbClr val="385723"/>
                </a:solidFill>
                <a:latin typeface="Arial" panose="020B0604020202020204" pitchFamily="34" charset="0"/>
                <a:cs typeface="Arial" panose="020B0604020202020204" pitchFamily="34" charset="0"/>
              </a:rPr>
              <a:t>предпроектные</a:t>
            </a:r>
            <a:r>
              <a:rPr lang="ru-RU" dirty="0">
                <a:solidFill>
                  <a:srgbClr val="385723"/>
                </a:solidFill>
                <a:latin typeface="Arial" panose="020B0604020202020204" pitchFamily="34" charset="0"/>
                <a:cs typeface="Arial" panose="020B0604020202020204" pitchFamily="34" charset="0"/>
              </a:rPr>
              <a:t> работы, специализированные медицинские услуги;</a:t>
            </a:r>
          </a:p>
          <a:p>
            <a:pPr marL="342900" indent="-342900">
              <a:buFont typeface="Arial" panose="020B0604020202020204" pitchFamily="34" charset="0"/>
              <a:buChar char="•"/>
            </a:pPr>
            <a:r>
              <a:rPr lang="ru-RU" dirty="0">
                <a:solidFill>
                  <a:srgbClr val="385723"/>
                </a:solidFill>
                <a:latin typeface="Arial" panose="020B0604020202020204" pitchFamily="34" charset="0"/>
                <a:cs typeface="Arial" panose="020B0604020202020204" pitchFamily="34" charset="0"/>
              </a:rPr>
              <a:t>адаптация, поддержка и сопровождение существующего программного обеспечения;</a:t>
            </a:r>
          </a:p>
          <a:p>
            <a:pPr marL="342900" indent="-342900">
              <a:buFont typeface="Arial" panose="020B0604020202020204" pitchFamily="34" charset="0"/>
              <a:buChar char="•"/>
            </a:pPr>
            <a:r>
              <a:rPr lang="ru-RU" dirty="0">
                <a:solidFill>
                  <a:srgbClr val="385723"/>
                </a:solidFill>
                <a:latin typeface="Arial" panose="020B0604020202020204" pitchFamily="34" charset="0"/>
                <a:cs typeface="Arial" panose="020B0604020202020204" pitchFamily="34" charset="0"/>
              </a:rPr>
              <a:t>производственная деятельность, включая внедрение нововведений;</a:t>
            </a:r>
          </a:p>
          <a:p>
            <a:pPr marL="342900" indent="-342900">
              <a:buFont typeface="Arial" panose="020B0604020202020204" pitchFamily="34" charset="0"/>
              <a:buChar char="•"/>
            </a:pPr>
            <a:r>
              <a:rPr lang="ru-RU" dirty="0">
                <a:solidFill>
                  <a:srgbClr val="385723"/>
                </a:solidFill>
                <a:latin typeface="Arial" panose="020B0604020202020204" pitchFamily="34" charset="0"/>
                <a:cs typeface="Arial" panose="020B0604020202020204" pitchFamily="34" charset="0"/>
              </a:rPr>
              <a:t>управление и другая вспомогательная деятельность.</a:t>
            </a:r>
          </a:p>
          <a:p>
            <a:pPr marL="285750" indent="-285750">
              <a:buFont typeface="Wingdings" panose="05000000000000000000" pitchFamily="2" charset="2"/>
              <a:buChar char="ü"/>
            </a:pPr>
            <a:r>
              <a:rPr lang="ru-RU" dirty="0">
                <a:latin typeface="Arial" panose="020B0604020202020204" pitchFamily="34" charset="0"/>
                <a:cs typeface="Arial" panose="020B0604020202020204" pitchFamily="34" charset="0"/>
              </a:rPr>
              <a:t>затраты на создание и приобретение фильмов, произведений живописи и других произведений искусства;</a:t>
            </a:r>
          </a:p>
          <a:p>
            <a:pPr marL="285750" indent="-285750">
              <a:buFont typeface="Wingdings" panose="05000000000000000000" pitchFamily="2" charset="2"/>
              <a:buChar char="ü"/>
            </a:pPr>
            <a:r>
              <a:rPr lang="ru-RU" dirty="0">
                <a:latin typeface="Arial" panose="020B0604020202020204" pitchFamily="34" charset="0"/>
                <a:cs typeface="Arial" panose="020B0604020202020204" pitchFamily="34" charset="0"/>
              </a:rPr>
              <a:t>расходы на работы по поиску полезных ископаемых</a:t>
            </a:r>
          </a:p>
          <a:p>
            <a:pPr algn="r"/>
            <a:r>
              <a:rPr lang="ru-RU" b="1" i="1" dirty="0">
                <a:solidFill>
                  <a:srgbClr val="648E85"/>
                </a:solidFill>
                <a:latin typeface="Arial" panose="020B0604020202020204" pitchFamily="34" charset="0"/>
                <a:cs typeface="Arial" panose="020B0604020202020204" pitchFamily="34" charset="0"/>
              </a:rPr>
              <a:t>п. 183</a:t>
            </a:r>
            <a:r>
              <a:rPr lang="ru-RU" b="1" i="1" baseline="30000" dirty="0">
                <a:solidFill>
                  <a:srgbClr val="648E85"/>
                </a:solidFill>
                <a:latin typeface="Arial" panose="020B0604020202020204" pitchFamily="34" charset="0"/>
                <a:cs typeface="Arial" panose="020B0604020202020204" pitchFamily="34" charset="0"/>
              </a:rPr>
              <a:t>1 </a:t>
            </a:r>
            <a:r>
              <a:rPr lang="ru-RU" b="1" i="1" dirty="0">
                <a:solidFill>
                  <a:srgbClr val="648E85"/>
                </a:solidFill>
                <a:latin typeface="Arial" panose="020B0604020202020204" pitchFamily="34" charset="0"/>
                <a:cs typeface="Arial" panose="020B0604020202020204" pitchFamily="34" charset="0"/>
              </a:rPr>
              <a:t> Указаний про заполнению</a:t>
            </a:r>
            <a:endParaRPr lang="ru-RU" b="1" i="1" baseline="30000" dirty="0">
              <a:solidFill>
                <a:srgbClr val="648E85"/>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ru-RU" dirty="0">
              <a:solidFill>
                <a:srgbClr val="648E85"/>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ru-RU" dirty="0">
              <a:solidFill>
                <a:srgbClr val="648E85"/>
              </a:solidFill>
              <a:latin typeface="Arial" panose="020B0604020202020204" pitchFamily="34" charset="0"/>
              <a:cs typeface="Arial" panose="020B0604020202020204" pitchFamily="34" charset="0"/>
            </a:endParaRPr>
          </a:p>
          <a:p>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29872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a:solidFill>
                  <a:schemeClr val="bg1"/>
                </a:solidFill>
                <a:latin typeface="Arial" panose="020B0604020202020204" pitchFamily="34" charset="0"/>
                <a:ea typeface="Roboto Condensed" panose="02000000000000000000" pitchFamily="2" charset="0"/>
                <a:cs typeface="Arial" panose="020B0604020202020204" pitchFamily="34" charset="0"/>
              </a:rPr>
              <a:t>89</a:t>
            </a: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1" name="Заголовок 1"/>
          <p:cNvSpPr txBox="1">
            <a:spLocks/>
          </p:cNvSpPr>
          <p:nvPr/>
        </p:nvSpPr>
        <p:spPr>
          <a:xfrm>
            <a:off x="1764000" y="1260000"/>
            <a:ext cx="9254529" cy="8280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ru-RU" sz="2000" kern="0" dirty="0">
                <a:solidFill>
                  <a:srgbClr val="C00000"/>
                </a:solidFill>
                <a:latin typeface="Tahoma" panose="020B0604030504040204" pitchFamily="34" charset="0"/>
                <a:ea typeface="Tahoma" panose="020B0604030504040204" pitchFamily="34" charset="0"/>
                <a:cs typeface="Tahoma" panose="020B0604030504040204" pitchFamily="34" charset="0"/>
              </a:rPr>
              <a:t>ВНИМАНИЕ! </a:t>
            </a:r>
            <a:br>
              <a:rPr lang="ru-RU" sz="2000" kern="0" dirty="0">
                <a:solidFill>
                  <a:srgbClr val="C00000"/>
                </a:solidFill>
                <a:latin typeface="Tahoma" panose="020B0604030504040204" pitchFamily="34" charset="0"/>
                <a:ea typeface="Tahoma" panose="020B0604030504040204" pitchFamily="34" charset="0"/>
                <a:cs typeface="Tahoma" panose="020B0604030504040204" pitchFamily="34" charset="0"/>
              </a:rPr>
            </a:br>
            <a:r>
              <a:rPr lang="ru-RU" sz="2000" kern="0" dirty="0">
                <a:solidFill>
                  <a:srgbClr val="C00000"/>
                </a:solidFill>
                <a:latin typeface="Tahoma" panose="020B0604030504040204" pitchFamily="34" charset="0"/>
                <a:ea typeface="Tahoma" panose="020B0604030504040204" pitchFamily="34" charset="0"/>
                <a:cs typeface="Tahoma" panose="020B0604030504040204" pitchFamily="34" charset="0"/>
              </a:rPr>
              <a:t>Изменено название и введены новые статистические показатели </a:t>
            </a:r>
            <a:br>
              <a:rPr lang="ru-RU" sz="2000" kern="0" dirty="0">
                <a:solidFill>
                  <a:srgbClr val="C00000"/>
                </a:solidFill>
                <a:latin typeface="Tahoma" panose="020B0604030504040204" pitchFamily="34" charset="0"/>
                <a:ea typeface="Tahoma" panose="020B0604030504040204" pitchFamily="34" charset="0"/>
                <a:cs typeface="Tahoma" panose="020B0604030504040204" pitchFamily="34" charset="0"/>
              </a:rPr>
            </a:br>
            <a:r>
              <a:rPr lang="ru-RU" sz="2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раздела </a:t>
            </a:r>
            <a:r>
              <a:rPr lang="en-US" sz="2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XI</a:t>
            </a:r>
            <a:r>
              <a:rPr lang="ru-RU" sz="2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«Основные средства и нематериальные активы»</a:t>
            </a:r>
            <a:r>
              <a:rPr lang="ru-RU" sz="20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
            </a:r>
            <a:br>
              <a:rPr lang="ru-RU" sz="20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br>
            <a:r>
              <a:rPr lang="ru-RU" sz="20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
            </a:r>
            <a:br>
              <a:rPr lang="ru-RU" sz="2000"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br>
            <a:endParaRPr lang="ru-RU" sz="2000" i="1" dirty="0">
              <a:solidFill>
                <a:srgbClr val="C00000"/>
              </a:solidFill>
              <a:latin typeface="Arial" panose="020B0604020202020204" pitchFamily="34" charset="0"/>
              <a:ea typeface="Roboto Condensed" panose="02000000000000000000" pitchFamily="2" charset="0"/>
              <a:cs typeface="Arial" panose="020B0604020202020204" pitchFamily="34" charset="0"/>
            </a:endParaRPr>
          </a:p>
        </p:txBody>
      </p:sp>
      <p:pic>
        <p:nvPicPr>
          <p:cNvPr id="2" name="Рисунок 1"/>
          <p:cNvPicPr>
            <a:picLocks noChangeAspect="1"/>
          </p:cNvPicPr>
          <p:nvPr/>
        </p:nvPicPr>
        <p:blipFill>
          <a:blip r:embed="rId5"/>
          <a:stretch>
            <a:fillRect/>
          </a:stretch>
        </p:blipFill>
        <p:spPr>
          <a:xfrm>
            <a:off x="2536371" y="1911137"/>
            <a:ext cx="8001000" cy="4584256"/>
          </a:xfrm>
          <a:prstGeom prst="rect">
            <a:avLst/>
          </a:prstGeom>
        </p:spPr>
      </p:pic>
    </p:spTree>
    <p:extLst>
      <p:ext uri="{BB962C8B-B14F-4D97-AF65-F5344CB8AC3E}">
        <p14:creationId xmlns:p14="http://schemas.microsoft.com/office/powerpoint/2010/main" val="2263114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smtClean="0">
                <a:solidFill>
                  <a:schemeClr val="bg1"/>
                </a:solidFill>
                <a:latin typeface="Arial" panose="020B0604020202020204" pitchFamily="34" charset="0"/>
                <a:ea typeface="Roboto Condensed" panose="02000000000000000000" pitchFamily="2" charset="0"/>
                <a:cs typeface="Arial" panose="020B0604020202020204" pitchFamily="34" charset="0"/>
              </a:rPr>
              <a:t>9</a:t>
            </a:r>
            <a:endParaRPr lang="ru-RU" sz="20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6" name="TextBox 15">
            <a:extLst>
              <a:ext uri="{FF2B5EF4-FFF2-40B4-BE49-F238E27FC236}">
                <a16:creationId xmlns:a16="http://schemas.microsoft.com/office/drawing/2014/main" id="{548EFEA1-0037-309F-6798-6A5DBBD525EC}"/>
              </a:ext>
            </a:extLst>
          </p:cNvPr>
          <p:cNvSpPr txBox="1"/>
          <p:nvPr/>
        </p:nvSpPr>
        <p:spPr>
          <a:xfrm>
            <a:off x="912000" y="831219"/>
            <a:ext cx="10368001" cy="707886"/>
          </a:xfrm>
          <a:prstGeom prst="rect">
            <a:avLst/>
          </a:prstGeom>
          <a:noFill/>
        </p:spPr>
        <p:txBody>
          <a:bodyPr wrap="square">
            <a:spAutoFit/>
          </a:bodyPr>
          <a:lstStyle/>
          <a:p>
            <a:pPr algn="ctr"/>
            <a:r>
              <a:rPr lang="ru-RU" sz="2000" b="1" dirty="0">
                <a:solidFill>
                  <a:srgbClr val="28522B"/>
                </a:solidFill>
                <a:latin typeface="Arial" panose="020B0604020202020204" pitchFamily="34" charset="0"/>
                <a:ea typeface="Tahoma" panose="020B0604030504040204" pitchFamily="34" charset="0"/>
                <a:cs typeface="Arial" panose="020B0604020202020204" pitchFamily="34" charset="0"/>
              </a:rPr>
              <a:t>Вопрос</a:t>
            </a:r>
            <a:r>
              <a:rPr lang="ru-RU" sz="2000" b="1" dirty="0">
                <a:latin typeface="Arial" panose="020B0604020202020204" pitchFamily="34" charset="0"/>
                <a:ea typeface="Tahoma" panose="020B0604030504040204" pitchFamily="34" charset="0"/>
                <a:cs typeface="Arial" panose="020B0604020202020204" pitchFamily="34" charset="0"/>
              </a:rPr>
              <a:t> : </a:t>
            </a:r>
            <a:r>
              <a:rPr lang="ru-RU" sz="2000" b="1" dirty="0">
                <a:solidFill>
                  <a:schemeClr val="accent6">
                    <a:lumMod val="50000"/>
                  </a:schemeClr>
                </a:solidFill>
                <a:latin typeface="Arial" panose="020B0604020202020204" pitchFamily="34" charset="0"/>
                <a:ea typeface="Tahoma" panose="020B0604030504040204" pitchFamily="34" charset="0"/>
                <a:cs typeface="Arial" panose="020B0604020202020204" pitchFamily="34" charset="0"/>
              </a:rPr>
              <a:t>Чем отличаются показатели «Среднесписочная численность работников» и «Списочная численность работников в среднем за год»? </a:t>
            </a:r>
            <a:endParaRPr lang="ru-BY" sz="2000" dirty="0"/>
          </a:p>
        </p:txBody>
      </p:sp>
      <p:sp>
        <p:nvSpPr>
          <p:cNvPr id="18" name="TextBox 17">
            <a:extLst>
              <a:ext uri="{FF2B5EF4-FFF2-40B4-BE49-F238E27FC236}">
                <a16:creationId xmlns:a16="http://schemas.microsoft.com/office/drawing/2014/main" id="{14CE2035-8F8E-04D7-41D3-3BF8F35027A4}"/>
              </a:ext>
            </a:extLst>
          </p:cNvPr>
          <p:cNvSpPr txBox="1"/>
          <p:nvPr/>
        </p:nvSpPr>
        <p:spPr>
          <a:xfrm>
            <a:off x="1573900" y="1915163"/>
            <a:ext cx="9706099" cy="3816429"/>
          </a:xfrm>
          <a:prstGeom prst="rect">
            <a:avLst/>
          </a:prstGeom>
          <a:noFill/>
        </p:spPr>
        <p:txBody>
          <a:bodyPr wrap="square">
            <a:spAutoFit/>
          </a:bodyPr>
          <a:lstStyle/>
          <a:p>
            <a:pPr algn="just"/>
            <a:r>
              <a:rPr lang="ru-RU" sz="2200" b="1" dirty="0">
                <a:solidFill>
                  <a:srgbClr val="000000"/>
                </a:solidFill>
                <a:latin typeface="Arial" panose="020B0604020202020204" pitchFamily="34" charset="0"/>
                <a:cs typeface="Arial" panose="020B0604020202020204" pitchFamily="34" charset="0"/>
              </a:rPr>
              <a:t>Ответ</a:t>
            </a:r>
            <a:r>
              <a:rPr lang="ru-RU" sz="2200" dirty="0">
                <a:solidFill>
                  <a:srgbClr val="000000"/>
                </a:solidFill>
                <a:latin typeface="Arial" panose="020B0604020202020204" pitchFamily="34" charset="0"/>
                <a:cs typeface="Arial" panose="020B0604020202020204" pitchFamily="34" charset="0"/>
              </a:rPr>
              <a:t>: Расчет статистических показателей среднесписочной численности работников и списочной численности работников </a:t>
            </a:r>
            <a:br>
              <a:rPr lang="ru-RU" sz="2200" dirty="0">
                <a:solidFill>
                  <a:srgbClr val="000000"/>
                </a:solidFill>
                <a:latin typeface="Arial" panose="020B0604020202020204" pitchFamily="34" charset="0"/>
                <a:cs typeface="Arial" panose="020B0604020202020204" pitchFamily="34" charset="0"/>
              </a:rPr>
            </a:br>
            <a:r>
              <a:rPr lang="ru-RU" sz="2200" dirty="0">
                <a:solidFill>
                  <a:srgbClr val="000000"/>
                </a:solidFill>
                <a:latin typeface="Arial" panose="020B0604020202020204" pitchFamily="34" charset="0"/>
                <a:cs typeface="Arial" panose="020B0604020202020204" pitchFamily="34" charset="0"/>
              </a:rPr>
              <a:t>в среднем за период производится на основании списочного состава работников организации, работавших по трудовому договору (контракту) и выполнявших постоянную, временную или сезонную работу один день и более </a:t>
            </a:r>
            <a:r>
              <a:rPr lang="ru-RU" sz="2000" b="1" i="1" spc="30" dirty="0">
                <a:solidFill>
                  <a:srgbClr val="943634"/>
                </a:solidFill>
                <a:latin typeface="Arial" panose="020B0604020202020204" pitchFamily="34" charset="0"/>
                <a:cs typeface="Arial" panose="020B0604020202020204" pitchFamily="34" charset="0"/>
              </a:rPr>
              <a:t>(п.18 Указаний по формам 1-мп </a:t>
            </a:r>
            <a:br>
              <a:rPr lang="ru-RU" sz="2000" b="1" i="1" spc="30" dirty="0">
                <a:solidFill>
                  <a:srgbClr val="943634"/>
                </a:solidFill>
                <a:latin typeface="Arial" panose="020B0604020202020204" pitchFamily="34" charset="0"/>
                <a:cs typeface="Arial" panose="020B0604020202020204" pitchFamily="34" charset="0"/>
              </a:rPr>
            </a:br>
            <a:r>
              <a:rPr lang="ru-RU" sz="2000" b="1" i="1" spc="30" dirty="0">
                <a:solidFill>
                  <a:srgbClr val="943634"/>
                </a:solidFill>
                <a:latin typeface="Arial" panose="020B0604020202020204" pitchFamily="34" charset="0"/>
                <a:cs typeface="Arial" panose="020B0604020202020204" pitchFamily="34" charset="0"/>
              </a:rPr>
              <a:t>и 1-мп (микро)).</a:t>
            </a:r>
            <a:endParaRPr lang="ru-BY" sz="2000" b="1" i="1" spc="30" dirty="0">
              <a:solidFill>
                <a:srgbClr val="943634"/>
              </a:solidFill>
              <a:latin typeface="Arial" panose="020B0604020202020204" pitchFamily="34" charset="0"/>
              <a:cs typeface="Arial" panose="020B0604020202020204" pitchFamily="34" charset="0"/>
            </a:endParaRPr>
          </a:p>
          <a:p>
            <a:pPr indent="450215" algn="just">
              <a:tabLst>
                <a:tab pos="800100" algn="l"/>
              </a:tabLst>
            </a:pPr>
            <a:r>
              <a:rPr lang="ru-RU" sz="2200" dirty="0">
                <a:solidFill>
                  <a:srgbClr val="000000"/>
                </a:solidFill>
                <a:latin typeface="Arial" panose="020B0604020202020204" pitchFamily="34" charset="0"/>
                <a:cs typeface="Arial" panose="020B0604020202020204" pitchFamily="34" charset="0"/>
              </a:rPr>
              <a:t>Категории работников (лиц), включаемые или не включаемые </a:t>
            </a:r>
            <a:br>
              <a:rPr lang="ru-RU" sz="2200" dirty="0">
                <a:solidFill>
                  <a:srgbClr val="000000"/>
                </a:solidFill>
                <a:latin typeface="Arial" panose="020B0604020202020204" pitchFamily="34" charset="0"/>
                <a:cs typeface="Arial" panose="020B0604020202020204" pitchFamily="34" charset="0"/>
              </a:rPr>
            </a:br>
            <a:r>
              <a:rPr lang="ru-RU" sz="2200" dirty="0">
                <a:solidFill>
                  <a:srgbClr val="000000"/>
                </a:solidFill>
                <a:latin typeface="Arial" panose="020B0604020202020204" pitchFamily="34" charset="0"/>
                <a:cs typeface="Arial" panose="020B0604020202020204" pitchFamily="34" charset="0"/>
              </a:rPr>
              <a:t>в расчет среднесписочной численности работников за год (месяц) </a:t>
            </a:r>
            <a:br>
              <a:rPr lang="ru-RU" sz="2200" dirty="0">
                <a:solidFill>
                  <a:srgbClr val="000000"/>
                </a:solidFill>
                <a:latin typeface="Arial" panose="020B0604020202020204" pitchFamily="34" charset="0"/>
                <a:cs typeface="Arial" panose="020B0604020202020204" pitchFamily="34" charset="0"/>
              </a:rPr>
            </a:br>
            <a:r>
              <a:rPr lang="ru-RU" sz="2200" dirty="0">
                <a:solidFill>
                  <a:srgbClr val="000000"/>
                </a:solidFill>
                <a:latin typeface="Arial" panose="020B0604020202020204" pitchFamily="34" charset="0"/>
                <a:cs typeface="Arial" panose="020B0604020202020204" pitchFamily="34" charset="0"/>
              </a:rPr>
              <a:t>и списочной численности работников в среднем за год, приведены согласно </a:t>
            </a:r>
            <a:r>
              <a:rPr lang="ru-RU" sz="2000" b="1" i="1" spc="30" dirty="0">
                <a:solidFill>
                  <a:srgbClr val="943634"/>
                </a:solidFill>
                <a:latin typeface="Arial" panose="020B0604020202020204" pitchFamily="34" charset="0"/>
                <a:cs typeface="Arial" panose="020B0604020202020204" pitchFamily="34" charset="0"/>
              </a:rPr>
              <a:t>приложению 1 к Указаниям по формам 1-мп и 1-мп (микро).</a:t>
            </a:r>
            <a:endParaRPr lang="ru-BY" sz="2000" b="1" i="1" spc="30" dirty="0">
              <a:solidFill>
                <a:srgbClr val="94363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90402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a:solidFill>
                  <a:schemeClr val="bg1"/>
                </a:solidFill>
                <a:latin typeface="Arial" panose="020B0604020202020204" pitchFamily="34" charset="0"/>
                <a:ea typeface="Roboto Condensed" panose="02000000000000000000" pitchFamily="2" charset="0"/>
                <a:cs typeface="Arial" panose="020B0604020202020204" pitchFamily="34" charset="0"/>
              </a:rPr>
              <a:t>90</a:t>
            </a: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1" name="Прямоугольник 10"/>
          <p:cNvSpPr/>
          <p:nvPr/>
        </p:nvSpPr>
        <p:spPr>
          <a:xfrm>
            <a:off x="8229600" y="1872000"/>
            <a:ext cx="3004457" cy="2092881"/>
          </a:xfrm>
          <a:prstGeom prst="rect">
            <a:avLst/>
          </a:prstGeom>
        </p:spPr>
        <p:txBody>
          <a:bodyPr wrap="square">
            <a:spAutoFit/>
          </a:bodyPr>
          <a:lstStyle/>
          <a:p>
            <a:pPr algn="ctr"/>
            <a:r>
              <a:rPr lang="ru-RU" sz="2000" kern="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раздел </a:t>
            </a:r>
            <a:r>
              <a:rPr lang="en-US" sz="2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XI</a:t>
            </a:r>
            <a:r>
              <a:rPr lang="ru-RU" sz="2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r>
            <a:br>
              <a:rPr lang="en-US" sz="2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br>
            <a:r>
              <a:rPr lang="ru-RU" sz="2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«Основные средства»</a:t>
            </a:r>
            <a:r>
              <a:rPr lang="ru-RU"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
            </a:r>
            <a:br>
              <a:rPr lang="ru-RU"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br>
            <a:r>
              <a:rPr lang="ru-RU" i="1" dirty="0">
                <a:latin typeface="Arial" panose="020B0604020202020204" pitchFamily="34" charset="0"/>
                <a:ea typeface="Roboto Condensed" panose="02000000000000000000" pitchFamily="2" charset="0"/>
                <a:cs typeface="Arial" panose="020B0604020202020204" pitchFamily="34" charset="0"/>
              </a:rPr>
              <a:t>(для организаций, ведущих бухгалтерский учет и отчетность </a:t>
            </a:r>
            <a:r>
              <a:rPr lang="en-US" i="1" dirty="0">
                <a:latin typeface="Arial" panose="020B0604020202020204" pitchFamily="34" charset="0"/>
                <a:ea typeface="Roboto Condensed" panose="02000000000000000000" pitchFamily="2" charset="0"/>
                <a:cs typeface="Arial" panose="020B0604020202020204" pitchFamily="34" charset="0"/>
              </a:rPr>
              <a:t/>
            </a:r>
            <a:br>
              <a:rPr lang="en-US" i="1" dirty="0">
                <a:latin typeface="Arial" panose="020B0604020202020204" pitchFamily="34" charset="0"/>
                <a:ea typeface="Roboto Condensed" panose="02000000000000000000" pitchFamily="2" charset="0"/>
                <a:cs typeface="Arial" panose="020B0604020202020204" pitchFamily="34" charset="0"/>
              </a:rPr>
            </a:br>
            <a:r>
              <a:rPr lang="ru-RU" i="1" dirty="0">
                <a:latin typeface="Arial" panose="020B0604020202020204" pitchFamily="34" charset="0"/>
                <a:ea typeface="Roboto Condensed" panose="02000000000000000000" pitchFamily="2" charset="0"/>
                <a:cs typeface="Arial" panose="020B0604020202020204" pitchFamily="34" charset="0"/>
              </a:rPr>
              <a:t>на общих основаниях)</a:t>
            </a:r>
            <a:r>
              <a:rPr lang="ru-RU" dirty="0">
                <a:latin typeface="Arial" panose="020B0604020202020204" pitchFamily="34" charset="0"/>
                <a:ea typeface="Roboto Condensed" panose="02000000000000000000" pitchFamily="2" charset="0"/>
                <a:cs typeface="Arial" panose="020B0604020202020204" pitchFamily="34" charset="0"/>
              </a:rPr>
              <a:t/>
            </a:r>
            <a:br>
              <a:rPr lang="ru-RU" dirty="0">
                <a:latin typeface="Arial" panose="020B0604020202020204" pitchFamily="34" charset="0"/>
                <a:ea typeface="Roboto Condensed" panose="02000000000000000000" pitchFamily="2" charset="0"/>
                <a:cs typeface="Arial" panose="020B0604020202020204" pitchFamily="34" charset="0"/>
              </a:rPr>
            </a:br>
            <a:endParaRPr lang="ru-RU" dirty="0"/>
          </a:p>
        </p:txBody>
      </p:sp>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4188" y="793101"/>
            <a:ext cx="7031737" cy="5906012"/>
          </a:xfrm>
          <a:prstGeom prst="rect">
            <a:avLst/>
          </a:prstGeom>
        </p:spPr>
      </p:pic>
    </p:spTree>
    <p:extLst>
      <p:ext uri="{BB962C8B-B14F-4D97-AF65-F5344CB8AC3E}">
        <p14:creationId xmlns:p14="http://schemas.microsoft.com/office/powerpoint/2010/main" val="16232405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a:solidFill>
                  <a:schemeClr val="bg1"/>
                </a:solidFill>
                <a:latin typeface="Arial" panose="020B0604020202020204" pitchFamily="34" charset="0"/>
                <a:ea typeface="Roboto Condensed" panose="02000000000000000000" pitchFamily="2" charset="0"/>
                <a:cs typeface="Arial" panose="020B0604020202020204" pitchFamily="34" charset="0"/>
              </a:rPr>
              <a:t>91</a:t>
            </a: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pic>
        <p:nvPicPr>
          <p:cNvPr id="2" name="Рисунок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4257" y="831218"/>
            <a:ext cx="6184543" cy="5806079"/>
          </a:xfrm>
          <a:prstGeom prst="rect">
            <a:avLst/>
          </a:prstGeom>
        </p:spPr>
      </p:pic>
      <p:sp>
        <p:nvSpPr>
          <p:cNvPr id="4" name="Прямоугольник 3"/>
          <p:cNvSpPr/>
          <p:nvPr/>
        </p:nvSpPr>
        <p:spPr>
          <a:xfrm>
            <a:off x="7588800" y="1227600"/>
            <a:ext cx="3418115" cy="4524315"/>
          </a:xfrm>
          <a:prstGeom prst="rect">
            <a:avLst/>
          </a:prstGeom>
        </p:spPr>
        <p:txBody>
          <a:bodyPr wrap="square">
            <a:spAutoFit/>
          </a:bodyPr>
          <a:lstStyle/>
          <a:p>
            <a:pPr algn="ctr"/>
            <a:r>
              <a:rPr lang="ru-RU"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Раздел </a:t>
            </a:r>
            <a:r>
              <a:rPr lang="en-US"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XI</a:t>
            </a:r>
            <a:r>
              <a:rPr lang="ru-RU"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br>
              <a:rPr lang="ru-RU"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br>
            <a:r>
              <a:rPr lang="ru-RU"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«Основные средства»</a:t>
            </a:r>
            <a:br>
              <a:rPr lang="ru-RU"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br>
            <a:r>
              <a:rPr lang="ru-RU" i="1" dirty="0">
                <a:solidFill>
                  <a:prstClr val="black"/>
                </a:solidFill>
                <a:latin typeface="Arial" panose="020B0604020202020204" pitchFamily="34" charset="0"/>
                <a:ea typeface="Roboto Condensed" panose="02000000000000000000" pitchFamily="2" charset="0"/>
                <a:cs typeface="Arial" panose="020B0604020202020204" pitchFamily="34" charset="0"/>
              </a:rPr>
              <a:t>(для организаций, применяющих упрощенную систему налогообложения и ведущих учет</a:t>
            </a:r>
            <a:br>
              <a:rPr lang="ru-RU" i="1" dirty="0">
                <a:solidFill>
                  <a:prstClr val="black"/>
                </a:solidFill>
                <a:latin typeface="Arial" panose="020B0604020202020204" pitchFamily="34" charset="0"/>
                <a:ea typeface="Roboto Condensed" panose="02000000000000000000" pitchFamily="2" charset="0"/>
                <a:cs typeface="Arial" panose="020B0604020202020204" pitchFamily="34" charset="0"/>
              </a:rPr>
            </a:br>
            <a:r>
              <a:rPr lang="ru-RU" i="1" dirty="0">
                <a:solidFill>
                  <a:prstClr val="black"/>
                </a:solidFill>
                <a:latin typeface="Arial" panose="020B0604020202020204" pitchFamily="34" charset="0"/>
                <a:ea typeface="Roboto Condensed" panose="02000000000000000000" pitchFamily="2" charset="0"/>
                <a:cs typeface="Arial" panose="020B0604020202020204" pitchFamily="34" charset="0"/>
              </a:rPr>
              <a:t>в книге учета доходов и расходов организаций, применяющих упрощенную систему налогообложения, </a:t>
            </a:r>
            <a:r>
              <a:rPr lang="ru-RU" i="1" dirty="0">
                <a:solidFill>
                  <a:srgbClr val="C00000"/>
                </a:solidFill>
                <a:latin typeface="Arial" panose="020B0604020202020204" pitchFamily="34" charset="0"/>
                <a:ea typeface="Roboto Condensed" panose="02000000000000000000" pitchFamily="2" charset="0"/>
                <a:cs typeface="Arial" panose="020B0604020202020204" pitchFamily="34" charset="0"/>
              </a:rPr>
              <a:t>утвержденной постановлением МНС, Минфина, Минтруда</a:t>
            </a:r>
            <a:br>
              <a:rPr lang="ru-RU" i="1" dirty="0">
                <a:solidFill>
                  <a:srgbClr val="C00000"/>
                </a:solidFill>
                <a:latin typeface="Arial" panose="020B0604020202020204" pitchFamily="34" charset="0"/>
                <a:ea typeface="Roboto Condensed" panose="02000000000000000000" pitchFamily="2" charset="0"/>
                <a:cs typeface="Arial" panose="020B0604020202020204" pitchFamily="34" charset="0"/>
              </a:rPr>
            </a:br>
            <a:r>
              <a:rPr lang="ru-RU" i="1" dirty="0">
                <a:solidFill>
                  <a:srgbClr val="C00000"/>
                </a:solidFill>
                <a:latin typeface="Arial" panose="020B0604020202020204" pitchFamily="34" charset="0"/>
                <a:ea typeface="Roboto Condensed" panose="02000000000000000000" pitchFamily="2" charset="0"/>
                <a:cs typeface="Arial" panose="020B0604020202020204" pitchFamily="34" charset="0"/>
              </a:rPr>
              <a:t>и социальной защиты и Белстата</a:t>
            </a:r>
            <a:br>
              <a:rPr lang="ru-RU" i="1" dirty="0">
                <a:solidFill>
                  <a:srgbClr val="C00000"/>
                </a:solidFill>
                <a:latin typeface="Arial" panose="020B0604020202020204" pitchFamily="34" charset="0"/>
                <a:ea typeface="Roboto Condensed" panose="02000000000000000000" pitchFamily="2" charset="0"/>
                <a:cs typeface="Arial" panose="020B0604020202020204" pitchFamily="34" charset="0"/>
              </a:rPr>
            </a:br>
            <a:r>
              <a:rPr lang="ru-RU" i="1" dirty="0">
                <a:solidFill>
                  <a:srgbClr val="C00000"/>
                </a:solidFill>
                <a:latin typeface="Arial" panose="020B0604020202020204" pitchFamily="34" charset="0"/>
                <a:ea typeface="Roboto Condensed" panose="02000000000000000000" pitchFamily="2" charset="0"/>
                <a:cs typeface="Arial" panose="020B0604020202020204" pitchFamily="34" charset="0"/>
              </a:rPr>
              <a:t>от 28.11.2022 № 35/54/75/133</a:t>
            </a:r>
            <a:endParaRPr lang="ru-RU" dirty="0"/>
          </a:p>
        </p:txBody>
      </p:sp>
    </p:spTree>
    <p:extLst>
      <p:ext uri="{BB962C8B-B14F-4D97-AF65-F5344CB8AC3E}">
        <p14:creationId xmlns:p14="http://schemas.microsoft.com/office/powerpoint/2010/main" val="23744061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a:solidFill>
                  <a:schemeClr val="bg1"/>
                </a:solidFill>
                <a:latin typeface="Arial" panose="020B0604020202020204" pitchFamily="34" charset="0"/>
                <a:ea typeface="Roboto Condensed" panose="02000000000000000000" pitchFamily="2" charset="0"/>
                <a:cs typeface="Arial" panose="020B0604020202020204" pitchFamily="34" charset="0"/>
              </a:rPr>
              <a:t>92</a:t>
            </a: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2" name="Заголовок 1"/>
          <p:cNvSpPr>
            <a:spLocks noGrp="1"/>
          </p:cNvSpPr>
          <p:nvPr>
            <p:ph type="ctrTitle"/>
          </p:nvPr>
        </p:nvSpPr>
        <p:spPr>
          <a:xfrm>
            <a:off x="1375165" y="743484"/>
            <a:ext cx="9684724" cy="775399"/>
          </a:xfrm>
        </p:spPr>
        <p:txBody>
          <a:bodyPr anchor="ctr">
            <a:noAutofit/>
          </a:bodyPr>
          <a:lstStyle/>
          <a:p>
            <a:r>
              <a:rPr lang="ru-RU" sz="2000" b="1"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Раздел XII</a:t>
            </a:r>
            <a:br>
              <a:rPr lang="ru-RU" sz="2000" b="1"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br>
            <a:r>
              <a:rPr lang="ru-RU" sz="2000" b="1"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«Затраты на инновации и объем отгруженной продукции (работ, услуг)»</a:t>
            </a:r>
            <a:endParaRPr lang="ru-RU" sz="2000" b="1" i="1" dirty="0">
              <a:latin typeface="Arial" panose="020B0604020202020204" pitchFamily="34" charset="0"/>
              <a:ea typeface="Roboto Condensed" panose="02000000000000000000" pitchFamily="2" charset="0"/>
              <a:cs typeface="Arial" panose="020B0604020202020204" pitchFamily="34" charset="0"/>
            </a:endParaRPr>
          </a:p>
        </p:txBody>
      </p:sp>
      <p:sp>
        <p:nvSpPr>
          <p:cNvPr id="11" name="Rectangle 1"/>
          <p:cNvSpPr>
            <a:spLocks noChangeArrowheads="1"/>
          </p:cNvSpPr>
          <p:nvPr/>
        </p:nvSpPr>
        <p:spPr bwMode="auto">
          <a:xfrm>
            <a:off x="1375165" y="1410606"/>
            <a:ext cx="9684724" cy="51809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9388" marR="0" lvl="0" indent="-179388" defTabSz="914400" eaLnBrk="0" fontAlgn="auto" latinLnBrk="0" hangingPunct="0">
              <a:lnSpc>
                <a:spcPct val="100000"/>
              </a:lnSpc>
              <a:spcBef>
                <a:spcPts val="1200"/>
              </a:spcBef>
              <a:spcAft>
                <a:spcPts val="0"/>
              </a:spcAft>
              <a:buClr>
                <a:srgbClr val="C00000"/>
              </a:buClr>
              <a:buSzPct val="80000"/>
              <a:buFont typeface="Wingdings" pitchFamily="2" charset="2"/>
              <a:buChar char="§"/>
              <a:tabLst>
                <a:tab pos="179388" algn="l"/>
              </a:tabLst>
              <a:defRPr/>
            </a:pPr>
            <a:r>
              <a:rPr kumimoji="0" lang="ru-RU" sz="22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заполняет</a:t>
            </a:r>
            <a:r>
              <a:rPr kumimoji="0" lang="ru-RU" sz="2200" b="0"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ru-RU" sz="2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организация, основной вид экономической деятельности которой в 202</a:t>
            </a:r>
            <a:r>
              <a:rPr kumimoji="0" lang="en-US" sz="2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4</a:t>
            </a:r>
            <a:r>
              <a:rPr kumimoji="0" lang="ru-RU" sz="2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году классифицировался по ОКРБ 005-2011:</a:t>
            </a:r>
            <a:endParaRPr kumimoji="0" lang="en-US" sz="2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R="0" lvl="0" defTabSz="914400" eaLnBrk="0" fontAlgn="auto" latinLnBrk="0" hangingPunct="0">
              <a:lnSpc>
                <a:spcPts val="1000"/>
              </a:lnSpc>
              <a:spcAft>
                <a:spcPts val="0"/>
              </a:spcAft>
              <a:buClr>
                <a:srgbClr val="C00000"/>
              </a:buClr>
              <a:buSzPct val="80000"/>
              <a:tabLst>
                <a:tab pos="179388" algn="l"/>
              </a:tabLst>
              <a:defRPr/>
            </a:pPr>
            <a:r>
              <a:rPr kumimoji="0" lang="ru-RU" sz="2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702900" marR="0" lvl="0" indent="-342900" defTabSz="914400" eaLnBrk="0" fontAlgn="auto" latinLnBrk="0" hangingPunct="0">
              <a:lnSpc>
                <a:spcPts val="2000"/>
              </a:lnSpc>
              <a:spcBef>
                <a:spcPts val="600"/>
              </a:spcBef>
              <a:spcAft>
                <a:spcPts val="0"/>
              </a:spcAft>
              <a:buClrTx/>
              <a:buSzPct val="80000"/>
              <a:buFont typeface="Wingdings" panose="05000000000000000000" pitchFamily="2" charset="2"/>
              <a:buChar char="ü"/>
              <a:tabLst>
                <a:tab pos="179388" algn="l"/>
              </a:tabLst>
              <a:defRPr/>
            </a:pPr>
            <a:r>
              <a:rPr kumimoji="0" lang="ru-RU" sz="2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в области промышленности </a:t>
            </a:r>
            <a:r>
              <a:rPr kumimoji="0" lang="ru-RU" sz="2200" b="1" i="0" u="none" strike="noStrike" kern="0" cap="none" spc="0" normalizeH="0" baseline="0" noProof="0" dirty="0">
                <a:ln>
                  <a:noFill/>
                </a:ln>
                <a:solidFill>
                  <a:srgbClr val="53756E"/>
                </a:solidFill>
                <a:effectLst/>
                <a:uLnTx/>
                <a:uFillTx/>
                <a:latin typeface="Arial" panose="020B0604020202020204" pitchFamily="34" charset="0"/>
                <a:cs typeface="Arial" panose="020B0604020202020204" pitchFamily="34" charset="0"/>
              </a:rPr>
              <a:t>(разделы с 05 по 39)</a:t>
            </a:r>
          </a:p>
          <a:p>
            <a:pPr marL="702900" marR="0" lvl="0" indent="-342900" defTabSz="914400" eaLnBrk="0" fontAlgn="auto" latinLnBrk="0" hangingPunct="0">
              <a:lnSpc>
                <a:spcPts val="2000"/>
              </a:lnSpc>
              <a:spcBef>
                <a:spcPts val="600"/>
              </a:spcBef>
              <a:spcAft>
                <a:spcPts val="0"/>
              </a:spcAft>
              <a:buClrTx/>
              <a:buSzPct val="80000"/>
              <a:buFont typeface="Wingdings" panose="05000000000000000000" pitchFamily="2" charset="2"/>
              <a:buChar char="ü"/>
              <a:tabLst>
                <a:tab pos="179388" algn="l"/>
              </a:tabLst>
              <a:defRPr/>
            </a:pPr>
            <a:r>
              <a:rPr kumimoji="0" lang="ru-RU" sz="2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в области телекоммуникаций </a:t>
            </a:r>
            <a:r>
              <a:rPr kumimoji="0" lang="ru-RU" sz="2200" b="1" i="0" u="none" strike="noStrike" kern="0" cap="none" spc="0" normalizeH="0" baseline="0" noProof="0" dirty="0">
                <a:ln>
                  <a:noFill/>
                </a:ln>
                <a:solidFill>
                  <a:srgbClr val="53756E"/>
                </a:solidFill>
                <a:effectLst/>
                <a:uLnTx/>
                <a:uFillTx/>
                <a:latin typeface="Arial" panose="020B0604020202020204" pitchFamily="34" charset="0"/>
                <a:cs typeface="Arial" panose="020B0604020202020204" pitchFamily="34" charset="0"/>
              </a:rPr>
              <a:t>(раздел 61)</a:t>
            </a:r>
          </a:p>
          <a:p>
            <a:pPr marL="702900" marR="0" lvl="0" indent="-342900" defTabSz="914400" eaLnBrk="0" fontAlgn="auto" latinLnBrk="0" hangingPunct="0">
              <a:lnSpc>
                <a:spcPts val="2400"/>
              </a:lnSpc>
              <a:spcBef>
                <a:spcPts val="600"/>
              </a:spcBef>
              <a:spcAft>
                <a:spcPts val="0"/>
              </a:spcAft>
              <a:buClrTx/>
              <a:buSzPct val="80000"/>
              <a:buFont typeface="Wingdings" panose="05000000000000000000" pitchFamily="2" charset="2"/>
              <a:buChar char="ü"/>
              <a:tabLst>
                <a:tab pos="179388" algn="l"/>
              </a:tabLst>
              <a:defRPr/>
            </a:pPr>
            <a:r>
              <a:rPr kumimoji="0" lang="ru-RU" sz="2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в области компьютерного программирования, консультационных и других сопутствующих услуг </a:t>
            </a:r>
            <a:r>
              <a:rPr kumimoji="0" lang="ru-RU" sz="2200" b="1" i="0" u="none" strike="noStrike" kern="0" cap="none" spc="0" normalizeH="0" baseline="0" noProof="0" dirty="0">
                <a:ln>
                  <a:noFill/>
                </a:ln>
                <a:solidFill>
                  <a:srgbClr val="53756E"/>
                </a:solidFill>
                <a:effectLst/>
                <a:uLnTx/>
                <a:uFillTx/>
                <a:latin typeface="Arial" panose="020B0604020202020204" pitchFamily="34" charset="0"/>
                <a:cs typeface="Arial" panose="020B0604020202020204" pitchFamily="34" charset="0"/>
              </a:rPr>
              <a:t>(раздел 62)</a:t>
            </a:r>
          </a:p>
          <a:p>
            <a:pPr marL="702900" marR="0" lvl="0" indent="-342900" defTabSz="914400" eaLnBrk="0" fontAlgn="auto" latinLnBrk="0" hangingPunct="0">
              <a:lnSpc>
                <a:spcPts val="2400"/>
              </a:lnSpc>
              <a:spcBef>
                <a:spcPts val="600"/>
              </a:spcBef>
              <a:spcAft>
                <a:spcPts val="0"/>
              </a:spcAft>
              <a:buClrTx/>
              <a:buSzPct val="80000"/>
              <a:buFont typeface="Wingdings" panose="05000000000000000000" pitchFamily="2" charset="2"/>
              <a:buChar char="ü"/>
              <a:tabLst>
                <a:tab pos="179388" algn="l"/>
              </a:tabLst>
              <a:defRPr/>
            </a:pPr>
            <a:r>
              <a:rPr kumimoji="0" lang="ru-RU" sz="2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в области информационного обслуживания </a:t>
            </a:r>
            <a:r>
              <a:rPr kumimoji="0" lang="ru-RU" sz="2200" b="1" i="0" u="none" strike="noStrike" kern="0" cap="none" spc="0" normalizeH="0" baseline="0" noProof="0" dirty="0">
                <a:ln>
                  <a:noFill/>
                </a:ln>
                <a:solidFill>
                  <a:srgbClr val="53756E"/>
                </a:solidFill>
                <a:effectLst/>
                <a:uLnTx/>
                <a:uFillTx/>
                <a:latin typeface="Arial" panose="020B0604020202020204" pitchFamily="34" charset="0"/>
                <a:cs typeface="Arial" panose="020B0604020202020204" pitchFamily="34" charset="0"/>
              </a:rPr>
              <a:t>(раздел 63, </a:t>
            </a:r>
            <a:br>
              <a:rPr kumimoji="0" lang="ru-RU" sz="2200" b="1" i="0" u="none" strike="noStrike" kern="0" cap="none" spc="0" normalizeH="0" baseline="0" noProof="0" dirty="0">
                <a:ln>
                  <a:noFill/>
                </a:ln>
                <a:solidFill>
                  <a:srgbClr val="53756E"/>
                </a:solidFill>
                <a:effectLst/>
                <a:uLnTx/>
                <a:uFillTx/>
                <a:latin typeface="Arial" panose="020B0604020202020204" pitchFamily="34" charset="0"/>
                <a:cs typeface="Arial" panose="020B0604020202020204" pitchFamily="34" charset="0"/>
              </a:rPr>
            </a:br>
            <a:r>
              <a:rPr kumimoji="0" lang="ru-RU" sz="220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кроме</a:t>
            </a:r>
            <a:r>
              <a:rPr kumimoji="0" lang="ru-RU" sz="2200" b="1" i="0" u="none" strike="noStrike" kern="0" cap="none" spc="0" normalizeH="0" baseline="0" noProof="0" dirty="0">
                <a:ln>
                  <a:noFill/>
                </a:ln>
                <a:solidFill>
                  <a:srgbClr val="53756E"/>
                </a:solidFill>
                <a:effectLst/>
                <a:uLnTx/>
                <a:uFillTx/>
                <a:latin typeface="Arial" panose="020B0604020202020204" pitchFamily="34" charset="0"/>
                <a:cs typeface="Arial" panose="020B0604020202020204" pitchFamily="34" charset="0"/>
              </a:rPr>
              <a:t> деятельности информационных агентств </a:t>
            </a:r>
            <a:r>
              <a:rPr kumimoji="0" lang="ru-RU" sz="22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a:t>
            </a:r>
            <a:r>
              <a:rPr kumimoji="0" lang="ru-RU" sz="220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подкласса 63910</a:t>
            </a:r>
            <a:r>
              <a:rPr kumimoji="0" lang="ru-RU" sz="22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a:t>
            </a:r>
            <a:r>
              <a:rPr kumimoji="0" lang="ru-RU" sz="2200" b="1" i="0" u="none" strike="noStrike" kern="0" cap="none" spc="0" normalizeH="0" baseline="0" noProof="0" dirty="0">
                <a:ln>
                  <a:noFill/>
                </a:ln>
                <a:solidFill>
                  <a:srgbClr val="53756E"/>
                </a:solidFill>
                <a:effectLst/>
                <a:uLnTx/>
                <a:uFillTx/>
                <a:latin typeface="Arial" panose="020B0604020202020204" pitchFamily="34" charset="0"/>
                <a:cs typeface="Arial" panose="020B0604020202020204" pitchFamily="34" charset="0"/>
              </a:rPr>
              <a:t>)</a:t>
            </a:r>
          </a:p>
          <a:p>
            <a:pPr marL="179388" marR="0" lvl="0" indent="-179388" defTabSz="914400" eaLnBrk="0" fontAlgn="auto" latinLnBrk="0" hangingPunct="0">
              <a:lnSpc>
                <a:spcPct val="100000"/>
              </a:lnSpc>
              <a:spcBef>
                <a:spcPts val="1200"/>
              </a:spcBef>
              <a:spcAft>
                <a:spcPts val="0"/>
              </a:spcAft>
              <a:buClrTx/>
              <a:buSzPct val="80000"/>
              <a:buFont typeface="Wingdings" pitchFamily="2" charset="2"/>
              <a:buChar char="§"/>
              <a:tabLst>
                <a:tab pos="179388" algn="l"/>
              </a:tabLst>
              <a:defRPr/>
            </a:pPr>
            <a:r>
              <a:rPr kumimoji="0" lang="ru-RU" sz="22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не заполняет </a:t>
            </a:r>
            <a:r>
              <a:rPr kumimoji="0" lang="ru-RU" sz="2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организация:</a:t>
            </a:r>
          </a:p>
          <a:p>
            <a:pPr marL="702900" marR="0" lvl="0" indent="-342900" defTabSz="914400" eaLnBrk="0" fontAlgn="auto" latinLnBrk="0" hangingPunct="0">
              <a:lnSpc>
                <a:spcPct val="100000"/>
              </a:lnSpc>
              <a:spcBef>
                <a:spcPts val="0"/>
              </a:spcBef>
              <a:spcAft>
                <a:spcPts val="0"/>
              </a:spcAft>
              <a:buClrTx/>
              <a:buSzPct val="80000"/>
              <a:buFont typeface="Wingdings" panose="05000000000000000000" pitchFamily="2" charset="2"/>
              <a:buChar char="ü"/>
              <a:tabLst>
                <a:tab pos="179388" algn="l"/>
              </a:tabLst>
              <a:defRPr/>
            </a:pPr>
            <a:r>
              <a:rPr kumimoji="0" lang="ru-RU" sz="2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применяющая упрощенную систему налогообложения и ведущая книгу учета доходов и расходов </a:t>
            </a:r>
            <a:r>
              <a:rPr kumimoji="0" lang="ru-RU" sz="2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(стр.220=1)</a:t>
            </a:r>
            <a:r>
              <a:rPr kumimoji="0" lang="ru-RU" sz="2200" b="0" i="0" u="none" strike="noStrike" kern="0" cap="none" spc="0" normalizeH="0" baseline="0" noProof="0" dirty="0">
                <a:ln>
                  <a:noFill/>
                </a:ln>
                <a:effectLst/>
                <a:uLnTx/>
                <a:uFillTx/>
                <a:latin typeface="Arial" panose="020B0604020202020204" pitchFamily="34" charset="0"/>
                <a:cs typeface="Arial" panose="020B0604020202020204" pitchFamily="34" charset="0"/>
              </a:rPr>
              <a:t>;</a:t>
            </a:r>
          </a:p>
          <a:p>
            <a:pPr marL="702900" marR="0" lvl="0" indent="-342900" defTabSz="914400" eaLnBrk="0" fontAlgn="auto" latinLnBrk="0" hangingPunct="0">
              <a:lnSpc>
                <a:spcPct val="100000"/>
              </a:lnSpc>
              <a:spcBef>
                <a:spcPts val="600"/>
              </a:spcBef>
              <a:spcAft>
                <a:spcPts val="0"/>
              </a:spcAft>
              <a:buClrTx/>
              <a:buSzPct val="80000"/>
              <a:buFont typeface="Wingdings" panose="05000000000000000000" pitchFamily="2" charset="2"/>
              <a:buChar char="ü"/>
              <a:tabLst>
                <a:tab pos="179388" algn="l"/>
              </a:tabLst>
              <a:defRPr/>
            </a:pPr>
            <a:r>
              <a:rPr kumimoji="0" lang="ru-RU" sz="2200" b="0" i="0" u="none" strike="noStrike" kern="0" cap="none" spc="0" normalizeH="0" baseline="0" noProof="0" dirty="0">
                <a:ln>
                  <a:noFill/>
                </a:ln>
                <a:solidFill>
                  <a:prstClr val="black"/>
                </a:solidFill>
                <a:effectLst/>
                <a:uLnTx/>
                <a:uFillTx/>
                <a:latin typeface="Arial" panose="020B0604020202020204" pitchFamily="34" charset="0"/>
                <a:ea typeface="Times New Roman" pitchFamily="18" charset="0"/>
                <a:cs typeface="Arial" panose="020B0604020202020204" pitchFamily="34" charset="0"/>
              </a:rPr>
              <a:t>резидент </a:t>
            </a:r>
            <a:r>
              <a:rPr kumimoji="0" lang="ru-RU" sz="2200" b="1" i="0" u="none" strike="noStrike" kern="0" cap="none" spc="0" normalizeH="0" baseline="0" noProof="0" dirty="0">
                <a:ln>
                  <a:noFill/>
                </a:ln>
                <a:solidFill>
                  <a:srgbClr val="FF0000"/>
                </a:solidFill>
                <a:effectLst/>
                <a:uLnTx/>
                <a:uFillTx/>
                <a:latin typeface="Arial" panose="020B0604020202020204" pitchFamily="34" charset="0"/>
                <a:ea typeface="Times New Roman" pitchFamily="18" charset="0"/>
                <a:cs typeface="Arial" panose="020B0604020202020204" pitchFamily="34" charset="0"/>
              </a:rPr>
              <a:t>Парка высоких технологий </a:t>
            </a:r>
            <a:r>
              <a:rPr kumimoji="0" lang="ru-RU" sz="2200" b="0" i="0" u="none" strike="noStrike" kern="0" cap="none" spc="0" normalizeH="0" baseline="0" noProof="0" dirty="0">
                <a:ln>
                  <a:noFill/>
                </a:ln>
                <a:solidFill>
                  <a:prstClr val="black"/>
                </a:solidFill>
                <a:effectLst/>
                <a:uLnTx/>
                <a:uFillTx/>
                <a:latin typeface="Arial" panose="020B0604020202020204" pitchFamily="34" charset="0"/>
                <a:ea typeface="Times New Roman" pitchFamily="18" charset="0"/>
                <a:cs typeface="Arial" panose="020B0604020202020204" pitchFamily="34" charset="0"/>
              </a:rPr>
              <a:t>или резидент научно-технологического парка</a:t>
            </a:r>
            <a:endParaRPr kumimoji="0" lang="ru-RU" sz="2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120360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a:solidFill>
                  <a:schemeClr val="bg1"/>
                </a:solidFill>
                <a:latin typeface="Arial" panose="020B0604020202020204" pitchFamily="34" charset="0"/>
                <a:ea typeface="Roboto Condensed" panose="02000000000000000000" pitchFamily="2" charset="0"/>
                <a:cs typeface="Arial" panose="020B0604020202020204" pitchFamily="34" charset="0"/>
              </a:rPr>
              <a:t>93</a:t>
            </a: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2" name="Заголовок 1"/>
          <p:cNvSpPr>
            <a:spLocks noGrp="1"/>
          </p:cNvSpPr>
          <p:nvPr>
            <p:ph type="ctrTitle"/>
          </p:nvPr>
        </p:nvSpPr>
        <p:spPr>
          <a:xfrm>
            <a:off x="1511443" y="743484"/>
            <a:ext cx="9256258" cy="775399"/>
          </a:xfrm>
        </p:spPr>
        <p:txBody>
          <a:bodyPr anchor="ctr">
            <a:normAutofit fontScale="90000"/>
          </a:bodyPr>
          <a:lstStyle/>
          <a:p>
            <a:r>
              <a:rPr lang="ru-RU" sz="2000" b="1"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Раздел XII</a:t>
            </a:r>
            <a:br>
              <a:rPr lang="ru-RU" sz="2000" b="1"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br>
            <a:r>
              <a:rPr lang="ru-RU" sz="2000" b="1"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«Затраты на инновации и объем отгруженной продукции (работ, услуг)»</a:t>
            </a:r>
            <a:endParaRPr lang="ru-RU" sz="1600" b="1" i="1" dirty="0">
              <a:latin typeface="Arial" panose="020B0604020202020204" pitchFamily="34" charset="0"/>
              <a:ea typeface="Roboto Condensed" panose="02000000000000000000" pitchFamily="2" charset="0"/>
              <a:cs typeface="Arial" panose="020B0604020202020204" pitchFamily="34" charset="0"/>
            </a:endParaRPr>
          </a:p>
        </p:txBody>
      </p:sp>
      <p:sp>
        <p:nvSpPr>
          <p:cNvPr id="13" name="Объект 2"/>
          <p:cNvSpPr txBox="1">
            <a:spLocks/>
          </p:cNvSpPr>
          <p:nvPr/>
        </p:nvSpPr>
        <p:spPr>
          <a:xfrm>
            <a:off x="1559185" y="2997804"/>
            <a:ext cx="9343946" cy="3742629"/>
          </a:xfrm>
          <a:prstGeom prst="rect">
            <a:avLst/>
          </a:prstGeom>
        </p:spPr>
        <p:txBody>
          <a:bodyPr vert="horz" lIns="91440" tIns="45720" rIns="91440" bIns="45720" rtlCol="0" anchor="ct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0" fontAlgn="auto" latinLnBrk="0" hangingPunct="0">
              <a:lnSpc>
                <a:spcPct val="120000"/>
              </a:lnSpc>
              <a:spcBef>
                <a:spcPts val="1000"/>
              </a:spcBef>
              <a:spcAft>
                <a:spcPts val="0"/>
              </a:spcAft>
              <a:buClr>
                <a:srgbClr val="DD7E0E"/>
              </a:buClr>
              <a:buSzPct val="80000"/>
              <a:buFont typeface="Arial" panose="020B0604020202020204" pitchFamily="34" charset="0"/>
              <a:buNone/>
              <a:tabLst>
                <a:tab pos="179388" algn="l"/>
              </a:tabLst>
              <a:defRPr/>
            </a:pPr>
            <a:r>
              <a:rPr kumimoji="0" lang="ru-RU" sz="6000" b="1" i="0" u="none" strike="noStrike" kern="1200" cap="none" spc="0" normalizeH="0" baseline="0" noProof="0" dirty="0">
                <a:ln>
                  <a:noFill/>
                </a:ln>
                <a:solidFill>
                  <a:srgbClr val="648E85"/>
                </a:solidFill>
                <a:effectLst/>
                <a:uLnTx/>
                <a:uFillTx/>
                <a:latin typeface="Arial" panose="020B0604020202020204" pitchFamily="34" charset="0"/>
                <a:cs typeface="Arial" panose="020B0604020202020204" pitchFamily="34" charset="0"/>
              </a:rPr>
              <a:t>по строкам 170 или 176 таблицы 12 </a:t>
            </a:r>
            <a:r>
              <a:rPr kumimoji="0" lang="ru-RU" sz="6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необходимо указать код «1», если организация осуществляла</a:t>
            </a:r>
            <a:br>
              <a:rPr kumimoji="0" lang="ru-RU" sz="6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br>
            <a:r>
              <a:rPr kumimoji="0" lang="ru-RU" sz="6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в 202</a:t>
            </a:r>
            <a:r>
              <a:rPr kumimoji="0" lang="en-US" sz="6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4</a:t>
            </a:r>
            <a:r>
              <a:rPr kumimoji="0" lang="ru-RU" sz="6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году соответствующие </a:t>
            </a:r>
            <a:r>
              <a:rPr kumimoji="0" lang="ru-RU" sz="60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затраты на инновации </a:t>
            </a:r>
            <a:r>
              <a:rPr kumimoji="0" lang="ru-RU" sz="6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на основании:</a:t>
            </a:r>
          </a:p>
          <a:p>
            <a:pPr marL="342900" marR="0" lvl="0" indent="-342900" algn="just" defTabSz="914400" rtl="0" eaLnBrk="0" fontAlgn="auto" latinLnBrk="0" hangingPunct="0">
              <a:lnSpc>
                <a:spcPct val="110000"/>
              </a:lnSpc>
              <a:spcBef>
                <a:spcPts val="1000"/>
              </a:spcBef>
              <a:spcAft>
                <a:spcPts val="0"/>
              </a:spcAft>
              <a:buClr>
                <a:srgbClr val="53756E"/>
              </a:buClr>
              <a:buSzPct val="80000"/>
              <a:buFont typeface="Arial" panose="020B0604020202020204" pitchFamily="34" charset="0"/>
              <a:buChar char="•"/>
              <a:tabLst>
                <a:tab pos="179388" algn="l"/>
              </a:tabLst>
              <a:defRPr/>
            </a:pPr>
            <a:r>
              <a:rPr kumimoji="0" lang="ru-RU" sz="6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актов о внедренных изобретениях и рационализаторских предложениях и степени их эффективности, </a:t>
            </a:r>
          </a:p>
          <a:p>
            <a:pPr marL="342900" marR="0" lvl="0" indent="-342900" algn="just" defTabSz="914400" rtl="0" eaLnBrk="0" fontAlgn="auto" latinLnBrk="0" hangingPunct="0">
              <a:lnSpc>
                <a:spcPct val="110000"/>
              </a:lnSpc>
              <a:spcBef>
                <a:spcPts val="1000"/>
              </a:spcBef>
              <a:spcAft>
                <a:spcPts val="0"/>
              </a:spcAft>
              <a:buClr>
                <a:srgbClr val="53756E"/>
              </a:buClr>
              <a:buSzPct val="80000"/>
              <a:buFont typeface="Arial" panose="020B0604020202020204" pitchFamily="34" charset="0"/>
              <a:buChar char="•"/>
              <a:tabLst>
                <a:tab pos="179388" algn="l"/>
              </a:tabLst>
              <a:defRPr/>
            </a:pPr>
            <a:r>
              <a:rPr kumimoji="0" lang="ru-RU" sz="6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актов внедрения новой техники и технологий, </a:t>
            </a:r>
          </a:p>
          <a:p>
            <a:pPr marL="342900" marR="0" lvl="0" indent="-342900" algn="just" defTabSz="914400" rtl="0" eaLnBrk="0" fontAlgn="auto" latinLnBrk="0" hangingPunct="0">
              <a:lnSpc>
                <a:spcPct val="110000"/>
              </a:lnSpc>
              <a:spcBef>
                <a:spcPts val="1000"/>
              </a:spcBef>
              <a:spcAft>
                <a:spcPts val="0"/>
              </a:spcAft>
              <a:buClr>
                <a:srgbClr val="53756E"/>
              </a:buClr>
              <a:buSzPct val="80000"/>
              <a:buFont typeface="Arial" panose="020B0604020202020204" pitchFamily="34" charset="0"/>
              <a:buChar char="•"/>
              <a:tabLst>
                <a:tab pos="179388" algn="l"/>
              </a:tabLst>
              <a:defRPr/>
            </a:pPr>
            <a:r>
              <a:rPr kumimoji="0" lang="ru-RU" sz="6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договоров на приобретение (передачу) новых технологий, </a:t>
            </a:r>
          </a:p>
          <a:p>
            <a:pPr marL="342900" marR="0" lvl="0" indent="-342900" algn="just" defTabSz="914400" rtl="0" eaLnBrk="0" fontAlgn="auto" latinLnBrk="0" hangingPunct="0">
              <a:lnSpc>
                <a:spcPct val="110000"/>
              </a:lnSpc>
              <a:spcBef>
                <a:spcPts val="1000"/>
              </a:spcBef>
              <a:spcAft>
                <a:spcPts val="0"/>
              </a:spcAft>
              <a:buClr>
                <a:srgbClr val="53756E"/>
              </a:buClr>
              <a:buSzPct val="80000"/>
              <a:buFont typeface="Arial" panose="020B0604020202020204" pitchFamily="34" charset="0"/>
              <a:buChar char="•"/>
              <a:tabLst>
                <a:tab pos="179388" algn="l"/>
              </a:tabLst>
              <a:defRPr/>
            </a:pPr>
            <a:r>
              <a:rPr kumimoji="0" lang="ru-RU" sz="6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договоров на поставку оборудования и монтаж, </a:t>
            </a:r>
          </a:p>
          <a:p>
            <a:pPr marL="342900" marR="0" lvl="0" indent="-342900" algn="just" defTabSz="914400" rtl="0" eaLnBrk="0" fontAlgn="auto" latinLnBrk="0" hangingPunct="0">
              <a:lnSpc>
                <a:spcPct val="110000"/>
              </a:lnSpc>
              <a:spcBef>
                <a:spcPts val="1000"/>
              </a:spcBef>
              <a:spcAft>
                <a:spcPts val="0"/>
              </a:spcAft>
              <a:buClr>
                <a:srgbClr val="53756E"/>
              </a:buClr>
              <a:buSzPct val="80000"/>
              <a:buFont typeface="Arial" panose="020B0604020202020204" pitchFamily="34" charset="0"/>
              <a:buChar char="•"/>
              <a:tabLst>
                <a:tab pos="179388" algn="l"/>
              </a:tabLst>
              <a:defRPr/>
            </a:pPr>
            <a:r>
              <a:rPr kumimoji="0" lang="ru-RU" sz="6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договоров, предусматривающих приобретение исключительного права, права использования объектов права промышленной собственности, </a:t>
            </a:r>
          </a:p>
          <a:p>
            <a:pPr marL="342900" marR="0" lvl="0" indent="-342900" algn="just" defTabSz="914400" rtl="0" eaLnBrk="0" fontAlgn="auto" latinLnBrk="0" hangingPunct="0">
              <a:lnSpc>
                <a:spcPct val="110000"/>
              </a:lnSpc>
              <a:spcBef>
                <a:spcPts val="1000"/>
              </a:spcBef>
              <a:spcAft>
                <a:spcPts val="0"/>
              </a:spcAft>
              <a:buClr>
                <a:srgbClr val="53756E"/>
              </a:buClr>
              <a:buSzPct val="80000"/>
              <a:buFont typeface="Arial" panose="020B0604020202020204" pitchFamily="34" charset="0"/>
              <a:buChar char="•"/>
              <a:tabLst>
                <a:tab pos="179388" algn="l"/>
              </a:tabLst>
              <a:defRPr/>
            </a:pPr>
            <a:r>
              <a:rPr kumimoji="0" lang="ru-RU" sz="6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охранных документов (патентов, свидетельств) на объекты права промышленной собственности, </a:t>
            </a:r>
          </a:p>
          <a:p>
            <a:pPr marL="342900" marR="0" lvl="0" indent="-342900" algn="just" defTabSz="914400" rtl="0" eaLnBrk="0" fontAlgn="auto" latinLnBrk="0" hangingPunct="0">
              <a:lnSpc>
                <a:spcPct val="110000"/>
              </a:lnSpc>
              <a:spcBef>
                <a:spcPts val="1000"/>
              </a:spcBef>
              <a:spcAft>
                <a:spcPts val="0"/>
              </a:spcAft>
              <a:buClr>
                <a:srgbClr val="53756E"/>
              </a:buClr>
              <a:buSzPct val="80000"/>
              <a:buFont typeface="Arial" panose="020B0604020202020204" pitchFamily="34" charset="0"/>
              <a:buChar char="•"/>
              <a:tabLst>
                <a:tab pos="179388" algn="l"/>
              </a:tabLst>
              <a:defRPr/>
            </a:pPr>
            <a:r>
              <a:rPr kumimoji="0" lang="ru-RU" sz="6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товарных и товарно-транспортных накладных, расчетно-платежных документов, накопительных ведомостей по расчетам с прочими дебиторами и кредиторами и других первичных учетных и иных документов</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14" name="Рисунок 13"/>
          <p:cNvPicPr>
            <a:picLocks noChangeAspect="1"/>
          </p:cNvPicPr>
          <p:nvPr/>
        </p:nvPicPr>
        <p:blipFill>
          <a:blip r:embed="rId5"/>
          <a:stretch>
            <a:fillRect/>
          </a:stretch>
        </p:blipFill>
        <p:spPr>
          <a:xfrm>
            <a:off x="2311457" y="1394621"/>
            <a:ext cx="7569086" cy="1478921"/>
          </a:xfrm>
          <a:prstGeom prst="rect">
            <a:avLst/>
          </a:prstGeom>
        </p:spPr>
      </p:pic>
    </p:spTree>
    <p:extLst>
      <p:ext uri="{BB962C8B-B14F-4D97-AF65-F5344CB8AC3E}">
        <p14:creationId xmlns:p14="http://schemas.microsoft.com/office/powerpoint/2010/main" val="24077492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a:solidFill>
                  <a:schemeClr val="bg1"/>
                </a:solidFill>
                <a:latin typeface="Arial" panose="020B0604020202020204" pitchFamily="34" charset="0"/>
                <a:ea typeface="Roboto Condensed" panose="02000000000000000000" pitchFamily="2" charset="0"/>
                <a:cs typeface="Arial" panose="020B0604020202020204" pitchFamily="34" charset="0"/>
              </a:rPr>
              <a:t>94</a:t>
            </a: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2" name="Заголовок 1"/>
          <p:cNvSpPr>
            <a:spLocks noGrp="1"/>
          </p:cNvSpPr>
          <p:nvPr>
            <p:ph type="ctrTitle"/>
          </p:nvPr>
        </p:nvSpPr>
        <p:spPr>
          <a:xfrm>
            <a:off x="1511443" y="743484"/>
            <a:ext cx="9256258" cy="775399"/>
          </a:xfrm>
        </p:spPr>
        <p:txBody>
          <a:bodyPr anchor="ctr">
            <a:normAutofit fontScale="90000"/>
          </a:bodyPr>
          <a:lstStyle/>
          <a:p>
            <a:r>
              <a:rPr lang="ru-RU" sz="2000" b="1"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Раздел XII</a:t>
            </a:r>
            <a:br>
              <a:rPr lang="ru-RU" sz="2000" b="1"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br>
            <a:r>
              <a:rPr lang="ru-RU" sz="2000" b="1" dirty="0">
                <a:solidFill>
                  <a:schemeClr val="accent6">
                    <a:lumMod val="50000"/>
                  </a:schemeClr>
                </a:solidFill>
                <a:latin typeface="Arial" panose="020B0604020202020204" pitchFamily="34" charset="0"/>
                <a:ea typeface="Roboto Condensed" panose="02000000000000000000" pitchFamily="2" charset="0"/>
                <a:cs typeface="Arial" panose="020B0604020202020204" pitchFamily="34" charset="0"/>
              </a:rPr>
              <a:t>«Затраты на инновации и объем отгруженной продукции (работ, услуг)»</a:t>
            </a:r>
            <a:endParaRPr lang="ru-RU" sz="1600" b="1" i="1" dirty="0">
              <a:latin typeface="Arial" panose="020B0604020202020204" pitchFamily="34" charset="0"/>
              <a:ea typeface="Roboto Condensed" panose="02000000000000000000" pitchFamily="2" charset="0"/>
              <a:cs typeface="Arial" panose="020B0604020202020204" pitchFamily="34" charset="0"/>
            </a:endParaRPr>
          </a:p>
        </p:txBody>
      </p:sp>
      <p:sp>
        <p:nvSpPr>
          <p:cNvPr id="11" name="Объект 2"/>
          <p:cNvSpPr txBox="1">
            <a:spLocks/>
          </p:cNvSpPr>
          <p:nvPr/>
        </p:nvSpPr>
        <p:spPr>
          <a:xfrm>
            <a:off x="1288846" y="4499102"/>
            <a:ext cx="10111244" cy="1337677"/>
          </a:xfrm>
          <a:prstGeom prst="rect">
            <a:avLst/>
          </a:prstGeom>
        </p:spPr>
        <p:txBody>
          <a:bodyPr vert="horz" lIns="91440" tIns="45720" rIns="91440" bIns="45720" rtlCol="0" anchor="ct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ru-RU"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Организация, основной вид экономической деятельности которой </a:t>
            </a:r>
            <a:br>
              <a:rPr kumimoji="0" lang="ru-RU"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br>
            <a:r>
              <a:rPr kumimoji="0" lang="ru-RU" sz="2800" b="0" i="0" u="none" strike="noStrike" kern="1200" cap="none" spc="0" normalizeH="0" baseline="0" noProof="0" dirty="0">
                <a:ln>
                  <a:noFill/>
                </a:ln>
                <a:solidFill>
                  <a:srgbClr val="000000"/>
                </a:solidFill>
                <a:effectLst/>
                <a:uLnTx/>
                <a:uFillTx/>
                <a:latin typeface="Arial" panose="020B0604020202020204" pitchFamily="34" charset="0"/>
                <a:ea typeface="Times New Roman" pitchFamily="18" charset="0"/>
                <a:cs typeface="Arial" panose="020B0604020202020204" pitchFamily="34" charset="0"/>
              </a:rPr>
              <a:t>с </a:t>
            </a:r>
            <a:r>
              <a:rPr kumimoji="0" lang="ru-RU" sz="2800" b="1" i="0" u="none" strike="noStrike" kern="1200" cap="none" spc="0" normalizeH="0" baseline="0" noProof="0" dirty="0">
                <a:ln>
                  <a:noFill/>
                </a:ln>
                <a:solidFill>
                  <a:srgbClr val="648E85"/>
                </a:solidFill>
                <a:effectLst/>
                <a:uLnTx/>
                <a:uFillTx/>
                <a:latin typeface="Arial" panose="020B0604020202020204" pitchFamily="34" charset="0"/>
                <a:ea typeface="Times New Roman" pitchFamily="18" charset="0"/>
                <a:cs typeface="Arial" panose="020B0604020202020204" pitchFamily="34" charset="0"/>
              </a:rPr>
              <a:t>05 по 39, 61, 62, 63 </a:t>
            </a:r>
            <a:r>
              <a:rPr kumimoji="0" lang="ru-RU" sz="2800" b="1" i="0" u="none" strike="noStrike" kern="1200" cap="none" spc="0" normalizeH="0" baseline="0" noProof="0" dirty="0">
                <a:ln>
                  <a:noFill/>
                </a:ln>
                <a:solidFill>
                  <a:srgbClr val="FF0000"/>
                </a:solidFill>
                <a:effectLst/>
                <a:uLnTx/>
                <a:uFillTx/>
                <a:latin typeface="Arial" panose="020B0604020202020204" pitchFamily="34" charset="0"/>
                <a:ea typeface="Times New Roman" pitchFamily="18" charset="0"/>
                <a:cs typeface="Arial" panose="020B0604020202020204" pitchFamily="34" charset="0"/>
              </a:rPr>
              <a:t>(кроме подкласса 63910)</a:t>
            </a:r>
            <a:r>
              <a:rPr kumimoji="0" lang="ru-RU" sz="28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br>
              <a:rPr kumimoji="0" lang="ru-RU" sz="28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br>
            <a:r>
              <a:rPr kumimoji="0" lang="ru-RU" sz="28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отражает</a:t>
            </a:r>
            <a:r>
              <a:rPr kumimoji="0" lang="ru-RU"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данные </a:t>
            </a:r>
            <a:r>
              <a:rPr kumimoji="0" lang="ru-RU"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по строке 173 таблицы 13 </a:t>
            </a:r>
            <a:r>
              <a:rPr kumimoji="0" lang="ru-RU" sz="2800" b="1" i="0" u="none" strike="noStrike" kern="1200" cap="none" spc="0" normalizeH="0" baseline="0" noProof="0" dirty="0">
                <a:ln>
                  <a:noFill/>
                </a:ln>
                <a:solidFill>
                  <a:srgbClr val="53756E"/>
                </a:solidFill>
                <a:effectLst/>
                <a:uLnTx/>
                <a:uFillTx/>
                <a:latin typeface="Arial" panose="020B0604020202020204" pitchFamily="34" charset="0"/>
                <a:cs typeface="Arial" panose="020B0604020202020204" pitchFamily="34" charset="0"/>
              </a:rPr>
              <a:t>независимо от того, отгружала</a:t>
            </a:r>
            <a:br>
              <a:rPr kumimoji="0" lang="ru-RU" sz="2800" b="1" i="0" u="none" strike="noStrike" kern="1200" cap="none" spc="0" normalizeH="0" baseline="0" noProof="0" dirty="0">
                <a:ln>
                  <a:noFill/>
                </a:ln>
                <a:solidFill>
                  <a:srgbClr val="53756E"/>
                </a:solidFill>
                <a:effectLst/>
                <a:uLnTx/>
                <a:uFillTx/>
                <a:latin typeface="Arial" panose="020B0604020202020204" pitchFamily="34" charset="0"/>
                <a:cs typeface="Arial" panose="020B0604020202020204" pitchFamily="34" charset="0"/>
              </a:rPr>
            </a:br>
            <a:r>
              <a:rPr kumimoji="0" lang="ru-RU" sz="2800" b="1" i="0" u="none" strike="noStrike" kern="1200" cap="none" spc="0" normalizeH="0" baseline="0" noProof="0" dirty="0">
                <a:ln>
                  <a:noFill/>
                </a:ln>
                <a:solidFill>
                  <a:srgbClr val="53756E"/>
                </a:solidFill>
                <a:effectLst/>
                <a:uLnTx/>
                <a:uFillTx/>
                <a:latin typeface="Arial" panose="020B0604020202020204" pitchFamily="34" charset="0"/>
                <a:cs typeface="Arial" panose="020B0604020202020204" pitchFamily="34" charset="0"/>
              </a:rPr>
              <a:t>она инновационную продукцию в отчетном году или нет.</a:t>
            </a:r>
            <a:endParaRPr kumimoji="0" lang="ru-RU"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pic>
        <p:nvPicPr>
          <p:cNvPr id="15" name="Рисунок 14"/>
          <p:cNvPicPr>
            <a:picLocks noChangeAspect="1"/>
          </p:cNvPicPr>
          <p:nvPr/>
        </p:nvPicPr>
        <p:blipFill>
          <a:blip r:embed="rId5"/>
          <a:stretch>
            <a:fillRect/>
          </a:stretch>
        </p:blipFill>
        <p:spPr>
          <a:xfrm>
            <a:off x="2149013" y="1989263"/>
            <a:ext cx="7898501" cy="2081994"/>
          </a:xfrm>
          <a:prstGeom prst="rect">
            <a:avLst/>
          </a:prstGeom>
        </p:spPr>
      </p:pic>
      <p:sp>
        <p:nvSpPr>
          <p:cNvPr id="16" name="Прямоугольник 15"/>
          <p:cNvSpPr/>
          <p:nvPr/>
        </p:nvSpPr>
        <p:spPr>
          <a:xfrm>
            <a:off x="7927002" y="2981438"/>
            <a:ext cx="1892116" cy="904762"/>
          </a:xfrm>
          <a:prstGeom prst="rect">
            <a:avLst/>
          </a:prstGeom>
          <a:solidFill>
            <a:srgbClr val="D1FDE9">
              <a:alpha val="81000"/>
            </a:srgbClr>
          </a:solidFill>
          <a:ln w="12700" cap="flat" cmpd="sng" algn="ctr">
            <a:solidFill>
              <a:srgbClr val="5B9BD5">
                <a:shade val="50000"/>
              </a:srgbClr>
            </a:solidFill>
            <a:prstDash val="solid"/>
            <a:miter lim="800000"/>
          </a:ln>
          <a:effectLst/>
        </p:spPr>
        <p:txBody>
          <a:bodyPr rtlCol="0" anchor="ctr"/>
          <a:lstStyle/>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ru-RU" sz="1200" kern="0" noProof="0" dirty="0">
                <a:solidFill>
                  <a:prstClr val="black"/>
                </a:solidFill>
                <a:latin typeface="Arial" panose="020B0604020202020204" pitchFamily="34" charset="0"/>
                <a:cs typeface="Arial" panose="020B0604020202020204" pitchFamily="34" charset="0"/>
              </a:rPr>
              <a:t>б</a:t>
            </a:r>
            <a:r>
              <a:rPr kumimoji="0" lang="ru-RU"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ез</a:t>
            </a:r>
            <a:r>
              <a:rPr kumimoji="0" lang="ru-RU" sz="1200" b="0"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ru-RU"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налогов;</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ru-RU"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без давальческого сырья</a:t>
            </a:r>
          </a:p>
        </p:txBody>
      </p:sp>
    </p:spTree>
    <p:extLst>
      <p:ext uri="{BB962C8B-B14F-4D97-AF65-F5344CB8AC3E}">
        <p14:creationId xmlns:p14="http://schemas.microsoft.com/office/powerpoint/2010/main" val="63296143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a:solidFill>
                  <a:schemeClr val="bg1"/>
                </a:solidFill>
                <a:latin typeface="Arial" panose="020B0604020202020204" pitchFamily="34" charset="0"/>
                <a:ea typeface="Roboto Condensed" panose="02000000000000000000" pitchFamily="2" charset="0"/>
                <a:cs typeface="Arial" panose="020B0604020202020204" pitchFamily="34" charset="0"/>
              </a:rPr>
              <a:t>95</a:t>
            </a: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3" name="Объект 2"/>
          <p:cNvSpPr txBox="1">
            <a:spLocks/>
          </p:cNvSpPr>
          <p:nvPr/>
        </p:nvSpPr>
        <p:spPr>
          <a:xfrm>
            <a:off x="1278293" y="954620"/>
            <a:ext cx="9728690" cy="5446184"/>
          </a:xfrm>
          <a:prstGeom prst="rect">
            <a:avLst/>
          </a:prstGeom>
        </p:spPr>
        <p:txBody>
          <a:bodyPr vert="horz" lIns="91440" tIns="45720" rIns="91440" bIns="45720" rtlCol="0" anchor="ct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0000"/>
              </a:lnSpc>
              <a:spcBef>
                <a:spcPts val="1800"/>
              </a:spcBef>
              <a:spcAft>
                <a:spcPts val="0"/>
              </a:spcAft>
              <a:buClrTx/>
              <a:buSzTx/>
              <a:buFont typeface="Wingdings" panose="05000000000000000000" pitchFamily="2" charset="2"/>
              <a:buChar char="Ø"/>
              <a:tabLst/>
              <a:defRPr/>
            </a:pPr>
            <a:r>
              <a:rPr kumimoji="0" lang="ru-RU"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По строке 173 таблицы 13 организация, основным видом экономической деятельности которой является разделы </a:t>
            </a:r>
            <a:r>
              <a:rPr kumimoji="0" lang="ru-RU" sz="2800" b="1" i="0" u="none" strike="noStrike" kern="1200" cap="none" spc="0" normalizeH="0" baseline="0" noProof="0" dirty="0">
                <a:ln>
                  <a:noFill/>
                </a:ln>
                <a:solidFill>
                  <a:srgbClr val="648E85"/>
                </a:solidFill>
                <a:effectLst/>
                <a:uLnTx/>
                <a:uFillTx/>
                <a:latin typeface="Arial" panose="020B0604020202020204" pitchFamily="34" charset="0"/>
                <a:cs typeface="Arial" panose="020B0604020202020204" pitchFamily="34" charset="0"/>
              </a:rPr>
              <a:t>ОКЭД с 05 по 39</a:t>
            </a:r>
            <a:r>
              <a:rPr kumimoji="0" lang="ru-RU"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отражает сумму данных об объеме отгруженной продукции, выполненных работ, оказанных услуг, классифицируемых </a:t>
            </a:r>
            <a:r>
              <a:rPr kumimoji="0" lang="ru-RU" sz="2800" b="1" i="0" u="none" strike="noStrike" kern="1200" cap="none" spc="0" normalizeH="0" baseline="0" noProof="0" dirty="0">
                <a:ln>
                  <a:noFill/>
                </a:ln>
                <a:solidFill>
                  <a:srgbClr val="648E85"/>
                </a:solidFill>
                <a:effectLst/>
                <a:uLnTx/>
                <a:uFillTx/>
                <a:latin typeface="Arial" panose="020B0604020202020204" pitchFamily="34" charset="0"/>
                <a:cs typeface="Arial" panose="020B0604020202020204" pitchFamily="34" charset="0"/>
              </a:rPr>
              <a:t>только в перечисленных видах экономической деятельности</a:t>
            </a:r>
            <a:r>
              <a:rPr kumimoji="0" lang="ru-RU"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t>
            </a:r>
          </a:p>
          <a:p>
            <a:pPr marL="228600" marR="0" lvl="0" indent="-228600" algn="l" defTabSz="914400" rtl="0" eaLnBrk="1" fontAlgn="auto" latinLnBrk="0" hangingPunct="1">
              <a:lnSpc>
                <a:spcPct val="120000"/>
              </a:lnSpc>
              <a:spcBef>
                <a:spcPts val="1800"/>
              </a:spcBef>
              <a:spcAft>
                <a:spcPts val="0"/>
              </a:spcAft>
              <a:buClrTx/>
              <a:buSzTx/>
              <a:buFont typeface="Wingdings" panose="05000000000000000000" pitchFamily="2" charset="2"/>
              <a:buChar char="Ø"/>
              <a:tabLst/>
              <a:defRPr/>
            </a:pPr>
            <a:r>
              <a:rPr kumimoji="0" lang="ru-RU"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По строке 173 таблицы 13 организация, основным видом экономической деятельности которой является </a:t>
            </a:r>
            <a:r>
              <a:rPr kumimoji="0" lang="ru-RU" sz="2800" b="1" i="0" u="none" strike="noStrike" kern="1200" cap="none" spc="0" normalizeH="0" baseline="0" noProof="0" dirty="0">
                <a:ln>
                  <a:noFill/>
                </a:ln>
                <a:solidFill>
                  <a:srgbClr val="648E85"/>
                </a:solidFill>
                <a:effectLst/>
                <a:uLnTx/>
                <a:uFillTx/>
                <a:latin typeface="Arial" panose="020B0604020202020204" pitchFamily="34" charset="0"/>
                <a:cs typeface="Arial" panose="020B0604020202020204" pitchFamily="34" charset="0"/>
              </a:rPr>
              <a:t>раздел 61</a:t>
            </a:r>
            <a:r>
              <a:rPr kumimoji="0" lang="ru-RU"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ru-RU" sz="2800" b="1" i="0" u="none" strike="noStrike" kern="1200" cap="none" spc="0" normalizeH="0" baseline="0" noProof="0" dirty="0">
                <a:ln>
                  <a:noFill/>
                </a:ln>
                <a:solidFill>
                  <a:srgbClr val="648E85"/>
                </a:solidFill>
                <a:effectLst/>
                <a:uLnTx/>
                <a:uFillTx/>
                <a:latin typeface="Arial" panose="020B0604020202020204" pitchFamily="34" charset="0"/>
                <a:cs typeface="Arial" panose="020B0604020202020204" pitchFamily="34" charset="0"/>
              </a:rPr>
              <a:t>отражает сумму данных </a:t>
            </a:r>
            <a:r>
              <a:rPr kumimoji="0" lang="ru-RU"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об объеме выполненных работ, оказанных услуг, </a:t>
            </a:r>
            <a:r>
              <a:rPr kumimoji="0" lang="ru-RU" sz="2800" b="1" i="0" u="none" strike="noStrike" kern="1200" cap="none" spc="0" normalizeH="0" baseline="0" noProof="0" dirty="0">
                <a:ln>
                  <a:noFill/>
                </a:ln>
                <a:solidFill>
                  <a:srgbClr val="648E85"/>
                </a:solidFill>
                <a:effectLst/>
                <a:uLnTx/>
                <a:uFillTx/>
                <a:latin typeface="Arial" panose="020B0604020202020204" pitchFamily="34" charset="0"/>
                <a:cs typeface="Arial" panose="020B0604020202020204" pitchFamily="34" charset="0"/>
              </a:rPr>
              <a:t>классифицируемых только в разделе 61</a:t>
            </a:r>
            <a:r>
              <a:rPr kumimoji="0" lang="ru-RU"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t>
            </a:r>
          </a:p>
          <a:p>
            <a:pPr marL="228600" marR="0" lvl="0" indent="-228600" algn="l" defTabSz="914400" rtl="0" eaLnBrk="1" fontAlgn="auto" latinLnBrk="0" hangingPunct="1">
              <a:lnSpc>
                <a:spcPct val="120000"/>
              </a:lnSpc>
              <a:spcBef>
                <a:spcPts val="1800"/>
              </a:spcBef>
              <a:spcAft>
                <a:spcPts val="0"/>
              </a:spcAft>
              <a:buClrTx/>
              <a:buSzTx/>
              <a:buFont typeface="Wingdings" panose="05000000000000000000" pitchFamily="2" charset="2"/>
              <a:buChar char="Ø"/>
              <a:tabLst/>
              <a:defRPr/>
            </a:pPr>
            <a:r>
              <a:rPr kumimoji="0" lang="ru-RU"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По строке 173 таблицы 13 организация, основным видом экономической деятельности которой является </a:t>
            </a:r>
            <a:r>
              <a:rPr kumimoji="0" lang="ru-RU" sz="2800" b="1" i="0" u="none" strike="noStrike" kern="1200" cap="none" spc="0" normalizeH="0" baseline="0" noProof="0" dirty="0">
                <a:ln>
                  <a:noFill/>
                </a:ln>
                <a:solidFill>
                  <a:srgbClr val="648E85"/>
                </a:solidFill>
                <a:effectLst/>
                <a:uLnTx/>
                <a:uFillTx/>
                <a:latin typeface="Arial" panose="020B0604020202020204" pitchFamily="34" charset="0"/>
                <a:cs typeface="Arial" panose="020B0604020202020204" pitchFamily="34" charset="0"/>
              </a:rPr>
              <a:t>раздел 62</a:t>
            </a:r>
            <a:r>
              <a:rPr kumimoji="0" lang="ru-RU"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ru-RU" sz="2800" b="1" i="0" u="none" strike="noStrike" kern="1200" cap="none" spc="0" normalizeH="0" baseline="0" noProof="0" dirty="0">
                <a:ln>
                  <a:noFill/>
                </a:ln>
                <a:solidFill>
                  <a:srgbClr val="648E85"/>
                </a:solidFill>
                <a:effectLst/>
                <a:uLnTx/>
                <a:uFillTx/>
                <a:latin typeface="Arial" panose="020B0604020202020204" pitchFamily="34" charset="0"/>
                <a:cs typeface="Arial" panose="020B0604020202020204" pitchFamily="34" charset="0"/>
              </a:rPr>
              <a:t>отражает сумму данных </a:t>
            </a:r>
            <a:r>
              <a:rPr kumimoji="0" lang="ru-RU"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об объеме выполненных работ, оказанных услуг, </a:t>
            </a:r>
            <a:r>
              <a:rPr kumimoji="0" lang="ru-RU" sz="2800" b="1" i="0" u="none" strike="noStrike" kern="1200" cap="none" spc="0" normalizeH="0" baseline="0" noProof="0" dirty="0">
                <a:ln>
                  <a:noFill/>
                </a:ln>
                <a:solidFill>
                  <a:srgbClr val="648E85"/>
                </a:solidFill>
                <a:effectLst/>
                <a:uLnTx/>
                <a:uFillTx/>
                <a:latin typeface="Arial" panose="020B0604020202020204" pitchFamily="34" charset="0"/>
                <a:cs typeface="Arial" panose="020B0604020202020204" pitchFamily="34" charset="0"/>
              </a:rPr>
              <a:t>классифицируемых только в разделе 62. </a:t>
            </a:r>
          </a:p>
          <a:p>
            <a:pPr marL="228600" marR="0" lvl="0" indent="-228600" algn="l" defTabSz="914400" rtl="0" eaLnBrk="1" fontAlgn="auto" latinLnBrk="0" hangingPunct="1">
              <a:lnSpc>
                <a:spcPct val="120000"/>
              </a:lnSpc>
              <a:spcBef>
                <a:spcPts val="1800"/>
              </a:spcBef>
              <a:spcAft>
                <a:spcPts val="0"/>
              </a:spcAft>
              <a:buClrTx/>
              <a:buSzTx/>
              <a:buFont typeface="Wingdings" panose="05000000000000000000" pitchFamily="2" charset="2"/>
              <a:buChar char="Ø"/>
              <a:tabLst/>
              <a:defRPr/>
            </a:pPr>
            <a:r>
              <a:rPr kumimoji="0" lang="ru-RU"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По строке 173 таблицы 13 организация, основным видом экономической деятельности которой является </a:t>
            </a:r>
            <a:r>
              <a:rPr kumimoji="0" lang="ru-RU" sz="2800" b="1" i="0" u="none" strike="noStrike" kern="1200" cap="none" spc="0" normalizeH="0" baseline="0" noProof="0" dirty="0">
                <a:ln>
                  <a:noFill/>
                </a:ln>
                <a:solidFill>
                  <a:srgbClr val="648E85"/>
                </a:solidFill>
                <a:effectLst/>
                <a:uLnTx/>
                <a:uFillTx/>
                <a:latin typeface="Arial" panose="020B0604020202020204" pitchFamily="34" charset="0"/>
                <a:cs typeface="Arial" panose="020B0604020202020204" pitchFamily="34" charset="0"/>
              </a:rPr>
              <a:t>раздел 63, кроме 63910, отражает сумму </a:t>
            </a:r>
            <a:r>
              <a:rPr kumimoji="0" lang="ru-RU"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данных об объеме выполненных работ, оказанных услуг, </a:t>
            </a:r>
            <a:r>
              <a:rPr kumimoji="0" lang="ru-RU" sz="2800" b="1" i="0" u="none" strike="noStrike" kern="1200" cap="none" spc="0" normalizeH="0" baseline="0" noProof="0" dirty="0">
                <a:ln>
                  <a:noFill/>
                </a:ln>
                <a:solidFill>
                  <a:srgbClr val="648E85"/>
                </a:solidFill>
                <a:effectLst/>
                <a:uLnTx/>
                <a:uFillTx/>
                <a:latin typeface="Arial" panose="020B0604020202020204" pitchFamily="34" charset="0"/>
                <a:cs typeface="Arial" panose="020B0604020202020204" pitchFamily="34" charset="0"/>
              </a:rPr>
              <a:t>классифицируемых только в разделе 63 </a:t>
            </a:r>
            <a:r>
              <a:rPr kumimoji="0" lang="ru-RU"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(кроме подкласса 63910). </a:t>
            </a:r>
            <a:endParaRPr kumimoji="0" lang="ru-RU" sz="28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694072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06" y="130628"/>
            <a:ext cx="552291" cy="569965"/>
          </a:xfrm>
          <a:prstGeom prst="rect">
            <a:avLst/>
          </a:prstGeom>
        </p:spPr>
      </p:pic>
      <p:sp>
        <p:nvSpPr>
          <p:cNvPr id="9" name="Заголовок 4"/>
          <p:cNvSpPr txBox="1">
            <a:spLocks/>
          </p:cNvSpPr>
          <p:nvPr/>
        </p:nvSpPr>
        <p:spPr>
          <a:xfrm>
            <a:off x="1149886" y="180082"/>
            <a:ext cx="7186039"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sp>
        <p:nvSpPr>
          <p:cNvPr id="10" name="Заголовок 4"/>
          <p:cNvSpPr txBox="1">
            <a:spLocks/>
          </p:cNvSpPr>
          <p:nvPr/>
        </p:nvSpPr>
        <p:spPr>
          <a:xfrm>
            <a:off x="11487612" y="322046"/>
            <a:ext cx="498522"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a:solidFill>
                  <a:schemeClr val="bg1"/>
                </a:solidFill>
                <a:latin typeface="Arial" panose="020B0604020202020204" pitchFamily="34" charset="0"/>
                <a:ea typeface="Roboto Condensed" panose="02000000000000000000" pitchFamily="2" charset="0"/>
                <a:cs typeface="Arial" panose="020B0604020202020204" pitchFamily="34" charset="0"/>
              </a:rPr>
              <a:t>96</a:t>
            </a:r>
          </a:p>
        </p:txBody>
      </p:sp>
      <p:pic>
        <p:nvPicPr>
          <p:cNvPr id="19" name="Рисунок 18"/>
          <p:cNvPicPr>
            <a:picLocks noChangeAspect="1"/>
          </p:cNvPicPr>
          <p:nvPr/>
        </p:nvPicPr>
        <p:blipFill>
          <a:blip r:embed="rId4"/>
          <a:stretch>
            <a:fillRect/>
          </a:stretch>
        </p:blipFill>
        <p:spPr>
          <a:xfrm>
            <a:off x="603406" y="4680426"/>
            <a:ext cx="367089" cy="1583918"/>
          </a:xfrm>
          <a:prstGeom prst="rect">
            <a:avLst/>
          </a:prstGeom>
        </p:spPr>
      </p:pic>
      <p:sp>
        <p:nvSpPr>
          <p:cNvPr id="11" name="Объект 2"/>
          <p:cNvSpPr txBox="1">
            <a:spLocks/>
          </p:cNvSpPr>
          <p:nvPr/>
        </p:nvSpPr>
        <p:spPr>
          <a:xfrm>
            <a:off x="1558800" y="955040"/>
            <a:ext cx="9343946" cy="547624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457200" defTabSz="914400" rtl="0" eaLnBrk="0" fontAlgn="auto" latinLnBrk="0" hangingPunct="0">
              <a:lnSpc>
                <a:spcPct val="150000"/>
              </a:lnSpc>
              <a:spcBef>
                <a:spcPts val="0"/>
              </a:spcBef>
              <a:spcAft>
                <a:spcPts val="0"/>
              </a:spcAft>
              <a:buClr>
                <a:srgbClr val="DD7E0E"/>
              </a:buClr>
              <a:buSzPct val="80000"/>
              <a:buFont typeface="Arial" panose="020B0604020202020204" pitchFamily="34" charset="0"/>
              <a:buNone/>
              <a:tabLst>
                <a:tab pos="179388" algn="l"/>
              </a:tabLst>
              <a:defRPr/>
            </a:pPr>
            <a:r>
              <a:rPr lang="ru-RU" sz="1800" noProof="0" dirty="0">
                <a:latin typeface="Arial" panose="020B0604020202020204" pitchFamily="34" charset="0"/>
                <a:cs typeface="Arial" panose="020B0604020202020204" pitchFamily="34" charset="0"/>
              </a:rPr>
              <a:t>Из общего объема отгруженной продукции (работ, услуг) собственного производства по строке 174 таблицы 13 отражается объем отгруженной инновационной продукции (работ, услуг).</a:t>
            </a:r>
          </a:p>
          <a:p>
            <a:pPr marL="0" marR="0" lvl="0" indent="0" defTabSz="914400" rtl="0" eaLnBrk="0" fontAlgn="auto" latinLnBrk="0" hangingPunct="0">
              <a:lnSpc>
                <a:spcPct val="100000"/>
              </a:lnSpc>
              <a:spcBef>
                <a:spcPts val="0"/>
              </a:spcBef>
              <a:spcAft>
                <a:spcPts val="0"/>
              </a:spcAft>
              <a:buClr>
                <a:srgbClr val="DD7E0E"/>
              </a:buClr>
              <a:buSzPct val="80000"/>
              <a:buFont typeface="Arial" panose="020B0604020202020204" pitchFamily="34" charset="0"/>
              <a:buNone/>
              <a:tabLst>
                <a:tab pos="179388" algn="l"/>
              </a:tabLst>
              <a:defRPr/>
            </a:pPr>
            <a:endParaRPr kumimoji="0" lang="ru-RU" sz="1800" i="0" u="none" strike="noStrike" kern="1200" cap="none" spc="0" normalizeH="0" baseline="0" dirty="0">
              <a:ln>
                <a:noFill/>
              </a:ln>
              <a:effectLst/>
              <a:uLnTx/>
              <a:uFillTx/>
              <a:latin typeface="Arial" panose="020B0604020202020204" pitchFamily="34" charset="0"/>
              <a:cs typeface="Arial" panose="020B0604020202020204" pitchFamily="34" charset="0"/>
            </a:endParaRPr>
          </a:p>
          <a:p>
            <a:pPr marL="0" marR="0" lvl="0" indent="457200" defTabSz="914400" rtl="0" eaLnBrk="0" fontAlgn="auto" latinLnBrk="0" hangingPunct="0">
              <a:lnSpc>
                <a:spcPct val="150000"/>
              </a:lnSpc>
              <a:spcBef>
                <a:spcPts val="0"/>
              </a:spcBef>
              <a:spcAft>
                <a:spcPts val="0"/>
              </a:spcAft>
              <a:buClr>
                <a:srgbClr val="DD7E0E"/>
              </a:buClr>
              <a:buSzPct val="80000"/>
              <a:buFont typeface="Arial" panose="020B0604020202020204" pitchFamily="34" charset="0"/>
              <a:buNone/>
              <a:tabLst>
                <a:tab pos="179388" algn="l"/>
              </a:tabLst>
              <a:defRPr/>
            </a:pPr>
            <a:r>
              <a:rPr lang="ru-RU" sz="1800" b="1" i="1" u="sng" noProof="0" dirty="0">
                <a:solidFill>
                  <a:srgbClr val="648E85"/>
                </a:solidFill>
                <a:latin typeface="Arial" panose="020B0604020202020204" pitchFamily="34" charset="0"/>
                <a:cs typeface="Arial" panose="020B0604020202020204" pitchFamily="34" charset="0"/>
              </a:rPr>
              <a:t>Инновационная продукция (работы, услуги) </a:t>
            </a:r>
            <a:r>
              <a:rPr lang="ru-RU" sz="1800" noProof="0" dirty="0">
                <a:latin typeface="Arial" panose="020B0604020202020204" pitchFamily="34" charset="0"/>
                <a:cs typeface="Arial" panose="020B0604020202020204" pitchFamily="34" charset="0"/>
              </a:rPr>
              <a:t>– это внедренная в производство продукция (работы, услуги), </a:t>
            </a:r>
            <a:r>
              <a:rPr lang="ru-RU" sz="1800" noProof="0" dirty="0" err="1">
                <a:latin typeface="Arial" panose="020B0604020202020204" pitchFamily="34" charset="0"/>
                <a:cs typeface="Arial" panose="020B0604020202020204" pitchFamily="34" charset="0"/>
              </a:rPr>
              <a:t>янвляющаяся</a:t>
            </a:r>
            <a:r>
              <a:rPr lang="ru-RU" sz="1800" noProof="0" dirty="0">
                <a:latin typeface="Arial" panose="020B0604020202020204" pitchFamily="34" charset="0"/>
                <a:cs typeface="Arial" panose="020B0604020202020204" pitchFamily="34" charset="0"/>
              </a:rPr>
              <a:t> </a:t>
            </a:r>
            <a:r>
              <a:rPr lang="ru-RU" sz="1800" noProof="0" dirty="0">
                <a:solidFill>
                  <a:srgbClr val="C00000"/>
                </a:solidFill>
                <a:latin typeface="Arial" panose="020B0604020202020204" pitchFamily="34" charset="0"/>
                <a:cs typeface="Arial" panose="020B0604020202020204" pitchFamily="34" charset="0"/>
              </a:rPr>
              <a:t>новой</a:t>
            </a:r>
            <a:r>
              <a:rPr lang="ru-RU" sz="1800" noProof="0" dirty="0">
                <a:latin typeface="Arial" panose="020B0604020202020204" pitchFamily="34" charset="0"/>
                <a:cs typeface="Arial" panose="020B0604020202020204" pitchFamily="34" charset="0"/>
              </a:rPr>
              <a:t> или значительно </a:t>
            </a:r>
            <a:r>
              <a:rPr lang="ru-RU" sz="1800" noProof="0" dirty="0">
                <a:solidFill>
                  <a:srgbClr val="C00000"/>
                </a:solidFill>
                <a:latin typeface="Arial" panose="020B0604020202020204" pitchFamily="34" charset="0"/>
                <a:cs typeface="Arial" panose="020B0604020202020204" pitchFamily="34" charset="0"/>
              </a:rPr>
              <a:t>улучшенной</a:t>
            </a:r>
            <a:r>
              <a:rPr lang="ru-RU" sz="1800" noProof="0" dirty="0">
                <a:latin typeface="Arial" panose="020B0604020202020204" pitchFamily="34" charset="0"/>
                <a:cs typeface="Arial" panose="020B0604020202020204" pitchFamily="34" charset="0"/>
              </a:rPr>
              <a:t> по сравнению с ранее выпускавшейся (выполненными, оказанными) продукцией (работами, услугами) в части ее свойств или способов использования, получившая </a:t>
            </a:r>
            <a:r>
              <a:rPr lang="ru-RU" sz="1800" noProof="0" dirty="0">
                <a:solidFill>
                  <a:srgbClr val="C00000"/>
                </a:solidFill>
                <a:latin typeface="Arial" panose="020B0604020202020204" pitchFamily="34" charset="0"/>
                <a:cs typeface="Arial" panose="020B0604020202020204" pitchFamily="34" charset="0"/>
              </a:rPr>
              <a:t>новое</a:t>
            </a:r>
            <a:r>
              <a:rPr lang="ru-RU" sz="1800" noProof="0" dirty="0">
                <a:latin typeface="Arial" panose="020B0604020202020204" pitchFamily="34" charset="0"/>
                <a:cs typeface="Arial" panose="020B0604020202020204" pitchFamily="34" charset="0"/>
              </a:rPr>
              <a:t> обозначение или определение (наименование). </a:t>
            </a:r>
          </a:p>
          <a:p>
            <a:pPr marL="0" marR="0" lvl="0" indent="0" defTabSz="914400" rtl="0" eaLnBrk="0" fontAlgn="auto" latinLnBrk="0" hangingPunct="0">
              <a:lnSpc>
                <a:spcPct val="100000"/>
              </a:lnSpc>
              <a:spcBef>
                <a:spcPts val="0"/>
              </a:spcBef>
              <a:spcAft>
                <a:spcPts val="0"/>
              </a:spcAft>
              <a:buClr>
                <a:srgbClr val="DD7E0E"/>
              </a:buClr>
              <a:buSzPct val="80000"/>
              <a:buFont typeface="Arial" panose="020B0604020202020204" pitchFamily="34" charset="0"/>
              <a:buNone/>
              <a:tabLst>
                <a:tab pos="179388" algn="l"/>
              </a:tabLst>
              <a:defRPr/>
            </a:pPr>
            <a:endParaRPr kumimoji="0" lang="ru-RU" sz="1800" i="0" u="none" strike="noStrike" kern="1200" cap="none" spc="0" normalizeH="0" baseline="0" dirty="0">
              <a:ln>
                <a:noFill/>
              </a:ln>
              <a:effectLst/>
              <a:uLnTx/>
              <a:uFillTx/>
              <a:latin typeface="Arial" panose="020B0604020202020204" pitchFamily="34" charset="0"/>
              <a:cs typeface="Arial" panose="020B0604020202020204" pitchFamily="34" charset="0"/>
            </a:endParaRPr>
          </a:p>
          <a:p>
            <a:pPr marL="0" marR="0" lvl="0" indent="0" algn="r" defTabSz="914400" rtl="0" eaLnBrk="0" fontAlgn="auto" latinLnBrk="0" hangingPunct="0">
              <a:lnSpc>
                <a:spcPct val="100000"/>
              </a:lnSpc>
              <a:spcBef>
                <a:spcPts val="0"/>
              </a:spcBef>
              <a:spcAft>
                <a:spcPts val="0"/>
              </a:spcAft>
              <a:buClr>
                <a:srgbClr val="DD7E0E"/>
              </a:buClr>
              <a:buSzPct val="80000"/>
              <a:buFont typeface="Arial" panose="020B0604020202020204" pitchFamily="34" charset="0"/>
              <a:buNone/>
              <a:tabLst>
                <a:tab pos="179388" algn="l"/>
              </a:tabLst>
              <a:defRPr/>
            </a:pPr>
            <a:r>
              <a:rPr lang="ru-RU" sz="1800" b="1" i="1" dirty="0">
                <a:solidFill>
                  <a:srgbClr val="648E85"/>
                </a:solidFill>
                <a:latin typeface="Arial" panose="020B0604020202020204" pitchFamily="34" charset="0"/>
                <a:cs typeface="Arial" panose="020B0604020202020204" pitchFamily="34" charset="0"/>
              </a:rPr>
              <a:t>п. 215 Указаний по заполнению</a:t>
            </a:r>
            <a:endParaRPr kumimoji="0" lang="ru-RU" sz="1800" b="1" i="1" u="none" strike="noStrike" kern="1200" cap="none" spc="0" normalizeH="0" baseline="0" noProof="0" dirty="0">
              <a:ln>
                <a:noFill/>
              </a:ln>
              <a:solidFill>
                <a:srgbClr val="648E85"/>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98521778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48685"/>
            <a:ext cx="12197136" cy="5668198"/>
          </a:xfrm>
          <a:prstGeom prst="rect">
            <a:avLst/>
          </a:prstGeom>
        </p:spPr>
      </p:pic>
      <p:sp>
        <p:nvSpPr>
          <p:cNvPr id="5" name="Заголовок 1"/>
          <p:cNvSpPr txBox="1">
            <a:spLocks/>
          </p:cNvSpPr>
          <p:nvPr/>
        </p:nvSpPr>
        <p:spPr>
          <a:xfrm>
            <a:off x="3038954" y="-103736"/>
            <a:ext cx="6029389" cy="6624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b="1" dirty="0">
                <a:solidFill>
                  <a:schemeClr val="bg1">
                    <a:lumMod val="85000"/>
                  </a:schemeClr>
                </a:solidFill>
                <a:latin typeface="Arial" panose="020B0604020202020204" pitchFamily="34" charset="0"/>
                <a:ea typeface="Roboto Condensed" panose="02000000000000000000" pitchFamily="2" charset="0"/>
                <a:cs typeface="Arial" panose="020B0604020202020204" pitchFamily="34" charset="0"/>
              </a:rPr>
              <a:t>СПАСИБО ЗА ВНИМАНИЕ!</a:t>
            </a:r>
          </a:p>
        </p:txBody>
      </p:sp>
      <p:grpSp>
        <p:nvGrpSpPr>
          <p:cNvPr id="7" name="Группа 6"/>
          <p:cNvGrpSpPr/>
          <p:nvPr/>
        </p:nvGrpSpPr>
        <p:grpSpPr>
          <a:xfrm>
            <a:off x="3203989" y="5587663"/>
            <a:ext cx="5838723" cy="471055"/>
            <a:chOff x="3317811" y="4369527"/>
            <a:chExt cx="5838723" cy="471055"/>
          </a:xfrm>
        </p:grpSpPr>
        <p:sp>
          <p:nvSpPr>
            <p:cNvPr id="6" name="Заголовок 4"/>
            <p:cNvSpPr txBox="1">
              <a:spLocks/>
            </p:cNvSpPr>
            <p:nvPr/>
          </p:nvSpPr>
          <p:spPr>
            <a:xfrm>
              <a:off x="3508476" y="4369527"/>
              <a:ext cx="5648058" cy="4710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Главное статистическое управление Гродненской области</a:t>
              </a:r>
            </a:p>
          </p:txBody>
        </p:sp>
        <p:pic>
          <p:nvPicPr>
            <p:cNvPr id="3" name="Рисунок 2"/>
            <p:cNvPicPr>
              <a:picLocks noChangeAspect="1"/>
            </p:cNvPicPr>
            <p:nvPr/>
          </p:nvPicPr>
          <p:blipFill>
            <a:blip r:embed="rId3"/>
            <a:stretch>
              <a:fillRect/>
            </a:stretch>
          </p:blipFill>
          <p:spPr>
            <a:xfrm>
              <a:off x="3317811" y="4450062"/>
              <a:ext cx="241574" cy="265842"/>
            </a:xfrm>
            <a:prstGeom prst="rect">
              <a:avLst/>
            </a:prstGeom>
          </p:spPr>
        </p:pic>
      </p:grpSp>
      <p:sp>
        <p:nvSpPr>
          <p:cNvPr id="8" name="Заголовок 4"/>
          <p:cNvSpPr txBox="1">
            <a:spLocks/>
          </p:cNvSpPr>
          <p:nvPr/>
        </p:nvSpPr>
        <p:spPr>
          <a:xfrm>
            <a:off x="2886797" y="5908014"/>
            <a:ext cx="5648058"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5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230009, г. Гродно, ул. Врублевского, 3</a:t>
            </a:r>
          </a:p>
        </p:txBody>
      </p:sp>
      <p:sp>
        <p:nvSpPr>
          <p:cNvPr id="9" name="Заголовок 4"/>
          <p:cNvSpPr txBox="1">
            <a:spLocks/>
          </p:cNvSpPr>
          <p:nvPr/>
        </p:nvSpPr>
        <p:spPr>
          <a:xfrm>
            <a:off x="2989347" y="6222778"/>
            <a:ext cx="5648058"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+375 152 55 99 08</a:t>
            </a:r>
            <a:endParaRPr lang="ru-RU" sz="28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endParaRPr>
          </a:p>
        </p:txBody>
      </p:sp>
      <p:sp>
        <p:nvSpPr>
          <p:cNvPr id="10" name="Заголовок 4"/>
          <p:cNvSpPr txBox="1">
            <a:spLocks/>
          </p:cNvSpPr>
          <p:nvPr/>
        </p:nvSpPr>
        <p:spPr>
          <a:xfrm>
            <a:off x="3014984" y="6476439"/>
            <a:ext cx="5648058" cy="4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rPr>
              <a:t> grodno@belstat.gov.by</a:t>
            </a:r>
            <a:endParaRPr lang="ru-RU" sz="1800" b="1" dirty="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endParaRPr>
          </a:p>
        </p:txBody>
      </p:sp>
      <p:sp>
        <p:nvSpPr>
          <p:cNvPr id="11" name="Объект 2"/>
          <p:cNvSpPr>
            <a:spLocks noGrp="1"/>
          </p:cNvSpPr>
          <p:nvPr/>
        </p:nvSpPr>
        <p:spPr>
          <a:xfrm>
            <a:off x="926186" y="772995"/>
            <a:ext cx="9653510" cy="5243238"/>
          </a:xfrm>
          <a:prstGeom prst="rect">
            <a:avLst/>
          </a:prstGeom>
        </p:spPr>
        <p:txBody>
          <a:bodyPr vert="horz" lIns="91440" tIns="45720" rIns="91440" bIns="45720" rtlCol="0">
            <a:noAutofit/>
          </a:bodyPr>
          <a:lstStyle/>
          <a:p>
            <a:pPr algn="ctr"/>
            <a:r>
              <a:rPr lang="ru-RU" b="1" dirty="0">
                <a:solidFill>
                  <a:schemeClr val="bg1"/>
                </a:solidFill>
                <a:latin typeface="Arial" panose="020B0604020202020204" pitchFamily="34" charset="0"/>
                <a:ea typeface="Times New Roman" panose="02020603050405020304" pitchFamily="18" charset="0"/>
                <a:cs typeface="Arial" panose="020B0604020202020204" pitchFamily="34" charset="0"/>
              </a:rPr>
              <a:t>Сайт Главного статистического управления</a:t>
            </a:r>
            <a:r>
              <a:rPr lang="ru-RU" b="1" dirty="0">
                <a:solidFill>
                  <a:srgbClr val="648E85"/>
                </a:solidFill>
                <a:latin typeface="Arial" panose="020B0604020202020204" pitchFamily="34" charset="0"/>
                <a:ea typeface="Times New Roman" panose="02020603050405020304" pitchFamily="18" charset="0"/>
                <a:cs typeface="Arial" panose="020B0604020202020204" pitchFamily="34" charset="0"/>
              </a:rPr>
              <a:t/>
            </a:r>
            <a:br>
              <a:rPr lang="ru-RU" b="1" dirty="0">
                <a:solidFill>
                  <a:srgbClr val="648E85"/>
                </a:solidFill>
                <a:latin typeface="Arial" panose="020B0604020202020204" pitchFamily="34" charset="0"/>
                <a:ea typeface="Times New Roman" panose="02020603050405020304" pitchFamily="18" charset="0"/>
                <a:cs typeface="Arial" panose="020B0604020202020204" pitchFamily="34" charset="0"/>
              </a:rPr>
            </a:br>
            <a:r>
              <a:rPr lang="en-US" b="1" dirty="0">
                <a:solidFill>
                  <a:srgbClr val="FFFF00"/>
                </a:solidFill>
                <a:latin typeface="Arial" panose="020B0604020202020204" pitchFamily="34" charset="0"/>
                <a:ea typeface="Times New Roman" panose="02020603050405020304" pitchFamily="18" charset="0"/>
                <a:cs typeface="Arial" panose="020B0604020202020204" pitchFamily="34" charset="0"/>
              </a:rPr>
              <a:t>http://grodno</a:t>
            </a:r>
            <a:r>
              <a:rPr lang="ru-RU" b="1" dirty="0">
                <a:solidFill>
                  <a:srgbClr val="FFFF00"/>
                </a:solidFill>
                <a:latin typeface="Arial" panose="020B0604020202020204" pitchFamily="34" charset="0"/>
                <a:ea typeface="Times New Roman" panose="02020603050405020304" pitchFamily="18" charset="0"/>
                <a:cs typeface="Arial" panose="020B0604020202020204" pitchFamily="34" charset="0"/>
              </a:rPr>
              <a:t>.</a:t>
            </a:r>
            <a:r>
              <a:rPr lang="en-US"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belstat</a:t>
            </a:r>
            <a:r>
              <a:rPr lang="ru-RU" b="1" dirty="0">
                <a:solidFill>
                  <a:srgbClr val="FFFF00"/>
                </a:solidFill>
                <a:latin typeface="Arial" panose="020B0604020202020204" pitchFamily="34" charset="0"/>
                <a:ea typeface="Times New Roman" panose="02020603050405020304" pitchFamily="18" charset="0"/>
                <a:cs typeface="Arial" panose="020B0604020202020204" pitchFamily="34" charset="0"/>
              </a:rPr>
              <a:t>.</a:t>
            </a:r>
            <a:r>
              <a:rPr lang="en-US" b="1" dirty="0">
                <a:solidFill>
                  <a:srgbClr val="FFFF00"/>
                </a:solidFill>
                <a:latin typeface="Arial" panose="020B0604020202020204" pitchFamily="34" charset="0"/>
                <a:ea typeface="Times New Roman" panose="02020603050405020304" pitchFamily="18" charset="0"/>
                <a:cs typeface="Arial" panose="020B0604020202020204" pitchFamily="34" charset="0"/>
              </a:rPr>
              <a:t>gov</a:t>
            </a:r>
            <a:r>
              <a:rPr lang="ru-RU" b="1" dirty="0">
                <a:solidFill>
                  <a:srgbClr val="FFFF00"/>
                </a:solidFill>
                <a:latin typeface="Arial" panose="020B0604020202020204" pitchFamily="34" charset="0"/>
                <a:ea typeface="Times New Roman" panose="02020603050405020304" pitchFamily="18" charset="0"/>
                <a:cs typeface="Arial" panose="020B0604020202020204" pitchFamily="34" charset="0"/>
              </a:rPr>
              <a:t>.</a:t>
            </a:r>
            <a:r>
              <a:rPr lang="en-US" b="1" dirty="0">
                <a:solidFill>
                  <a:srgbClr val="FFFF00"/>
                </a:solidFill>
                <a:latin typeface="Arial" panose="020B0604020202020204" pitchFamily="34" charset="0"/>
                <a:ea typeface="Times New Roman" panose="02020603050405020304" pitchFamily="18" charset="0"/>
                <a:cs typeface="Arial" panose="020B0604020202020204" pitchFamily="34" charset="0"/>
              </a:rPr>
              <a:t>by</a:t>
            </a:r>
            <a:endParaRPr lang="ru-RU" b="1" dirty="0">
              <a:solidFill>
                <a:srgbClr val="FFFF00"/>
              </a:solidFill>
              <a:latin typeface="Arial" panose="020B0604020202020204" pitchFamily="34" charset="0"/>
              <a:ea typeface="Times New Roman" panose="02020603050405020304" pitchFamily="18" charset="0"/>
              <a:cs typeface="Arial" panose="020B0604020202020204" pitchFamily="34" charset="0"/>
            </a:endParaRPr>
          </a:p>
          <a:p>
            <a:pPr algn="ctr"/>
            <a:endParaRPr lang="ru-RU"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ctr"/>
            <a:r>
              <a:rPr lang="ru-RU" b="1" dirty="0">
                <a:solidFill>
                  <a:schemeClr val="bg1"/>
                </a:solidFill>
                <a:latin typeface="Arial" panose="020B0604020202020204" pitchFamily="34" charset="0"/>
                <a:ea typeface="Times New Roman" panose="02020603050405020304" pitchFamily="18" charset="0"/>
                <a:cs typeface="Arial" panose="020B0604020202020204" pitchFamily="34" charset="0"/>
              </a:rPr>
              <a:t>Презентацию можно найти на сайте Главного управления</a:t>
            </a:r>
          </a:p>
          <a:p>
            <a:pPr algn="ctr"/>
            <a:r>
              <a:rPr lang="ru-RU" b="1" dirty="0">
                <a:solidFill>
                  <a:srgbClr val="FFFF00"/>
                </a:solidFill>
                <a:latin typeface="Arial" panose="020B0604020202020204" pitchFamily="34" charset="0"/>
                <a:ea typeface="Times New Roman" panose="02020603050405020304" pitchFamily="18" charset="0"/>
                <a:cs typeface="Arial" panose="020B0604020202020204" pitchFamily="34" charset="0"/>
              </a:rPr>
              <a:t>в рубрике «О главном управлении» в разделе «Методологические комментарии» - Структурная статистика</a:t>
            </a:r>
            <a:endParaRPr lang="en-US" b="1" dirty="0">
              <a:solidFill>
                <a:srgbClr val="FFFF00"/>
              </a:solidFill>
              <a:latin typeface="Arial" panose="020B0604020202020204" pitchFamily="34" charset="0"/>
              <a:ea typeface="Times New Roman" panose="02020603050405020304" pitchFamily="18" charset="0"/>
              <a:cs typeface="Arial" panose="020B0604020202020204" pitchFamily="34" charset="0"/>
            </a:endParaRPr>
          </a:p>
          <a:p>
            <a:pPr algn="ctr"/>
            <a:r>
              <a:rPr lang="ru-RU" b="1" dirty="0">
                <a:solidFill>
                  <a:srgbClr val="648E85"/>
                </a:solidFill>
                <a:latin typeface="Arial" panose="020B0604020202020204" pitchFamily="34" charset="0"/>
                <a:ea typeface="Times New Roman" panose="02020603050405020304" pitchFamily="18" charset="0"/>
                <a:cs typeface="Arial" panose="020B0604020202020204" pitchFamily="34" charset="0"/>
              </a:rPr>
              <a:t> </a:t>
            </a:r>
            <a:endParaRPr lang="en-US"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algn="ctr"/>
            <a:r>
              <a:rPr lang="ru-RU" b="1" dirty="0">
                <a:solidFill>
                  <a:schemeClr val="bg1"/>
                </a:solidFill>
                <a:latin typeface="Arial" panose="020B0604020202020204" pitchFamily="34" charset="0"/>
                <a:ea typeface="Times New Roman" panose="02020603050405020304" pitchFamily="18" charset="0"/>
                <a:cs typeface="Arial" panose="020B0604020202020204" pitchFamily="34" charset="0"/>
              </a:rPr>
              <a:t>Персональные страницы Главного управления в социальных сетях: </a:t>
            </a:r>
            <a:r>
              <a:rPr lang="en-US" b="1" i="1" dirty="0">
                <a:solidFill>
                  <a:schemeClr val="bg1"/>
                </a:solidFill>
                <a:latin typeface="Arial" panose="020B0604020202020204" pitchFamily="34" charset="0"/>
                <a:ea typeface="Times New Roman" panose="02020603050405020304" pitchFamily="18" charset="0"/>
                <a:cs typeface="Arial" panose="020B0604020202020204" pitchFamily="34" charset="0"/>
              </a:rPr>
              <a:t>Instagram</a:t>
            </a:r>
            <a:r>
              <a:rPr lang="be-BY" b="1" i="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b="1" i="1" dirty="0">
                <a:solidFill>
                  <a:schemeClr val="bg1"/>
                </a:solidFill>
                <a:latin typeface="Arial" panose="020B0604020202020204" pitchFamily="34" charset="0"/>
                <a:ea typeface="Times New Roman" panose="02020603050405020304" pitchFamily="18" charset="0"/>
                <a:cs typeface="Arial" panose="020B0604020202020204" pitchFamily="34" charset="0"/>
              </a:rPr>
              <a:t>Facebook</a:t>
            </a:r>
            <a:r>
              <a:rPr lang="be-BY" b="1" i="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b="1" i="1" dirty="0">
                <a:solidFill>
                  <a:schemeClr val="bg1"/>
                </a:solidFill>
                <a:latin typeface="Arial" panose="020B0604020202020204" pitchFamily="34" charset="0"/>
                <a:ea typeface="Times New Roman" panose="02020603050405020304" pitchFamily="18" charset="0"/>
                <a:cs typeface="Arial" panose="020B0604020202020204" pitchFamily="34" charset="0"/>
              </a:rPr>
              <a:t>Telegram</a:t>
            </a:r>
            <a:r>
              <a:rPr lang="ru-RU" b="1" dirty="0">
                <a:solidFill>
                  <a:schemeClr val="bg1"/>
                </a:solidFill>
                <a:latin typeface="Arial" panose="020B0604020202020204" pitchFamily="34" charset="0"/>
                <a:ea typeface="Times New Roman" panose="02020603050405020304" pitchFamily="18" charset="0"/>
                <a:cs typeface="Arial" panose="020B0604020202020204" pitchFamily="34" charset="0"/>
              </a:rPr>
              <a:t/>
            </a:r>
            <a:br>
              <a:rPr lang="ru-RU" b="1" dirty="0">
                <a:solidFill>
                  <a:schemeClr val="bg1"/>
                </a:solidFill>
                <a:latin typeface="Arial" panose="020B0604020202020204" pitchFamily="34" charset="0"/>
                <a:ea typeface="Times New Roman" panose="02020603050405020304" pitchFamily="18" charset="0"/>
                <a:cs typeface="Arial" panose="020B0604020202020204" pitchFamily="34" charset="0"/>
              </a:rPr>
            </a:br>
            <a:r>
              <a:rPr lang="ru-RU" b="1" dirty="0">
                <a:solidFill>
                  <a:srgbClr val="FFFF00"/>
                </a:solidFill>
                <a:latin typeface="Arial" panose="020B0604020202020204" pitchFamily="34" charset="0"/>
                <a:ea typeface="Times New Roman" panose="02020603050405020304" pitchFamily="18" charset="0"/>
                <a:cs typeface="Arial" panose="020B0604020202020204" pitchFamily="34" charset="0"/>
              </a:rPr>
              <a:t>@</a:t>
            </a:r>
            <a:r>
              <a:rPr lang="en-US"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grodno</a:t>
            </a:r>
            <a:r>
              <a:rPr lang="ru-RU" b="1" dirty="0">
                <a:solidFill>
                  <a:srgbClr val="FFFF00"/>
                </a:solidFill>
                <a:latin typeface="Arial" panose="020B0604020202020204" pitchFamily="34" charset="0"/>
                <a:ea typeface="Times New Roman" panose="02020603050405020304" pitchFamily="18" charset="0"/>
                <a:cs typeface="Arial" panose="020B0604020202020204" pitchFamily="34" charset="0"/>
              </a:rPr>
              <a:t>.</a:t>
            </a:r>
            <a:r>
              <a:rPr lang="en-US"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belstat</a:t>
            </a:r>
            <a:endParaRPr lang="en-US" dirty="0">
              <a:solidFill>
                <a:srgbClr val="FFFF00"/>
              </a:solidFill>
              <a:latin typeface="Arial" panose="020B0604020202020204" pitchFamily="34" charset="0"/>
              <a:ea typeface="Times New Roman" panose="02020603050405020304" pitchFamily="18" charset="0"/>
              <a:cs typeface="Arial" panose="020B0604020202020204" pitchFamily="34" charset="0"/>
            </a:endParaRPr>
          </a:p>
          <a:p>
            <a:pPr algn="ctr"/>
            <a:r>
              <a:rPr lang="ru-RU"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US"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algn="ctr"/>
            <a:r>
              <a:rPr lang="ru-RU" b="1" dirty="0">
                <a:solidFill>
                  <a:schemeClr val="bg1"/>
                </a:solidFill>
                <a:latin typeface="Arial" panose="020B0604020202020204" pitchFamily="34" charset="0"/>
                <a:ea typeface="Times New Roman" panose="02020603050405020304" pitchFamily="18" charset="0"/>
                <a:cs typeface="Arial" panose="020B0604020202020204" pitchFamily="34" charset="0"/>
              </a:rPr>
              <a:t>Контактные телефоны</a:t>
            </a:r>
            <a:endParaRPr lang="en-US"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r>
              <a:rPr lang="ru-RU" b="1" dirty="0">
                <a:solidFill>
                  <a:srgbClr val="FFFF00"/>
                </a:solidFill>
                <a:latin typeface="Arial" panose="020B0604020202020204" pitchFamily="34" charset="0"/>
                <a:ea typeface="Times New Roman" panose="02020603050405020304" pitchFamily="18" charset="0"/>
                <a:cs typeface="Arial" panose="020B0604020202020204" pitchFamily="34" charset="0"/>
              </a:rPr>
              <a:t>(+375 152) 55-49-6</a:t>
            </a:r>
            <a:r>
              <a:rPr lang="en-US" b="1" dirty="0">
                <a:solidFill>
                  <a:srgbClr val="FFFF00"/>
                </a:solidFill>
                <a:latin typeface="Arial" panose="020B0604020202020204" pitchFamily="34" charset="0"/>
                <a:ea typeface="Times New Roman" panose="02020603050405020304" pitchFamily="18" charset="0"/>
                <a:cs typeface="Arial" panose="020B0604020202020204" pitchFamily="34" charset="0"/>
              </a:rPr>
              <a:t>2</a:t>
            </a:r>
            <a:r>
              <a:rPr lang="ru-RU" b="1" dirty="0">
                <a:solidFill>
                  <a:srgbClr val="FFFF00"/>
                </a:solidFill>
                <a:latin typeface="Arial" panose="020B0604020202020204" pitchFamily="34" charset="0"/>
                <a:ea typeface="Times New Roman" panose="02020603050405020304" pitchFamily="18" charset="0"/>
                <a:cs typeface="Arial" panose="020B0604020202020204" pitchFamily="34" charset="0"/>
              </a:rPr>
              <a:t>, 55-49-61, 55-49-65, 55-49-63, 55-49-6</a:t>
            </a:r>
            <a:r>
              <a:rPr lang="en-US" b="1" dirty="0">
                <a:solidFill>
                  <a:srgbClr val="FFFF00"/>
                </a:solidFill>
                <a:latin typeface="Arial" panose="020B0604020202020204" pitchFamily="34" charset="0"/>
                <a:ea typeface="Times New Roman" panose="02020603050405020304" pitchFamily="18" charset="0"/>
                <a:cs typeface="Arial" panose="020B0604020202020204" pitchFamily="34" charset="0"/>
              </a:rPr>
              <a:t>4</a:t>
            </a:r>
            <a:endParaRPr lang="en-US" dirty="0">
              <a:solidFill>
                <a:srgbClr val="FFFF00"/>
              </a:solidFill>
              <a:latin typeface="Arial" panose="020B0604020202020204" pitchFamily="34" charset="0"/>
              <a:ea typeface="Times New Roman" panose="02020603050405020304" pitchFamily="18" charset="0"/>
              <a:cs typeface="Arial" panose="020B0604020202020204" pitchFamily="34" charset="0"/>
            </a:endParaRPr>
          </a:p>
          <a:p>
            <a:pPr algn="ctr"/>
            <a:r>
              <a:rPr lang="ru-RU" b="1"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endParaRPr lang="en-US" dirty="0">
              <a:solidFill>
                <a:srgbClr val="FFFF00"/>
              </a:solidFill>
              <a:latin typeface="Arial" panose="020B0604020202020204" pitchFamily="34" charset="0"/>
              <a:ea typeface="Times New Roman" panose="02020603050405020304" pitchFamily="18" charset="0"/>
              <a:cs typeface="Arial" panose="020B0604020202020204" pitchFamily="34" charset="0"/>
            </a:endParaRPr>
          </a:p>
          <a:p>
            <a:pPr algn="ctr"/>
            <a:r>
              <a:rPr lang="ru-RU" b="1" dirty="0">
                <a:solidFill>
                  <a:schemeClr val="bg1"/>
                </a:solidFill>
                <a:latin typeface="Arial" panose="020B0604020202020204" pitchFamily="34" charset="0"/>
                <a:ea typeface="Times New Roman" panose="02020603050405020304" pitchFamily="18" charset="0"/>
                <a:cs typeface="Arial" panose="020B0604020202020204" pitchFamily="34" charset="0"/>
              </a:rPr>
              <a:t>Единый многоканальный номер технической</a:t>
            </a:r>
            <a:r>
              <a:rPr lang="en-US"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ru-RU" b="1" dirty="0">
                <a:solidFill>
                  <a:schemeClr val="bg1"/>
                </a:solidFill>
                <a:latin typeface="Arial" panose="020B0604020202020204" pitchFamily="34" charset="0"/>
                <a:ea typeface="Times New Roman" panose="02020603050405020304" pitchFamily="18" charset="0"/>
                <a:cs typeface="Arial" panose="020B0604020202020204" pitchFamily="34" charset="0"/>
              </a:rPr>
              <a:t>поддержки респондентов</a:t>
            </a:r>
            <a:endParaRPr lang="en-US"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r>
              <a:rPr lang="ru-RU" dirty="0">
                <a:solidFill>
                  <a:schemeClr val="bg1"/>
                </a:solidFill>
                <a:latin typeface="Arial" panose="020B0604020202020204" pitchFamily="34" charset="0"/>
                <a:ea typeface="Times New Roman" panose="02020603050405020304" pitchFamily="18" charset="0"/>
                <a:cs typeface="Arial" panose="020B0604020202020204" pitchFamily="34" charset="0"/>
              </a:rPr>
              <a:t>(по вопросам представления статистической отчетности</a:t>
            </a:r>
            <a:r>
              <a:rPr lang="en-US"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ru-RU" dirty="0">
                <a:solidFill>
                  <a:schemeClr val="bg1"/>
                </a:solidFill>
                <a:latin typeface="Arial" panose="020B0604020202020204" pitchFamily="34" charset="0"/>
                <a:ea typeface="Times New Roman" panose="02020603050405020304" pitchFamily="18" charset="0"/>
                <a:cs typeface="Arial" panose="020B0604020202020204" pitchFamily="34" charset="0"/>
              </a:rPr>
              <a:t>в электронном виде)</a:t>
            </a:r>
            <a:endParaRPr lang="en-US"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r>
              <a:rPr lang="ru-RU" b="1" dirty="0">
                <a:solidFill>
                  <a:schemeClr val="bg1"/>
                </a:solidFill>
                <a:latin typeface="Arial" panose="020B0604020202020204" pitchFamily="34" charset="0"/>
                <a:ea typeface="Times New Roman" panose="02020603050405020304" pitchFamily="18" charset="0"/>
                <a:cs typeface="Arial" panose="020B0604020202020204" pitchFamily="34" charset="0"/>
              </a:rPr>
              <a:t>+375 152 57</a:t>
            </a:r>
            <a:r>
              <a:rPr lang="en-US" b="1" dirty="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ru-RU" b="1" dirty="0">
                <a:solidFill>
                  <a:schemeClr val="bg1"/>
                </a:solidFill>
                <a:latin typeface="Arial" panose="020B0604020202020204" pitchFamily="34" charset="0"/>
                <a:ea typeface="Times New Roman" panose="02020603050405020304" pitchFamily="18" charset="0"/>
                <a:cs typeface="Arial" panose="020B0604020202020204" pitchFamily="34" charset="0"/>
              </a:rPr>
              <a:t> 47</a:t>
            </a:r>
            <a:r>
              <a:rPr lang="en-US" b="1" dirty="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ru-RU" b="1" dirty="0">
                <a:solidFill>
                  <a:schemeClr val="bg1"/>
                </a:solidFill>
                <a:latin typeface="Arial" panose="020B0604020202020204" pitchFamily="34" charset="0"/>
                <a:ea typeface="Times New Roman" panose="02020603050405020304" pitchFamily="18" charset="0"/>
                <a:cs typeface="Arial" panose="020B0604020202020204" pitchFamily="34" charset="0"/>
              </a:rPr>
              <a:t>7</a:t>
            </a:r>
            <a:r>
              <a:rPr lang="en-US" b="1" dirty="0">
                <a:solidFill>
                  <a:schemeClr val="bg1"/>
                </a:solidFill>
                <a:latin typeface="Arial" panose="020B0604020202020204" pitchFamily="34" charset="0"/>
                <a:ea typeface="Times New Roman" panose="02020603050405020304" pitchFamily="18" charset="0"/>
                <a:cs typeface="Arial" panose="020B0604020202020204" pitchFamily="34" charset="0"/>
              </a:rPr>
              <a:t>0</a:t>
            </a:r>
            <a:endParaRPr lang="en-US"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0444709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2814</TotalTime>
  <Words>4418</Words>
  <Application>Microsoft Office PowerPoint</Application>
  <PresentationFormat>Широкоэкранный</PresentationFormat>
  <Paragraphs>852</Paragraphs>
  <Slides>97</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97</vt:i4>
      </vt:variant>
    </vt:vector>
  </HeadingPairs>
  <TitlesOfParts>
    <vt:vector size="106" baseType="lpstr">
      <vt:lpstr>Arial</vt:lpstr>
      <vt:lpstr>Calibri</vt:lpstr>
      <vt:lpstr>Calibri Light</vt:lpstr>
      <vt:lpstr>Cambria Math</vt:lpstr>
      <vt:lpstr>Roboto Condensed</vt:lpstr>
      <vt:lpstr>Tahoma</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РАЗДЕЛ I  Сведения об организации учета хозяйственных операций</vt:lpstr>
      <vt:lpstr>Презентация PowerPoint</vt:lpstr>
      <vt:lpstr>Презентация PowerPoint</vt:lpstr>
      <vt:lpstr>Среднесписочная численность работников (строка 1)</vt:lpstr>
      <vt:lpstr>Презентация PowerPoint</vt:lpstr>
      <vt:lpstr>Среднесписочная численность работников (строка 1)</vt:lpstr>
      <vt:lpstr>Среднесписочная численность работников (строка 1)</vt:lpstr>
      <vt:lpstr>Среднесписочная численность работников за месяц</vt:lpstr>
      <vt:lpstr>Пример расчета среднесписочной численности работников за месяц</vt:lpstr>
      <vt:lpstr>Если организация работала неполный месяц</vt:lpstr>
      <vt:lpstr>Среднесписочная работников за отчетный год (строка 1 графа 1)</vt:lpstr>
      <vt:lpstr>Презентация PowerPoint</vt:lpstr>
      <vt:lpstr>Списочная численность работников (строка 2)   (численность работников числящихся в организации)</vt:lpstr>
      <vt:lpstr>Списочная численность работников (строка 2)</vt:lpstr>
      <vt:lpstr>Списочная численность работников (строка 2)</vt:lpstr>
      <vt:lpstr>Пример расчета списочной численности работников за месяц</vt:lpstr>
      <vt:lpstr>Если организация работала неполный месяц</vt:lpstr>
      <vt:lpstr>Списочная численность работников в среднем за год   (строка 2 графа 1)</vt:lpstr>
      <vt:lpstr>Если организация работала неполный год</vt:lpstr>
      <vt:lpstr>Среднесписочная численность работников (строка 1)  может быть больше  списочной численности работников (строка 2)  только в том случае,  когда организация привлекает:</vt:lpstr>
      <vt:lpstr>Презентация PowerPoint</vt:lpstr>
      <vt:lpstr>Презентация PowerPoint</vt:lpstr>
      <vt:lpstr>В фонд заработной платы НЕ ВКЛЮЧАЮТСЯ:</vt:lpstr>
      <vt:lpstr>Среднемесячная заработная плата (строка 11) в рублях не должна быть меньше минимальной (626 руб.)</vt:lpstr>
      <vt:lpstr>По свободным строкам, относящимся к строке 19, отражается численность работников в среднем за год по территории, на которой расположены организация и ее структурные подразделения  </vt:lpstr>
      <vt:lpstr>Презентация PowerPoint</vt:lpstr>
      <vt:lpstr>Презентация PowerPoint</vt:lpstr>
      <vt:lpstr>Презентация PowerPoint</vt:lpstr>
      <vt:lpstr>Дополнительно введенные рабочие места  (строка 9) –  рабочие места, которые были введены в результате расширения штатного расписания</vt:lpstr>
      <vt:lpstr>  Высокопроизводительные рабочие места  (строка 18) –   </vt:lpstr>
      <vt:lpstr>Презентация PowerPoint</vt:lpstr>
      <vt:lpstr>Раздел III «Автомобильный транспорт»  </vt:lpstr>
      <vt:lpstr>Презентация PowerPoint</vt:lpstr>
      <vt:lpstr>В разделе III «Автомобильный транспорт» по строкам 20 21 отражаются данные: </vt:lpstr>
      <vt:lpstr>В разделе III «Автомобильный транспорт» по строкам 20 и 21  не отражаются данные:</vt:lpstr>
      <vt:lpstr>Вопрос: Необходимо ли заполнять раздел «Автомобильный транспорт» организации, использующей автобетоносмесители для перевозки грузов?</vt:lpstr>
      <vt:lpstr>Вопрос: Организация осуществляет перевозки грузов грузовым транспортным средством для других юридических и физических лиц.  Какое расстояние необходимо использовать для расчета грузооборота при заполнении раздела «Автомобильный транспорт»?</vt:lpstr>
      <vt:lpstr>  Вопрос: Как рассчитывается объем перевозок грузов и грузооборот  при заполнении раздела «Автомобильный транспорт»?  </vt:lpstr>
      <vt:lpstr>  Условный пример. Организация имеет на своем балансе два грузовых транспортных средства.  </vt:lpstr>
      <vt:lpstr>  Условный пример. Организация имеет на своем балансе два грузовых транспортных средства.  </vt:lpstr>
      <vt:lpstr>Презентация PowerPoint</vt:lpstr>
      <vt:lpstr>Вопрос: Как рассчитывается объем перевозок пассажиров и пассажирооборот, выполненный автобусами при городских автомобильных перевозках  в регулярном сообщении?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Раздел III «Автомобильный транспорт»  </vt:lpstr>
      <vt:lpstr>Раздел IV «Финансовые результаты» (для организаций, ведущих бухгалтерский учет и отчетность на общих основаниях)  </vt:lpstr>
      <vt:lpstr>Презентация PowerPoint</vt:lpstr>
      <vt:lpstr>Раздел IV «Финансовые результаты» (для организаций, применяющих упрощенную систему налогообложения и ведущих учет в книге учета доходов и расходов организаций, применяющих упрощенную систему налогообложения, утвержденной постановлением МНС, Минфина, Минтруда и социальной защиты и Белстата от 28.11.2022 № 35/54/75/133)  </vt:lpstr>
      <vt:lpstr>Презентация PowerPoint</vt:lpstr>
      <vt:lpstr>Презентация PowerPoint</vt:lpstr>
      <vt:lpstr>Раздел V «Состояние расчетов на 1 января года, следующего за отчетным» </vt:lpstr>
      <vt:lpstr>Раздел VI  «Сведения о деятельности организации по видам экономической деятельности»</vt:lpstr>
      <vt:lpstr>Раздел VI  «Сведения о деятельности организации  по видам экономической деятельности»</vt:lpstr>
      <vt:lpstr>Презентация PowerPoint</vt:lpstr>
      <vt:lpstr>Презентация PowerPoint</vt:lpstr>
      <vt:lpstr>Раздел VII  «Производство промышленной продукции (услуг промышленного характера)»</vt:lpstr>
      <vt:lpstr>Презентация PowerPoint</vt:lpstr>
      <vt:lpstr>Раздел VII  «Производство промышленной продукции (услуг промышленного характера)»</vt:lpstr>
      <vt:lpstr>Раздел VII  «Производство промышленной продукции (услуг промышленного характера)»</vt:lpstr>
      <vt:lpstr>Презентация PowerPoint</vt:lpstr>
      <vt:lpstr>Презентация PowerPoint</vt:lpstr>
      <vt:lpstr>Раздел VIII «Объем подрядных работ»</vt:lpstr>
      <vt:lpstr>Раздел VIII «Объем подрядных работ»</vt:lpstr>
      <vt:lpstr>ВНИМАНИЕ!  добавлен новый раздел Раздел IX «Оптовый товарооборот»</vt:lpstr>
      <vt:lpstr>Презентация PowerPoint</vt:lpstr>
      <vt:lpstr>Презентация PowerPoint</vt:lpstr>
      <vt:lpstr>Презентация PowerPoint</vt:lpstr>
      <vt:lpstr>Презентация PowerPoint</vt:lpstr>
      <vt:lpstr>Презентация PowerPoint</vt:lpstr>
      <vt:lpstr>     В разделе X «Инвестиции в основной капитал»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Раздел XII «Затраты на инновации и объем отгруженной продукции (работ, услуг)»</vt:lpstr>
      <vt:lpstr>Раздел XII «Затраты на инновации и объем отгруженной продукции (работ, услуг)»</vt:lpstr>
      <vt:lpstr>Раздел XII «Затраты на инновации и объем отгруженной продукции (работ, услуг)»</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Lenovo</dc:creator>
  <cp:lastModifiedBy>Anna.Anisko</cp:lastModifiedBy>
  <cp:revision>324</cp:revision>
  <cp:lastPrinted>2024-12-13T13:32:07Z</cp:lastPrinted>
  <dcterms:created xsi:type="dcterms:W3CDTF">2024-01-02T12:50:44Z</dcterms:created>
  <dcterms:modified xsi:type="dcterms:W3CDTF">2025-02-07T06:54:12Z</dcterms:modified>
</cp:coreProperties>
</file>