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7.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6.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256" r:id="rId2"/>
    <p:sldId id="388" r:id="rId3"/>
    <p:sldId id="387" r:id="rId4"/>
    <p:sldId id="355" r:id="rId5"/>
    <p:sldId id="393" r:id="rId6"/>
    <p:sldId id="392" r:id="rId7"/>
    <p:sldId id="391" r:id="rId8"/>
    <p:sldId id="358" r:id="rId9"/>
    <p:sldId id="357" r:id="rId10"/>
    <p:sldId id="364" r:id="rId11"/>
    <p:sldId id="406" r:id="rId12"/>
    <p:sldId id="394" r:id="rId13"/>
    <p:sldId id="363" r:id="rId14"/>
    <p:sldId id="362" r:id="rId15"/>
    <p:sldId id="361" r:id="rId16"/>
    <p:sldId id="360" r:id="rId17"/>
    <p:sldId id="269" r:id="rId18"/>
    <p:sldId id="270" r:id="rId19"/>
    <p:sldId id="359" r:id="rId20"/>
    <p:sldId id="273" r:id="rId21"/>
    <p:sldId id="274" r:id="rId22"/>
    <p:sldId id="275" r:id="rId23"/>
    <p:sldId id="390" r:id="rId24"/>
    <p:sldId id="277" r:id="rId25"/>
    <p:sldId id="278" r:id="rId26"/>
    <p:sldId id="389" r:id="rId27"/>
    <p:sldId id="367" r:id="rId28"/>
    <p:sldId id="281" r:id="rId29"/>
    <p:sldId id="369" r:id="rId30"/>
    <p:sldId id="368" r:id="rId31"/>
    <p:sldId id="284" r:id="rId32"/>
    <p:sldId id="370" r:id="rId33"/>
    <p:sldId id="371" r:id="rId34"/>
    <p:sldId id="409" r:id="rId35"/>
    <p:sldId id="375" r:id="rId36"/>
    <p:sldId id="399" r:id="rId37"/>
    <p:sldId id="400" r:id="rId38"/>
    <p:sldId id="401" r:id="rId39"/>
    <p:sldId id="410" r:id="rId40"/>
    <p:sldId id="402" r:id="rId41"/>
    <p:sldId id="403" r:id="rId42"/>
    <p:sldId id="397" r:id="rId43"/>
    <p:sldId id="405" r:id="rId44"/>
    <p:sldId id="396" r:id="rId45"/>
    <p:sldId id="408" r:id="rId46"/>
    <p:sldId id="411" r:id="rId47"/>
    <p:sldId id="407" r:id="rId48"/>
    <p:sldId id="412" r:id="rId49"/>
    <p:sldId id="413" r:id="rId50"/>
    <p:sldId id="414" r:id="rId51"/>
    <p:sldId id="415" r:id="rId52"/>
    <p:sldId id="416" r:id="rId53"/>
    <p:sldId id="288" r:id="rId54"/>
    <p:sldId id="289" r:id="rId55"/>
    <p:sldId id="290" r:id="rId56"/>
    <p:sldId id="291" r:id="rId57"/>
    <p:sldId id="292" r:id="rId58"/>
    <p:sldId id="293" r:id="rId59"/>
    <p:sldId id="294" r:id="rId60"/>
    <p:sldId id="295" r:id="rId61"/>
    <p:sldId id="296" r:id="rId62"/>
    <p:sldId id="376" r:id="rId63"/>
    <p:sldId id="377" r:id="rId64"/>
    <p:sldId id="378" r:id="rId65"/>
    <p:sldId id="318" r:id="rId66"/>
    <p:sldId id="301" r:id="rId67"/>
    <p:sldId id="322" r:id="rId68"/>
    <p:sldId id="302" r:id="rId69"/>
    <p:sldId id="303" r:id="rId70"/>
    <p:sldId id="304" r:id="rId71"/>
    <p:sldId id="379" r:id="rId72"/>
    <p:sldId id="380" r:id="rId73"/>
    <p:sldId id="381" r:id="rId74"/>
    <p:sldId id="382" r:id="rId75"/>
    <p:sldId id="383" r:id="rId76"/>
    <p:sldId id="384" r:id="rId77"/>
    <p:sldId id="385" r:id="rId78"/>
    <p:sldId id="386" r:id="rId79"/>
    <p:sldId id="262" r:id="rId80"/>
  </p:sldIdLst>
  <p:sldSz cx="12192000" cy="6858000"/>
  <p:notesSz cx="6797675" cy="9929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Юртова Елена Станиславовна" initials="ЮЕС" lastIdx="0" clrIdx="0">
    <p:extLst>
      <p:ext uri="{19B8F6BF-5375-455C-9EA6-DF929625EA0E}">
        <p15:presenceInfo xmlns:p15="http://schemas.microsoft.com/office/powerpoint/2012/main" userId="Юртова Елена Станиславовна"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85723"/>
    <a:srgbClr val="28522B"/>
    <a:srgbClr val="053526"/>
    <a:srgbClr val="FFFF99"/>
    <a:srgbClr val="FFFF00"/>
    <a:srgbClr val="FF3300"/>
    <a:srgbClr val="648E85"/>
    <a:srgbClr val="F8F8F8"/>
    <a:srgbClr val="BED1CD"/>
    <a:srgbClr val="D1FD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20" autoAdjust="0"/>
    <p:restoredTop sz="95332" autoAdjust="0"/>
  </p:normalViewPr>
  <p:slideViewPr>
    <p:cSldViewPr snapToGrid="0">
      <p:cViewPr varScale="1">
        <p:scale>
          <a:sx n="71" d="100"/>
          <a:sy n="71" d="100"/>
        </p:scale>
        <p:origin x="84" y="2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diagrams/_rels/data6.xml.rels><?xml version="1.0" encoding="UTF-8" standalone="yes"?>
<Relationships xmlns="http://schemas.openxmlformats.org/package/2006/relationships"><Relationship Id="rId1" Type="http://schemas.openxmlformats.org/officeDocument/2006/relationships/image" Target="../media/image19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94491D-26D5-4006-91C3-C414E04236F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454220F4-0C97-4BBE-9A88-039B9295BFB0}">
      <dgm:prSet phldrT="[Текст]"/>
      <dgm:spPr>
        <a:xfrm>
          <a:off x="4670920" y="20738"/>
          <a:ext cx="3113947" cy="78040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b="0" dirty="0">
              <a:solidFill>
                <a:sysClr val="window" lastClr="FFFFFF"/>
              </a:solidFill>
              <a:latin typeface="Arial" panose="020B0604020202020204" pitchFamily="34" charset="0"/>
              <a:ea typeface="+mn-ea"/>
              <a:cs typeface="Arial" panose="020B0604020202020204" pitchFamily="34" charset="0"/>
            </a:rPr>
            <a:t>По ставкам</a:t>
          </a:r>
        </a:p>
      </dgm:t>
    </dgm:pt>
    <dgm:pt modelId="{77D4A748-5B97-4503-A91F-C73A4C199B8C}" type="parTrans" cxnId="{22344EA1-01A1-4B9E-9E72-205ECDDD383B}">
      <dgm:prSet/>
      <dgm:spPr/>
      <dgm:t>
        <a:bodyPr/>
        <a:lstStyle/>
        <a:p>
          <a:endParaRPr lang="ru-RU"/>
        </a:p>
      </dgm:t>
    </dgm:pt>
    <dgm:pt modelId="{78AA948C-6729-44F4-B840-C70E8ADC7AB4}" type="sibTrans" cxnId="{22344EA1-01A1-4B9E-9E72-205ECDDD383B}">
      <dgm:prSet/>
      <dgm:spPr/>
      <dgm:t>
        <a:bodyPr/>
        <a:lstStyle/>
        <a:p>
          <a:endParaRPr lang="ru-RU"/>
        </a:p>
      </dgm:t>
    </dgm:pt>
    <dgm:pt modelId="{2C240EE5-35EB-4DAF-A268-67F6C8F448D7}">
      <dgm:prSet phldrT="[Текст]" custT="1"/>
      <dgm:spPr>
        <a:xfrm>
          <a:off x="0" y="3975"/>
          <a:ext cx="4670920" cy="78040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115200" algn="l">
            <a:lnSpc>
              <a:spcPts val="1600"/>
            </a:lnSpc>
          </a:pPr>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Лица, принятые на </a:t>
          </a:r>
          <a: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неполную</a:t>
          </a:r>
          <a:r>
            <a:rPr lang="ru-RU" sz="1600" b="1"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 </a:t>
          </a:r>
          <a: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ставку </a:t>
          </a:r>
          <a:b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в соответствии с трудовым договором (контрактом)</a:t>
          </a:r>
          <a:endParaRPr lang="ru-RU" sz="1600" b="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C41E5A4D-CE9A-44E6-9134-DC90548AB850}" type="parTrans" cxnId="{7777E523-A6EF-478C-8258-FB8F3B177EAC}">
      <dgm:prSet/>
      <dgm:spPr/>
      <dgm:t>
        <a:bodyPr/>
        <a:lstStyle/>
        <a:p>
          <a:endParaRPr lang="ru-RU"/>
        </a:p>
      </dgm:t>
    </dgm:pt>
    <dgm:pt modelId="{C8C1B778-9090-4D0C-943A-0563402B73C7}" type="sibTrans" cxnId="{7777E523-A6EF-478C-8258-FB8F3B177EAC}">
      <dgm:prSet/>
      <dgm:spPr/>
      <dgm:t>
        <a:bodyPr/>
        <a:lstStyle/>
        <a:p>
          <a:endParaRPr lang="ru-RU"/>
        </a:p>
      </dgm:t>
    </dgm:pt>
    <dgm:pt modelId="{28232D1B-42B9-4B6E-ADBB-565146AAE424}">
      <dgm:prSet phldrT="[Текст]"/>
      <dgm:spPr>
        <a:xfrm>
          <a:off x="4670920" y="1700395"/>
          <a:ext cx="3113947" cy="78040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Включаются</a:t>
          </a:r>
        </a:p>
      </dgm:t>
    </dgm:pt>
    <dgm:pt modelId="{600FA4DB-22CD-4E54-8477-B5D93686DD37}" type="parTrans" cxnId="{F862B5EC-C69F-4938-8292-369710971750}">
      <dgm:prSet/>
      <dgm:spPr/>
      <dgm:t>
        <a:bodyPr/>
        <a:lstStyle/>
        <a:p>
          <a:endParaRPr lang="ru-RU"/>
        </a:p>
      </dgm:t>
    </dgm:pt>
    <dgm:pt modelId="{017DC64D-A403-4B22-B836-AB0375D26C86}" type="sibTrans" cxnId="{F862B5EC-C69F-4938-8292-369710971750}">
      <dgm:prSet/>
      <dgm:spPr/>
      <dgm:t>
        <a:bodyPr/>
        <a:lstStyle/>
        <a:p>
          <a:endParaRPr lang="ru-RU"/>
        </a:p>
      </dgm:t>
    </dgm:pt>
    <dgm:pt modelId="{FBE7B9E0-1888-4515-A55D-85EDB2061B87}">
      <dgm:prSet phldrT="[Текст]" custT="1"/>
      <dgm:spPr>
        <a:xfrm>
          <a:off x="0" y="1643738"/>
          <a:ext cx="4670920" cy="78040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a:lnSpc>
              <a:spcPct val="90000"/>
            </a:lnSpc>
          </a:pPr>
          <a:endParaRPr lang="ru-RU" sz="15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F4FE113B-9257-4A0F-97BA-59656D8ED9CA}" type="parTrans" cxnId="{1EDA8B5A-5C63-4014-A24F-E82BD01396B5}">
      <dgm:prSet/>
      <dgm:spPr/>
      <dgm:t>
        <a:bodyPr/>
        <a:lstStyle/>
        <a:p>
          <a:endParaRPr lang="ru-RU"/>
        </a:p>
      </dgm:t>
    </dgm:pt>
    <dgm:pt modelId="{DCBDE3C1-0CFB-4F4C-BF70-A698B8994F9D}" type="sibTrans" cxnId="{1EDA8B5A-5C63-4014-A24F-E82BD01396B5}">
      <dgm:prSet/>
      <dgm:spPr/>
      <dgm:t>
        <a:bodyPr/>
        <a:lstStyle/>
        <a:p>
          <a:endParaRPr lang="ru-RU"/>
        </a:p>
      </dgm:t>
    </dgm:pt>
    <dgm:pt modelId="{20884D61-6B35-43C9-A7FE-6F0269905B5E}">
      <dgm:prSet/>
      <dgm:spPr>
        <a:xfrm>
          <a:off x="4670920" y="3434384"/>
          <a:ext cx="3113947" cy="78040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Не включаются</a:t>
          </a:r>
        </a:p>
      </dgm:t>
    </dgm:pt>
    <dgm:pt modelId="{35847AE7-669B-4425-806E-FB2DE896EA70}" type="parTrans" cxnId="{7E6CB001-62AA-4E20-8D77-1465A8493421}">
      <dgm:prSet/>
      <dgm:spPr/>
      <dgm:t>
        <a:bodyPr/>
        <a:lstStyle/>
        <a:p>
          <a:endParaRPr lang="ru-RU"/>
        </a:p>
      </dgm:t>
    </dgm:pt>
    <dgm:pt modelId="{D5FF1AE3-F11F-4FEB-8EEE-D9DFDD9D56CE}" type="sibTrans" cxnId="{7E6CB001-62AA-4E20-8D77-1465A8493421}">
      <dgm:prSet/>
      <dgm:spPr/>
      <dgm:t>
        <a:bodyPr/>
        <a:lstStyle/>
        <a:p>
          <a:endParaRPr lang="ru-RU"/>
        </a:p>
      </dgm:t>
    </dgm:pt>
    <dgm:pt modelId="{F604F9E5-C172-4B84-8A0C-DBA6CF552EAE}">
      <dgm:prSet custT="1"/>
      <dgm:spPr>
        <a:xfrm>
          <a:off x="3549" y="3327111"/>
          <a:ext cx="4670920" cy="78040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a:lnSpc>
              <a:spcPct val="100000"/>
            </a:lnSpc>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не явившиеся на работу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по больничным листкам</a:t>
          </a:r>
        </a:p>
      </dgm:t>
    </dgm:pt>
    <dgm:pt modelId="{73802F05-F2BA-4316-9AF7-EF8C1810F4C9}" type="parTrans" cxnId="{438E7ED2-8B6D-4ECF-AFCD-00FC56728936}">
      <dgm:prSet/>
      <dgm:spPr/>
      <dgm:t>
        <a:bodyPr/>
        <a:lstStyle/>
        <a:p>
          <a:endParaRPr lang="ru-RU"/>
        </a:p>
      </dgm:t>
    </dgm:pt>
    <dgm:pt modelId="{9CA9C8B3-D291-445C-87E6-FC0274603FD5}" type="sibTrans" cxnId="{438E7ED2-8B6D-4ECF-AFCD-00FC56728936}">
      <dgm:prSet/>
      <dgm:spPr/>
      <dgm:t>
        <a:bodyPr/>
        <a:lstStyle/>
        <a:p>
          <a:endParaRPr lang="ru-RU"/>
        </a:p>
      </dgm:t>
    </dgm:pt>
    <dgm:pt modelId="{DE2F9A83-979E-45C5-AC3B-C4F523CAF770}">
      <dgm:prSet/>
      <dgm:spPr>
        <a:xfrm>
          <a:off x="4670920" y="4293445"/>
          <a:ext cx="3113947" cy="78040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Не включаются</a:t>
          </a:r>
        </a:p>
      </dgm:t>
    </dgm:pt>
    <dgm:pt modelId="{43906CDC-9F81-412C-A841-12022D57A231}" type="parTrans" cxnId="{74FFE391-B003-4B88-923F-0DC4A700C00A}">
      <dgm:prSet/>
      <dgm:spPr/>
      <dgm:t>
        <a:bodyPr/>
        <a:lstStyle/>
        <a:p>
          <a:endParaRPr lang="ru-RU"/>
        </a:p>
      </dgm:t>
    </dgm:pt>
    <dgm:pt modelId="{F403B0BE-173F-4989-87DF-3BB281022298}" type="sibTrans" cxnId="{74FFE391-B003-4B88-923F-0DC4A700C00A}">
      <dgm:prSet/>
      <dgm:spPr/>
      <dgm:t>
        <a:bodyPr/>
        <a:lstStyle/>
        <a:p>
          <a:endParaRPr lang="ru-RU"/>
        </a:p>
      </dgm:t>
    </dgm:pt>
    <dgm:pt modelId="{D1BF7934-72A1-4F3F-8358-E1ED09695FCF}">
      <dgm:prSet custT="1"/>
      <dgm:spPr>
        <a:xfrm>
          <a:off x="11116" y="4260447"/>
          <a:ext cx="4670920" cy="78040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a:lnSpc>
              <a:spcPct val="100000"/>
            </a:lnSpc>
          </a:pPr>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Работники, находящиеся в отпусках без сохранения заработной платы по заявлению работника</a:t>
          </a: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484A7A12-C963-4807-88E4-4D715436AF38}" type="parTrans" cxnId="{DAB571EC-EC85-4836-88DC-C11129486EB6}">
      <dgm:prSet/>
      <dgm:spPr/>
      <dgm:t>
        <a:bodyPr/>
        <a:lstStyle/>
        <a:p>
          <a:endParaRPr lang="ru-RU"/>
        </a:p>
      </dgm:t>
    </dgm:pt>
    <dgm:pt modelId="{098CBC35-0084-4654-88A1-2547B636BFF2}" type="sibTrans" cxnId="{DAB571EC-EC85-4836-88DC-C11129486EB6}">
      <dgm:prSet/>
      <dgm:spPr/>
      <dgm:t>
        <a:bodyPr/>
        <a:lstStyle/>
        <a:p>
          <a:endParaRPr lang="ru-RU"/>
        </a:p>
      </dgm:t>
    </dgm:pt>
    <dgm:pt modelId="{6EE373B7-172B-4835-92AB-5B0B025EE31B}">
      <dgm:prSet/>
      <dgm:spPr>
        <a:xfrm>
          <a:off x="4670920" y="2534254"/>
          <a:ext cx="3113947" cy="78040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Включаются</a:t>
          </a:r>
        </a:p>
      </dgm:t>
    </dgm:pt>
    <dgm:pt modelId="{A71D2145-A8E4-44C5-A4F9-690C4F862C2F}" type="parTrans" cxnId="{7F61A07B-A137-41D3-88D3-A96EBAACBCBD}">
      <dgm:prSet/>
      <dgm:spPr/>
      <dgm:t>
        <a:bodyPr/>
        <a:lstStyle/>
        <a:p>
          <a:endParaRPr lang="ru-RU"/>
        </a:p>
      </dgm:t>
    </dgm:pt>
    <dgm:pt modelId="{02C29312-B54E-44A8-B91E-00B1204E0CE2}" type="sibTrans" cxnId="{7F61A07B-A137-41D3-88D3-A96EBAACBCBD}">
      <dgm:prSet/>
      <dgm:spPr/>
      <dgm:t>
        <a:bodyPr/>
        <a:lstStyle/>
        <a:p>
          <a:endParaRPr lang="ru-RU"/>
        </a:p>
      </dgm:t>
    </dgm:pt>
    <dgm:pt modelId="{2D6CE901-33D0-4B48-949A-B6A616BA9A2D}">
      <dgm:prSet custT="1"/>
      <dgm:spPr>
        <a:xfrm>
          <a:off x="0" y="2534434"/>
          <a:ext cx="4670920" cy="78040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a:lnSpc>
              <a:spcPct val="100000"/>
            </a:lnSpc>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отпусках, предоставляемых по инициативе нанимателя</a:t>
          </a:r>
        </a:p>
      </dgm:t>
    </dgm:pt>
    <dgm:pt modelId="{EC78C9FE-470B-40AC-A3A2-0AB5FD18DE8B}" type="parTrans" cxnId="{8C659836-96B8-4574-87AD-3140DF06EFAC}">
      <dgm:prSet/>
      <dgm:spPr/>
      <dgm:t>
        <a:bodyPr/>
        <a:lstStyle/>
        <a:p>
          <a:endParaRPr lang="ru-RU"/>
        </a:p>
      </dgm:t>
    </dgm:pt>
    <dgm:pt modelId="{56B2BEC9-2BAD-4DB9-9171-C090CD85170E}" type="sibTrans" cxnId="{8C659836-96B8-4574-87AD-3140DF06EFAC}">
      <dgm:prSet/>
      <dgm:spPr/>
      <dgm:t>
        <a:bodyPr/>
        <a:lstStyle/>
        <a:p>
          <a:endParaRPr lang="ru-RU"/>
        </a:p>
      </dgm:t>
    </dgm:pt>
    <dgm:pt modelId="{4784FA9F-723C-4B10-B343-A932AC6C6906}">
      <dgm:prSet phldrT="[Текст]"/>
      <dgm:spPr>
        <a:xfrm>
          <a:off x="4670920" y="827173"/>
          <a:ext cx="3113947" cy="780401"/>
        </a:xfrm>
        <a:prstGeom prst="roundRect">
          <a:avLst/>
        </a:prstGeom>
        <a:solidFill>
          <a:srgbClr val="648E85">
            <a:alpha val="90000"/>
          </a:srgbClr>
        </a:solidFill>
        <a:ln w="12700" cap="flat" cmpd="sng" algn="ctr">
          <a:solidFill>
            <a:sysClr val="window" lastClr="FFFFFF">
              <a:hueOff val="0"/>
              <a:satOff val="0"/>
              <a:lumOff val="0"/>
              <a:alphaOff val="0"/>
            </a:sysClr>
          </a:solidFill>
          <a:prstDash val="solid"/>
          <a:miter lim="800000"/>
        </a:ln>
        <a:effectLst/>
      </dgm:spPr>
      <dgm:t>
        <a:bodyPr anchor="ctr"/>
        <a:lstStyle/>
        <a:p>
          <a:r>
            <a:rPr lang="ru-RU" dirty="0">
              <a:solidFill>
                <a:sysClr val="window" lastClr="FFFFFF"/>
              </a:solidFill>
              <a:latin typeface="Arial" panose="020B0604020202020204" pitchFamily="34" charset="0"/>
              <a:ea typeface="+mn-ea"/>
              <a:cs typeface="Arial" panose="020B0604020202020204" pitchFamily="34" charset="0"/>
            </a:rPr>
            <a:t>Целые единицы</a:t>
          </a:r>
        </a:p>
      </dgm:t>
    </dgm:pt>
    <dgm:pt modelId="{EF96C7C1-0E58-4B33-AF61-586EC6169C40}" type="parTrans" cxnId="{3A5813C8-63F1-47E2-9A57-156697C0C694}">
      <dgm:prSet/>
      <dgm:spPr/>
      <dgm:t>
        <a:bodyPr/>
        <a:lstStyle/>
        <a:p>
          <a:endParaRPr lang="ru-RU"/>
        </a:p>
      </dgm:t>
    </dgm:pt>
    <dgm:pt modelId="{5A2DBA35-33CC-4BAC-BB1A-C442F0619C1E}" type="sibTrans" cxnId="{3A5813C8-63F1-47E2-9A57-156697C0C694}">
      <dgm:prSet/>
      <dgm:spPr/>
      <dgm:t>
        <a:bodyPr/>
        <a:lstStyle/>
        <a:p>
          <a:endParaRPr lang="ru-RU"/>
        </a:p>
      </dgm:t>
    </dgm:pt>
    <dgm:pt modelId="{670302CC-8370-4E39-B9E8-812F0F87CBDB}">
      <dgm:prSet custT="1"/>
      <dgm:spPr>
        <a:xfrm>
          <a:off x="0" y="827181"/>
          <a:ext cx="4670920" cy="78040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Лица, переведенные на работу в режим неполного рабочего времени по инициативе нанимателя </a:t>
          </a:r>
          <a:b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(без письменного заявления работника)</a:t>
          </a: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9E33D514-AEBD-40CA-8656-12D2A0B7D36F}" type="parTrans" cxnId="{BAC96CC9-734A-4E38-AE40-CA5820BAFC99}">
      <dgm:prSet/>
      <dgm:spPr/>
      <dgm:t>
        <a:bodyPr/>
        <a:lstStyle/>
        <a:p>
          <a:endParaRPr lang="ru-RU"/>
        </a:p>
      </dgm:t>
    </dgm:pt>
    <dgm:pt modelId="{4BB7E3A3-ECA5-47AD-A3A1-5594EF127CC5}" type="sibTrans" cxnId="{BAC96CC9-734A-4E38-AE40-CA5820BAFC99}">
      <dgm:prSet/>
      <dgm:spPr/>
      <dgm:t>
        <a:bodyPr/>
        <a:lstStyle/>
        <a:p>
          <a:endParaRPr lang="ru-RU"/>
        </a:p>
      </dgm:t>
    </dgm:pt>
    <dgm:pt modelId="{3CF9F2BC-903C-45EE-ADFC-1D95B149A336}">
      <dgm:prSet custT="1"/>
      <dgm:spPr/>
      <dgm:t>
        <a:bodyPr/>
        <a:lstStyle/>
        <a:p>
          <a:pPr>
            <a:lnSpc>
              <a:spcPct val="100000"/>
            </a:lnSpc>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трудовых отпусках</a:t>
          </a:r>
        </a:p>
      </dgm:t>
    </dgm:pt>
    <dgm:pt modelId="{23CFC59E-9B08-4386-BDA0-C97B655D3FC3}" type="parTrans" cxnId="{8F9E9303-5CA8-4FAA-9D5F-3696B62F51BA}">
      <dgm:prSet/>
      <dgm:spPr/>
      <dgm:t>
        <a:bodyPr/>
        <a:lstStyle/>
        <a:p>
          <a:endParaRPr lang="ru-RU"/>
        </a:p>
      </dgm:t>
    </dgm:pt>
    <dgm:pt modelId="{A4A42E48-6A10-4A7E-8E7D-9512DC00F590}" type="sibTrans" cxnId="{8F9E9303-5CA8-4FAA-9D5F-3696B62F51BA}">
      <dgm:prSet/>
      <dgm:spPr/>
      <dgm:t>
        <a:bodyPr/>
        <a:lstStyle/>
        <a:p>
          <a:endParaRPr lang="ru-RU"/>
        </a:p>
      </dgm:t>
    </dgm:pt>
    <dgm:pt modelId="{0C6C5364-0AA4-4079-81DC-5E1191FD9EC9}">
      <dgm:prSet custT="1"/>
      <dgm:spPr/>
      <dgm:t>
        <a:bodyPr/>
        <a:lstStyle/>
        <a:p>
          <a:pPr>
            <a:lnSpc>
              <a:spcPct val="90000"/>
            </a:lnSpc>
          </a:pP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E312DD8D-C437-4D14-9DAC-D1FE0B33AC2B}" type="parTrans" cxnId="{1FD94D54-4028-4EBE-B98C-E6983C14E226}">
      <dgm:prSet/>
      <dgm:spPr/>
      <dgm:t>
        <a:bodyPr/>
        <a:lstStyle/>
        <a:p>
          <a:endParaRPr lang="ru-RU"/>
        </a:p>
      </dgm:t>
    </dgm:pt>
    <dgm:pt modelId="{7CC44297-C6C0-4142-A3EA-CB90561A8816}" type="sibTrans" cxnId="{1FD94D54-4028-4EBE-B98C-E6983C14E226}">
      <dgm:prSet/>
      <dgm:spPr/>
      <dgm:t>
        <a:bodyPr/>
        <a:lstStyle/>
        <a:p>
          <a:endParaRPr lang="ru-RU"/>
        </a:p>
      </dgm:t>
    </dgm:pt>
    <dgm:pt modelId="{E2542BFB-5F0F-4770-B1F6-19C51536BF07}" type="pres">
      <dgm:prSet presAssocID="{EB94491D-26D5-4006-91C3-C414E04236FE}" presName="Name0" presStyleCnt="0">
        <dgm:presLayoutVars>
          <dgm:dir/>
          <dgm:animLvl val="lvl"/>
          <dgm:resizeHandles/>
        </dgm:presLayoutVars>
      </dgm:prSet>
      <dgm:spPr/>
      <dgm:t>
        <a:bodyPr/>
        <a:lstStyle/>
        <a:p>
          <a:endParaRPr lang="ru-RU"/>
        </a:p>
      </dgm:t>
    </dgm:pt>
    <dgm:pt modelId="{6FA310D9-A18E-439F-A489-77E9C4127BD4}" type="pres">
      <dgm:prSet presAssocID="{454220F4-0C97-4BBE-9A88-039B9295BFB0}" presName="linNode" presStyleCnt="0"/>
      <dgm:spPr/>
    </dgm:pt>
    <dgm:pt modelId="{19DB29D5-0AFF-4A02-9FE6-3BA7AED19734}" type="pres">
      <dgm:prSet presAssocID="{454220F4-0C97-4BBE-9A88-039B9295BFB0}" presName="parentShp" presStyleLbl="node1" presStyleIdx="0" presStyleCnt="6" custLinFactX="94773" custLinFactNeighborX="100000" custLinFactNeighborY="2578">
        <dgm:presLayoutVars>
          <dgm:bulletEnabled val="1"/>
        </dgm:presLayoutVars>
      </dgm:prSet>
      <dgm:spPr/>
      <dgm:t>
        <a:bodyPr/>
        <a:lstStyle/>
        <a:p>
          <a:endParaRPr lang="ru-RU"/>
        </a:p>
      </dgm:t>
    </dgm:pt>
    <dgm:pt modelId="{1F0AE9D3-ED59-4836-8F26-5CA52FB9FDEC}" type="pres">
      <dgm:prSet presAssocID="{454220F4-0C97-4BBE-9A88-039B9295BFB0}" presName="childShp" presStyleLbl="bgAccFollowNode1" presStyleIdx="0" presStyleCnt="6" custLinFactX="-1288" custLinFactNeighborX="-100000" custLinFactNeighborY="430">
        <dgm:presLayoutVars>
          <dgm:bulletEnabled val="1"/>
        </dgm:presLayoutVars>
      </dgm:prSet>
      <dgm:spPr/>
      <dgm:t>
        <a:bodyPr/>
        <a:lstStyle/>
        <a:p>
          <a:endParaRPr lang="ru-RU"/>
        </a:p>
      </dgm:t>
    </dgm:pt>
    <dgm:pt modelId="{57429F35-81AC-42FC-BDDD-7F387BD79676}" type="pres">
      <dgm:prSet presAssocID="{78AA948C-6729-44F4-B840-C70E8ADC7AB4}" presName="spacing" presStyleCnt="0"/>
      <dgm:spPr/>
    </dgm:pt>
    <dgm:pt modelId="{7837E3D8-DE88-498C-95E0-6EA7AD837725}" type="pres">
      <dgm:prSet presAssocID="{4784FA9F-723C-4B10-B343-A932AC6C6906}" presName="linNode" presStyleCnt="0"/>
      <dgm:spPr/>
    </dgm:pt>
    <dgm:pt modelId="{9D384556-3513-4364-9677-54AFD6E6F75D}" type="pres">
      <dgm:prSet presAssocID="{4784FA9F-723C-4B10-B343-A932AC6C6906}" presName="parentShp" presStyleLbl="node1" presStyleIdx="1" presStyleCnt="6" custLinFactX="3190" custLinFactNeighborX="100000" custLinFactNeighborY="-4086">
        <dgm:presLayoutVars>
          <dgm:bulletEnabled val="1"/>
        </dgm:presLayoutVars>
      </dgm:prSet>
      <dgm:spPr/>
      <dgm:t>
        <a:bodyPr/>
        <a:lstStyle/>
        <a:p>
          <a:endParaRPr lang="ru-RU"/>
        </a:p>
      </dgm:t>
    </dgm:pt>
    <dgm:pt modelId="{D28204CF-6DA3-4736-8FFC-D498162B2B64}" type="pres">
      <dgm:prSet presAssocID="{4784FA9F-723C-4B10-B343-A932AC6C6906}" presName="childShp" presStyleLbl="bgAccFollowNode1" presStyleIdx="1" presStyleCnt="6" custScaleY="129984" custLinFactX="-73" custLinFactNeighborX="-100000" custLinFactNeighborY="-4085">
        <dgm:presLayoutVars>
          <dgm:bulletEnabled val="1"/>
        </dgm:presLayoutVars>
      </dgm:prSet>
      <dgm:spPr/>
      <dgm:t>
        <a:bodyPr/>
        <a:lstStyle/>
        <a:p>
          <a:endParaRPr lang="ru-RU"/>
        </a:p>
      </dgm:t>
    </dgm:pt>
    <dgm:pt modelId="{8BA2809A-54D6-461B-AECB-968CB1562183}" type="pres">
      <dgm:prSet presAssocID="{5A2DBA35-33CC-4BAC-BB1A-C442F0619C1E}" presName="spacing" presStyleCnt="0"/>
      <dgm:spPr/>
    </dgm:pt>
    <dgm:pt modelId="{59519843-3753-4CEA-9A3B-D90374FCD134}" type="pres">
      <dgm:prSet presAssocID="{28232D1B-42B9-4B6E-ADBB-565146AAE424}" presName="linNode" presStyleCnt="0"/>
      <dgm:spPr/>
    </dgm:pt>
    <dgm:pt modelId="{1FD287E6-DB7A-4CE1-BE61-89E2880FF059}" type="pres">
      <dgm:prSet presAssocID="{28232D1B-42B9-4B6E-ADBB-565146AAE424}" presName="parentShp" presStyleLbl="node1" presStyleIdx="2" presStyleCnt="6" custLinFactNeighborX="100000" custLinFactNeighborY="-5987">
        <dgm:presLayoutVars>
          <dgm:bulletEnabled val="1"/>
        </dgm:presLayoutVars>
      </dgm:prSet>
      <dgm:spPr/>
      <dgm:t>
        <a:bodyPr/>
        <a:lstStyle/>
        <a:p>
          <a:endParaRPr lang="ru-RU"/>
        </a:p>
      </dgm:t>
    </dgm:pt>
    <dgm:pt modelId="{2F785681-0FAF-45C2-B7AA-398BF89D9B8D}" type="pres">
      <dgm:prSet presAssocID="{28232D1B-42B9-4B6E-ADBB-565146AAE424}" presName="childShp" presStyleLbl="bgAccFollowNode1" presStyleIdx="2" presStyleCnt="6" custLinFactNeighborX="-100000" custLinFactNeighborY="-9714">
        <dgm:presLayoutVars>
          <dgm:bulletEnabled val="1"/>
        </dgm:presLayoutVars>
      </dgm:prSet>
      <dgm:spPr/>
      <dgm:t>
        <a:bodyPr/>
        <a:lstStyle/>
        <a:p>
          <a:endParaRPr lang="ru-RU"/>
        </a:p>
      </dgm:t>
    </dgm:pt>
    <dgm:pt modelId="{6CB0E628-6593-4CEB-B57F-24427515A6B4}" type="pres">
      <dgm:prSet presAssocID="{017DC64D-A403-4B22-B836-AB0375D26C86}" presName="spacing" presStyleCnt="0"/>
      <dgm:spPr/>
    </dgm:pt>
    <dgm:pt modelId="{7F05DB05-8CB4-4DA3-9AB7-6F4FB607263E}" type="pres">
      <dgm:prSet presAssocID="{6EE373B7-172B-4835-92AB-5B0B025EE31B}" presName="linNode" presStyleCnt="0"/>
      <dgm:spPr/>
    </dgm:pt>
    <dgm:pt modelId="{0FA8019F-866C-490E-B4E6-655CAB246223}" type="pres">
      <dgm:prSet presAssocID="{6EE373B7-172B-4835-92AB-5B0B025EE31B}" presName="parentShp" presStyleLbl="node1" presStyleIdx="3" presStyleCnt="6" custLinFactX="9204" custLinFactNeighborX="100000" custLinFactNeighborY="-5342">
        <dgm:presLayoutVars>
          <dgm:bulletEnabled val="1"/>
        </dgm:presLayoutVars>
      </dgm:prSet>
      <dgm:spPr/>
      <dgm:t>
        <a:bodyPr/>
        <a:lstStyle/>
        <a:p>
          <a:endParaRPr lang="ru-RU"/>
        </a:p>
      </dgm:t>
    </dgm:pt>
    <dgm:pt modelId="{7C94298A-5F73-4537-86A7-2D6701170EA2}" type="pres">
      <dgm:prSet presAssocID="{6EE373B7-172B-4835-92AB-5B0B025EE31B}" presName="childShp" presStyleLbl="bgAccFollowNode1" presStyleIdx="3" presStyleCnt="6" custLinFactX="-152" custLinFactNeighborX="-100000" custLinFactNeighborY="-5319">
        <dgm:presLayoutVars>
          <dgm:bulletEnabled val="1"/>
        </dgm:presLayoutVars>
      </dgm:prSet>
      <dgm:spPr/>
      <dgm:t>
        <a:bodyPr/>
        <a:lstStyle/>
        <a:p>
          <a:endParaRPr lang="ru-RU"/>
        </a:p>
      </dgm:t>
    </dgm:pt>
    <dgm:pt modelId="{9AD83939-448A-4773-848B-6BF90995CC71}" type="pres">
      <dgm:prSet presAssocID="{02C29312-B54E-44A8-B91E-00B1204E0CE2}" presName="spacing" presStyleCnt="0"/>
      <dgm:spPr/>
    </dgm:pt>
    <dgm:pt modelId="{551D5612-72D7-4D6E-A147-7927D9C7516E}" type="pres">
      <dgm:prSet presAssocID="{20884D61-6B35-43C9-A7FE-6F0269905B5E}" presName="linNode" presStyleCnt="0"/>
      <dgm:spPr/>
    </dgm:pt>
    <dgm:pt modelId="{F57A3FFE-DC12-4BC2-B0F1-603B520A90CF}" type="pres">
      <dgm:prSet presAssocID="{20884D61-6B35-43C9-A7FE-6F0269905B5E}" presName="parentShp" presStyleLbl="node1" presStyleIdx="4" presStyleCnt="6" custLinFactX="47734" custLinFactNeighborX="100000">
        <dgm:presLayoutVars>
          <dgm:bulletEnabled val="1"/>
        </dgm:presLayoutVars>
      </dgm:prSet>
      <dgm:spPr/>
      <dgm:t>
        <a:bodyPr/>
        <a:lstStyle/>
        <a:p>
          <a:endParaRPr lang="ru-RU"/>
        </a:p>
      </dgm:t>
    </dgm:pt>
    <dgm:pt modelId="{D2BD46F7-8470-4A1B-9065-E336B028B1D6}" type="pres">
      <dgm:prSet presAssocID="{20884D61-6B35-43C9-A7FE-6F0269905B5E}" presName="childShp" presStyleLbl="bgAccFollowNode1" presStyleIdx="4" presStyleCnt="6" custLinFactNeighborX="-99886" custLinFactNeighborY="-13746">
        <dgm:presLayoutVars>
          <dgm:bulletEnabled val="1"/>
        </dgm:presLayoutVars>
      </dgm:prSet>
      <dgm:spPr/>
      <dgm:t>
        <a:bodyPr/>
        <a:lstStyle/>
        <a:p>
          <a:endParaRPr lang="ru-RU"/>
        </a:p>
      </dgm:t>
    </dgm:pt>
    <dgm:pt modelId="{D794F87C-D588-49BC-A1A2-627E8B4AA623}" type="pres">
      <dgm:prSet presAssocID="{D5FF1AE3-F11F-4FEB-8EEE-D9DFDD9D56CE}" presName="spacing" presStyleCnt="0"/>
      <dgm:spPr/>
    </dgm:pt>
    <dgm:pt modelId="{4D4227FC-0E28-4C8D-81D0-32BCB72320B3}" type="pres">
      <dgm:prSet presAssocID="{DE2F9A83-979E-45C5-AC3B-C4F523CAF770}" presName="linNode" presStyleCnt="0"/>
      <dgm:spPr/>
    </dgm:pt>
    <dgm:pt modelId="{E8ACEE6D-10B4-40B6-B2F2-EDECE962CEDA}" type="pres">
      <dgm:prSet presAssocID="{DE2F9A83-979E-45C5-AC3B-C4F523CAF770}" presName="parentShp" presStyleLbl="node1" presStyleIdx="5" presStyleCnt="6" custLinFactX="2143" custLinFactNeighborX="100000" custLinFactNeighborY="5532">
        <dgm:presLayoutVars>
          <dgm:bulletEnabled val="1"/>
        </dgm:presLayoutVars>
      </dgm:prSet>
      <dgm:spPr/>
      <dgm:t>
        <a:bodyPr/>
        <a:lstStyle/>
        <a:p>
          <a:endParaRPr lang="ru-RU"/>
        </a:p>
      </dgm:t>
    </dgm:pt>
    <dgm:pt modelId="{F4BCE04D-5806-4431-A165-15CBA4A6A662}" type="pres">
      <dgm:prSet presAssocID="{DE2F9A83-979E-45C5-AC3B-C4F523CAF770}" presName="childShp" presStyleLbl="bgAccFollowNode1" presStyleIdx="5" presStyleCnt="6" custLinFactNeighborX="-99643" custLinFactNeighborY="-4149">
        <dgm:presLayoutVars>
          <dgm:bulletEnabled val="1"/>
        </dgm:presLayoutVars>
      </dgm:prSet>
      <dgm:spPr/>
      <dgm:t>
        <a:bodyPr/>
        <a:lstStyle/>
        <a:p>
          <a:endParaRPr lang="ru-RU"/>
        </a:p>
      </dgm:t>
    </dgm:pt>
  </dgm:ptLst>
  <dgm:cxnLst>
    <dgm:cxn modelId="{8D780A65-80E6-4EB0-B399-5AA2819880AF}" type="presOf" srcId="{6EE373B7-172B-4835-92AB-5B0B025EE31B}" destId="{0FA8019F-866C-490E-B4E6-655CAB246223}" srcOrd="0" destOrd="0" presId="urn:microsoft.com/office/officeart/2005/8/layout/vList6"/>
    <dgm:cxn modelId="{8F9E9303-5CA8-4FAA-9D5F-3696B62F51BA}" srcId="{28232D1B-42B9-4B6E-ADBB-565146AAE424}" destId="{3CF9F2BC-903C-45EE-ADFC-1D95B149A336}" srcOrd="1" destOrd="0" parTransId="{23CFC59E-9B08-4386-BDA0-C97B655D3FC3}" sibTransId="{A4A42E48-6A10-4A7E-8E7D-9512DC00F590}"/>
    <dgm:cxn modelId="{BAC96CC9-734A-4E38-AE40-CA5820BAFC99}" srcId="{4784FA9F-723C-4B10-B343-A932AC6C6906}" destId="{670302CC-8370-4E39-B9E8-812F0F87CBDB}" srcOrd="0" destOrd="0" parTransId="{9E33D514-AEBD-40CA-8656-12D2A0B7D36F}" sibTransId="{4BB7E3A3-ECA5-47AD-A3A1-5594EF127CC5}"/>
    <dgm:cxn modelId="{74FFE391-B003-4B88-923F-0DC4A700C00A}" srcId="{EB94491D-26D5-4006-91C3-C414E04236FE}" destId="{DE2F9A83-979E-45C5-AC3B-C4F523CAF770}" srcOrd="5" destOrd="0" parTransId="{43906CDC-9F81-412C-A841-12022D57A231}" sibTransId="{F403B0BE-173F-4989-87DF-3BB281022298}"/>
    <dgm:cxn modelId="{7777E523-A6EF-478C-8258-FB8F3B177EAC}" srcId="{454220F4-0C97-4BBE-9A88-039B9295BFB0}" destId="{2C240EE5-35EB-4DAF-A268-67F6C8F448D7}" srcOrd="0" destOrd="0" parTransId="{C41E5A4D-CE9A-44E6-9134-DC90548AB850}" sibTransId="{C8C1B778-9090-4D0C-943A-0563402B73C7}"/>
    <dgm:cxn modelId="{9AE0CEBF-E035-46F5-9B99-6C24AAC205E1}" type="presOf" srcId="{4784FA9F-723C-4B10-B343-A932AC6C6906}" destId="{9D384556-3513-4364-9677-54AFD6E6F75D}" srcOrd="0" destOrd="0" presId="urn:microsoft.com/office/officeart/2005/8/layout/vList6"/>
    <dgm:cxn modelId="{8FDD1DDA-3C55-4C6A-A3A1-AD6D85143531}" type="presOf" srcId="{0C6C5364-0AA4-4079-81DC-5E1191FD9EC9}" destId="{2F785681-0FAF-45C2-B7AA-398BF89D9B8D}" srcOrd="0" destOrd="2" presId="urn:microsoft.com/office/officeart/2005/8/layout/vList6"/>
    <dgm:cxn modelId="{24BEEC87-F448-4C1C-A488-A4419D74B926}" type="presOf" srcId="{EB94491D-26D5-4006-91C3-C414E04236FE}" destId="{E2542BFB-5F0F-4770-B1F6-19C51536BF07}" srcOrd="0" destOrd="0" presId="urn:microsoft.com/office/officeart/2005/8/layout/vList6"/>
    <dgm:cxn modelId="{456E52FC-EAFE-46D2-82D6-A543ACCE4412}" type="presOf" srcId="{F604F9E5-C172-4B84-8A0C-DBA6CF552EAE}" destId="{D2BD46F7-8470-4A1B-9065-E336B028B1D6}" srcOrd="0" destOrd="0" presId="urn:microsoft.com/office/officeart/2005/8/layout/vList6"/>
    <dgm:cxn modelId="{B283E561-C501-4F1A-8CFF-C52B80BD4CDC}" type="presOf" srcId="{670302CC-8370-4E39-B9E8-812F0F87CBDB}" destId="{D28204CF-6DA3-4736-8FFC-D498162B2B64}" srcOrd="0" destOrd="0" presId="urn:microsoft.com/office/officeart/2005/8/layout/vList6"/>
    <dgm:cxn modelId="{F862B5EC-C69F-4938-8292-369710971750}" srcId="{EB94491D-26D5-4006-91C3-C414E04236FE}" destId="{28232D1B-42B9-4B6E-ADBB-565146AAE424}" srcOrd="2" destOrd="0" parTransId="{600FA4DB-22CD-4E54-8477-B5D93686DD37}" sibTransId="{017DC64D-A403-4B22-B836-AB0375D26C86}"/>
    <dgm:cxn modelId="{22344EA1-01A1-4B9E-9E72-205ECDDD383B}" srcId="{EB94491D-26D5-4006-91C3-C414E04236FE}" destId="{454220F4-0C97-4BBE-9A88-039B9295BFB0}" srcOrd="0" destOrd="0" parTransId="{77D4A748-5B97-4503-A91F-C73A4C199B8C}" sibTransId="{78AA948C-6729-44F4-B840-C70E8ADC7AB4}"/>
    <dgm:cxn modelId="{1EDA8B5A-5C63-4014-A24F-E82BD01396B5}" srcId="{28232D1B-42B9-4B6E-ADBB-565146AAE424}" destId="{FBE7B9E0-1888-4515-A55D-85EDB2061B87}" srcOrd="0" destOrd="0" parTransId="{F4FE113B-9257-4A0F-97BA-59656D8ED9CA}" sibTransId="{DCBDE3C1-0CFB-4F4C-BF70-A698B8994F9D}"/>
    <dgm:cxn modelId="{52972C1E-BE50-4CE7-A66D-FDC162BDE918}" type="presOf" srcId="{2C240EE5-35EB-4DAF-A268-67F6C8F448D7}" destId="{1F0AE9D3-ED59-4836-8F26-5CA52FB9FDEC}" srcOrd="0" destOrd="0" presId="urn:microsoft.com/office/officeart/2005/8/layout/vList6"/>
    <dgm:cxn modelId="{38F650A2-66C1-47D8-BE49-5B2E7FC24CCC}" type="presOf" srcId="{2D6CE901-33D0-4B48-949A-B6A616BA9A2D}" destId="{7C94298A-5F73-4537-86A7-2D6701170EA2}" srcOrd="0" destOrd="0" presId="urn:microsoft.com/office/officeart/2005/8/layout/vList6"/>
    <dgm:cxn modelId="{F1E1AFE9-458F-4548-B26F-5444DCD92AF2}" type="presOf" srcId="{3CF9F2BC-903C-45EE-ADFC-1D95B149A336}" destId="{2F785681-0FAF-45C2-B7AA-398BF89D9B8D}" srcOrd="0" destOrd="1" presId="urn:microsoft.com/office/officeart/2005/8/layout/vList6"/>
    <dgm:cxn modelId="{CB69F765-06D7-4E8F-B315-57A6ACCB92E2}" type="presOf" srcId="{DE2F9A83-979E-45C5-AC3B-C4F523CAF770}" destId="{E8ACEE6D-10B4-40B6-B2F2-EDECE962CEDA}" srcOrd="0" destOrd="0" presId="urn:microsoft.com/office/officeart/2005/8/layout/vList6"/>
    <dgm:cxn modelId="{7E6CB001-62AA-4E20-8D77-1465A8493421}" srcId="{EB94491D-26D5-4006-91C3-C414E04236FE}" destId="{20884D61-6B35-43C9-A7FE-6F0269905B5E}" srcOrd="4" destOrd="0" parTransId="{35847AE7-669B-4425-806E-FB2DE896EA70}" sibTransId="{D5FF1AE3-F11F-4FEB-8EEE-D9DFDD9D56CE}"/>
    <dgm:cxn modelId="{28F3DFD2-4EB8-492D-9C5E-37254B13EC77}" type="presOf" srcId="{FBE7B9E0-1888-4515-A55D-85EDB2061B87}" destId="{2F785681-0FAF-45C2-B7AA-398BF89D9B8D}" srcOrd="0" destOrd="0" presId="urn:microsoft.com/office/officeart/2005/8/layout/vList6"/>
    <dgm:cxn modelId="{DAB571EC-EC85-4836-88DC-C11129486EB6}" srcId="{DE2F9A83-979E-45C5-AC3B-C4F523CAF770}" destId="{D1BF7934-72A1-4F3F-8358-E1ED09695FCF}" srcOrd="0" destOrd="0" parTransId="{484A7A12-C963-4807-88E4-4D715436AF38}" sibTransId="{098CBC35-0084-4654-88A1-2547B636BFF2}"/>
    <dgm:cxn modelId="{1FD94D54-4028-4EBE-B98C-E6983C14E226}" srcId="{28232D1B-42B9-4B6E-ADBB-565146AAE424}" destId="{0C6C5364-0AA4-4079-81DC-5E1191FD9EC9}" srcOrd="2" destOrd="0" parTransId="{E312DD8D-C437-4D14-9DAC-D1FE0B33AC2B}" sibTransId="{7CC44297-C6C0-4142-A3EA-CB90561A8816}"/>
    <dgm:cxn modelId="{7F61A07B-A137-41D3-88D3-A96EBAACBCBD}" srcId="{EB94491D-26D5-4006-91C3-C414E04236FE}" destId="{6EE373B7-172B-4835-92AB-5B0B025EE31B}" srcOrd="3" destOrd="0" parTransId="{A71D2145-A8E4-44C5-A4F9-690C4F862C2F}" sibTransId="{02C29312-B54E-44A8-B91E-00B1204E0CE2}"/>
    <dgm:cxn modelId="{FA05FCD1-3FF2-4E53-B692-4DA557534E2A}" type="presOf" srcId="{D1BF7934-72A1-4F3F-8358-E1ED09695FCF}" destId="{F4BCE04D-5806-4431-A165-15CBA4A6A662}" srcOrd="0" destOrd="0" presId="urn:microsoft.com/office/officeart/2005/8/layout/vList6"/>
    <dgm:cxn modelId="{06E94ABD-BEAE-4817-B697-018556331A02}" type="presOf" srcId="{20884D61-6B35-43C9-A7FE-6F0269905B5E}" destId="{F57A3FFE-DC12-4BC2-B0F1-603B520A90CF}" srcOrd="0" destOrd="0" presId="urn:microsoft.com/office/officeart/2005/8/layout/vList6"/>
    <dgm:cxn modelId="{B52CA385-824B-4843-93FE-768ED092B662}" type="presOf" srcId="{28232D1B-42B9-4B6E-ADBB-565146AAE424}" destId="{1FD287E6-DB7A-4CE1-BE61-89E2880FF059}" srcOrd="0" destOrd="0" presId="urn:microsoft.com/office/officeart/2005/8/layout/vList6"/>
    <dgm:cxn modelId="{3A5813C8-63F1-47E2-9A57-156697C0C694}" srcId="{EB94491D-26D5-4006-91C3-C414E04236FE}" destId="{4784FA9F-723C-4B10-B343-A932AC6C6906}" srcOrd="1" destOrd="0" parTransId="{EF96C7C1-0E58-4B33-AF61-586EC6169C40}" sibTransId="{5A2DBA35-33CC-4BAC-BB1A-C442F0619C1E}"/>
    <dgm:cxn modelId="{8C659836-96B8-4574-87AD-3140DF06EFAC}" srcId="{6EE373B7-172B-4835-92AB-5B0B025EE31B}" destId="{2D6CE901-33D0-4B48-949A-B6A616BA9A2D}" srcOrd="0" destOrd="0" parTransId="{EC78C9FE-470B-40AC-A3A2-0AB5FD18DE8B}" sibTransId="{56B2BEC9-2BAD-4DB9-9171-C090CD85170E}"/>
    <dgm:cxn modelId="{438E7ED2-8B6D-4ECF-AFCD-00FC56728936}" srcId="{20884D61-6B35-43C9-A7FE-6F0269905B5E}" destId="{F604F9E5-C172-4B84-8A0C-DBA6CF552EAE}" srcOrd="0" destOrd="0" parTransId="{73802F05-F2BA-4316-9AF7-EF8C1810F4C9}" sibTransId="{9CA9C8B3-D291-445C-87E6-FC0274603FD5}"/>
    <dgm:cxn modelId="{21EC8570-E2BE-4328-8CCB-8BE7526EAD3A}" type="presOf" srcId="{454220F4-0C97-4BBE-9A88-039B9295BFB0}" destId="{19DB29D5-0AFF-4A02-9FE6-3BA7AED19734}" srcOrd="0" destOrd="0" presId="urn:microsoft.com/office/officeart/2005/8/layout/vList6"/>
    <dgm:cxn modelId="{216EDFAE-3218-4095-864E-5B9335630B0A}" type="presParOf" srcId="{E2542BFB-5F0F-4770-B1F6-19C51536BF07}" destId="{6FA310D9-A18E-439F-A489-77E9C4127BD4}" srcOrd="0" destOrd="0" presId="urn:microsoft.com/office/officeart/2005/8/layout/vList6"/>
    <dgm:cxn modelId="{F9F5ABDA-4071-45D9-A279-2AE2A2DD68C5}" type="presParOf" srcId="{6FA310D9-A18E-439F-A489-77E9C4127BD4}" destId="{19DB29D5-0AFF-4A02-9FE6-3BA7AED19734}" srcOrd="0" destOrd="0" presId="urn:microsoft.com/office/officeart/2005/8/layout/vList6"/>
    <dgm:cxn modelId="{F18202CC-80B4-4EBF-B72E-B56B9F1747E3}" type="presParOf" srcId="{6FA310D9-A18E-439F-A489-77E9C4127BD4}" destId="{1F0AE9D3-ED59-4836-8F26-5CA52FB9FDEC}" srcOrd="1" destOrd="0" presId="urn:microsoft.com/office/officeart/2005/8/layout/vList6"/>
    <dgm:cxn modelId="{BFA55E7C-D6BE-4876-BC62-CE7B81C5DDAD}" type="presParOf" srcId="{E2542BFB-5F0F-4770-B1F6-19C51536BF07}" destId="{57429F35-81AC-42FC-BDDD-7F387BD79676}" srcOrd="1" destOrd="0" presId="urn:microsoft.com/office/officeart/2005/8/layout/vList6"/>
    <dgm:cxn modelId="{209E2936-F8CF-4483-8BDA-BE772C9AC26B}" type="presParOf" srcId="{E2542BFB-5F0F-4770-B1F6-19C51536BF07}" destId="{7837E3D8-DE88-498C-95E0-6EA7AD837725}" srcOrd="2" destOrd="0" presId="urn:microsoft.com/office/officeart/2005/8/layout/vList6"/>
    <dgm:cxn modelId="{402AC3AD-D269-4597-AABB-8A74BC7D6BEB}" type="presParOf" srcId="{7837E3D8-DE88-498C-95E0-6EA7AD837725}" destId="{9D384556-3513-4364-9677-54AFD6E6F75D}" srcOrd="0" destOrd="0" presId="urn:microsoft.com/office/officeart/2005/8/layout/vList6"/>
    <dgm:cxn modelId="{9FD9537D-D908-4B46-A62C-D1534678E4FE}" type="presParOf" srcId="{7837E3D8-DE88-498C-95E0-6EA7AD837725}" destId="{D28204CF-6DA3-4736-8FFC-D498162B2B64}" srcOrd="1" destOrd="0" presId="urn:microsoft.com/office/officeart/2005/8/layout/vList6"/>
    <dgm:cxn modelId="{9F6F1BC6-7212-46E0-B483-2107AAC08358}" type="presParOf" srcId="{E2542BFB-5F0F-4770-B1F6-19C51536BF07}" destId="{8BA2809A-54D6-461B-AECB-968CB1562183}" srcOrd="3" destOrd="0" presId="urn:microsoft.com/office/officeart/2005/8/layout/vList6"/>
    <dgm:cxn modelId="{5ED3886B-44CA-4278-893B-B02F4AE83DB4}" type="presParOf" srcId="{E2542BFB-5F0F-4770-B1F6-19C51536BF07}" destId="{59519843-3753-4CEA-9A3B-D90374FCD134}" srcOrd="4" destOrd="0" presId="urn:microsoft.com/office/officeart/2005/8/layout/vList6"/>
    <dgm:cxn modelId="{C39311A5-E37D-479E-9465-4C1F46252A03}" type="presParOf" srcId="{59519843-3753-4CEA-9A3B-D90374FCD134}" destId="{1FD287E6-DB7A-4CE1-BE61-89E2880FF059}" srcOrd="0" destOrd="0" presId="urn:microsoft.com/office/officeart/2005/8/layout/vList6"/>
    <dgm:cxn modelId="{67515F02-085F-40AC-A10D-1CE3468AAEE9}" type="presParOf" srcId="{59519843-3753-4CEA-9A3B-D90374FCD134}" destId="{2F785681-0FAF-45C2-B7AA-398BF89D9B8D}" srcOrd="1" destOrd="0" presId="urn:microsoft.com/office/officeart/2005/8/layout/vList6"/>
    <dgm:cxn modelId="{4A47D4EA-D712-435C-B2D8-653ECDDF30E7}" type="presParOf" srcId="{E2542BFB-5F0F-4770-B1F6-19C51536BF07}" destId="{6CB0E628-6593-4CEB-B57F-24427515A6B4}" srcOrd="5" destOrd="0" presId="urn:microsoft.com/office/officeart/2005/8/layout/vList6"/>
    <dgm:cxn modelId="{A9CA09F4-3A97-4141-A5D6-3ED9893C661B}" type="presParOf" srcId="{E2542BFB-5F0F-4770-B1F6-19C51536BF07}" destId="{7F05DB05-8CB4-4DA3-9AB7-6F4FB607263E}" srcOrd="6" destOrd="0" presId="urn:microsoft.com/office/officeart/2005/8/layout/vList6"/>
    <dgm:cxn modelId="{A9D9BB9E-AB10-42D1-8DE3-42BA09465801}" type="presParOf" srcId="{7F05DB05-8CB4-4DA3-9AB7-6F4FB607263E}" destId="{0FA8019F-866C-490E-B4E6-655CAB246223}" srcOrd="0" destOrd="0" presId="urn:microsoft.com/office/officeart/2005/8/layout/vList6"/>
    <dgm:cxn modelId="{61838C83-4D86-46A3-9B24-39D083DC3EA8}" type="presParOf" srcId="{7F05DB05-8CB4-4DA3-9AB7-6F4FB607263E}" destId="{7C94298A-5F73-4537-86A7-2D6701170EA2}" srcOrd="1" destOrd="0" presId="urn:microsoft.com/office/officeart/2005/8/layout/vList6"/>
    <dgm:cxn modelId="{18DF09CE-1F8B-4B98-8F48-C29A7AB62B2C}" type="presParOf" srcId="{E2542BFB-5F0F-4770-B1F6-19C51536BF07}" destId="{9AD83939-448A-4773-848B-6BF90995CC71}" srcOrd="7" destOrd="0" presId="urn:microsoft.com/office/officeart/2005/8/layout/vList6"/>
    <dgm:cxn modelId="{FF756EB5-457F-4CB5-AAA0-572A458D3157}" type="presParOf" srcId="{E2542BFB-5F0F-4770-B1F6-19C51536BF07}" destId="{551D5612-72D7-4D6E-A147-7927D9C7516E}" srcOrd="8" destOrd="0" presId="urn:microsoft.com/office/officeart/2005/8/layout/vList6"/>
    <dgm:cxn modelId="{D65199BA-B30B-42FB-9697-B0AF31F83CD5}" type="presParOf" srcId="{551D5612-72D7-4D6E-A147-7927D9C7516E}" destId="{F57A3FFE-DC12-4BC2-B0F1-603B520A90CF}" srcOrd="0" destOrd="0" presId="urn:microsoft.com/office/officeart/2005/8/layout/vList6"/>
    <dgm:cxn modelId="{54F2C6FA-6FFA-4E60-924E-BAA3A3EABA20}" type="presParOf" srcId="{551D5612-72D7-4D6E-A147-7927D9C7516E}" destId="{D2BD46F7-8470-4A1B-9065-E336B028B1D6}" srcOrd="1" destOrd="0" presId="urn:microsoft.com/office/officeart/2005/8/layout/vList6"/>
    <dgm:cxn modelId="{CA0554E8-FD8B-47F4-87C1-688B90207FF5}" type="presParOf" srcId="{E2542BFB-5F0F-4770-B1F6-19C51536BF07}" destId="{D794F87C-D588-49BC-A1A2-627E8B4AA623}" srcOrd="9" destOrd="0" presId="urn:microsoft.com/office/officeart/2005/8/layout/vList6"/>
    <dgm:cxn modelId="{B6B864CC-CA85-4996-8DC0-B44342460C1D}" type="presParOf" srcId="{E2542BFB-5F0F-4770-B1F6-19C51536BF07}" destId="{4D4227FC-0E28-4C8D-81D0-32BCB72320B3}" srcOrd="10" destOrd="0" presId="urn:microsoft.com/office/officeart/2005/8/layout/vList6"/>
    <dgm:cxn modelId="{2D82D07F-C3FD-43F9-89D3-55807A1A51F5}" type="presParOf" srcId="{4D4227FC-0E28-4C8D-81D0-32BCB72320B3}" destId="{E8ACEE6D-10B4-40B6-B2F2-EDECE962CEDA}" srcOrd="0" destOrd="0" presId="urn:microsoft.com/office/officeart/2005/8/layout/vList6"/>
    <dgm:cxn modelId="{BDFC4034-FB21-430B-9130-CB50A95D8B5E}" type="presParOf" srcId="{4D4227FC-0E28-4C8D-81D0-32BCB72320B3}" destId="{F4BCE04D-5806-4431-A165-15CBA4A6A662}"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94491D-26D5-4006-91C3-C414E04236F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20884D61-6B35-43C9-A7FE-6F0269905B5E}">
      <dgm:prSet custT="1"/>
      <dgm:spPr>
        <a:xfrm>
          <a:off x="5841076" y="1744134"/>
          <a:ext cx="3894050" cy="158557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4000" dirty="0">
              <a:solidFill>
                <a:sysClr val="window" lastClr="FFFFFF"/>
              </a:solidFill>
              <a:latin typeface="Arial" panose="020B0604020202020204" pitchFamily="34" charset="0"/>
              <a:ea typeface="+mn-ea"/>
              <a:cs typeface="Arial" panose="020B0604020202020204" pitchFamily="34" charset="0"/>
            </a:rPr>
            <a:t>Включаются</a:t>
          </a:r>
        </a:p>
      </dgm:t>
    </dgm:pt>
    <dgm:pt modelId="{35847AE7-669B-4425-806E-FB2DE896EA70}" type="parTrans" cxnId="{7E6CB001-62AA-4E20-8D77-1465A8493421}">
      <dgm:prSet/>
      <dgm:spPr/>
      <dgm:t>
        <a:bodyPr/>
        <a:lstStyle/>
        <a:p>
          <a:endParaRPr lang="ru-RU"/>
        </a:p>
      </dgm:t>
    </dgm:pt>
    <dgm:pt modelId="{D5FF1AE3-F11F-4FEB-8EEE-D9DFDD9D56CE}" type="sibTrans" cxnId="{7E6CB001-62AA-4E20-8D77-1465A8493421}">
      <dgm:prSet/>
      <dgm:spPr/>
      <dgm:t>
        <a:bodyPr/>
        <a:lstStyle/>
        <a:p>
          <a:endParaRPr lang="ru-RU"/>
        </a:p>
      </dgm:t>
    </dgm:pt>
    <dgm:pt modelId="{F604F9E5-C172-4B84-8A0C-DBA6CF552EAE}">
      <dgm:prSet custT="1"/>
      <dgm:spPr>
        <a:xfrm>
          <a:off x="0" y="1709061"/>
          <a:ext cx="5841076" cy="158557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216000"/>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Привлеченные для работы лица, больные хроническим алкоголизмом, наркоманией и токсикоманией, не состоящие в списочном составе организации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помещенные в лечебно-трудовые профилактории</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привлеченные к труду </a:t>
          </a:r>
          <a:r>
            <a:rPr lang="ru-RU" sz="1600" b="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согласно договорам </a:t>
          </a: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предоставление рабочей силы</a:t>
          </a:r>
        </a:p>
      </dgm:t>
    </dgm:pt>
    <dgm:pt modelId="{73802F05-F2BA-4316-9AF7-EF8C1810F4C9}" type="parTrans" cxnId="{438E7ED2-8B6D-4ECF-AFCD-00FC56728936}">
      <dgm:prSet/>
      <dgm:spPr/>
      <dgm:t>
        <a:bodyPr/>
        <a:lstStyle/>
        <a:p>
          <a:endParaRPr lang="ru-RU"/>
        </a:p>
      </dgm:t>
    </dgm:pt>
    <dgm:pt modelId="{9CA9C8B3-D291-445C-87E6-FC0274603FD5}" type="sibTrans" cxnId="{438E7ED2-8B6D-4ECF-AFCD-00FC56728936}">
      <dgm:prSet/>
      <dgm:spPr/>
      <dgm:t>
        <a:bodyPr/>
        <a:lstStyle/>
        <a:p>
          <a:endParaRPr lang="ru-RU"/>
        </a:p>
      </dgm:t>
    </dgm:pt>
    <dgm:pt modelId="{DE2F9A83-979E-45C5-AC3B-C4F523CAF770}">
      <dgm:prSet custT="1"/>
      <dgm:spPr>
        <a:xfrm>
          <a:off x="5841076" y="3488269"/>
          <a:ext cx="3894050" cy="158557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4000" dirty="0">
              <a:solidFill>
                <a:sysClr val="window" lastClr="FFFFFF"/>
              </a:solidFill>
              <a:latin typeface="Arial" panose="020B0604020202020204" pitchFamily="34" charset="0"/>
              <a:ea typeface="+mn-ea"/>
              <a:cs typeface="Arial" panose="020B0604020202020204" pitchFamily="34" charset="0"/>
            </a:rPr>
            <a:t>Включаются</a:t>
          </a:r>
          <a:r>
            <a:rPr lang="ru-RU" sz="2300" dirty="0">
              <a:solidFill>
                <a:sysClr val="window" lastClr="FFFFFF"/>
              </a:solidFill>
              <a:latin typeface="Calibri"/>
              <a:ea typeface="+mn-ea"/>
              <a:cs typeface="+mn-cs"/>
            </a:rPr>
            <a:t> </a:t>
          </a:r>
          <a:br>
            <a:rPr lang="ru-RU" sz="2300" dirty="0">
              <a:solidFill>
                <a:sysClr val="window" lastClr="FFFFFF"/>
              </a:solidFill>
              <a:latin typeface="Calibri"/>
              <a:ea typeface="+mn-ea"/>
              <a:cs typeface="+mn-cs"/>
            </a:rPr>
          </a:br>
          <a:r>
            <a:rPr lang="ru-RU" sz="1400" dirty="0">
              <a:solidFill>
                <a:sysClr val="window" lastClr="FFFFFF"/>
              </a:solidFill>
              <a:latin typeface="Arial" panose="020B0604020202020204" pitchFamily="34" charset="0"/>
              <a:ea typeface="+mn-ea"/>
              <a:cs typeface="Arial" panose="020B0604020202020204" pitchFamily="34" charset="0"/>
            </a:rPr>
            <a:t>(выплата з</a:t>
          </a:r>
          <a:r>
            <a:rPr lang="en-US" sz="1400" dirty="0">
              <a:solidFill>
                <a:sysClr val="window" lastClr="FFFFFF"/>
              </a:solidFill>
              <a:latin typeface="Arial" panose="020B0604020202020204" pitchFamily="34" charset="0"/>
              <a:ea typeface="+mn-ea"/>
              <a:cs typeface="Arial" panose="020B0604020202020204" pitchFamily="34" charset="0"/>
            </a:rPr>
            <a:t>/</a:t>
          </a:r>
          <a:r>
            <a:rPr lang="ru-RU" sz="1400" dirty="0">
              <a:solidFill>
                <a:sysClr val="window" lastClr="FFFFFF"/>
              </a:solidFill>
              <a:latin typeface="Arial" panose="020B0604020202020204" pitchFamily="34" charset="0"/>
              <a:ea typeface="+mn-ea"/>
              <a:cs typeface="Arial" panose="020B0604020202020204" pitchFamily="34" charset="0"/>
            </a:rPr>
            <a:t>п осуществляется организацией непосредственно работникам)</a:t>
          </a:r>
        </a:p>
      </dgm:t>
    </dgm:pt>
    <dgm:pt modelId="{43906CDC-9F81-412C-A841-12022D57A231}" type="parTrans" cxnId="{74FFE391-B003-4B88-923F-0DC4A700C00A}">
      <dgm:prSet/>
      <dgm:spPr/>
      <dgm:t>
        <a:bodyPr/>
        <a:lstStyle/>
        <a:p>
          <a:endParaRPr lang="ru-RU"/>
        </a:p>
      </dgm:t>
    </dgm:pt>
    <dgm:pt modelId="{F403B0BE-173F-4989-87DF-3BB281022298}" type="sibTrans" cxnId="{74FFE391-B003-4B88-923F-0DC4A700C00A}">
      <dgm:prSet/>
      <dgm:spPr/>
      <dgm:t>
        <a:bodyPr/>
        <a:lstStyle/>
        <a:p>
          <a:endParaRPr lang="ru-RU"/>
        </a:p>
      </dgm:t>
    </dgm:pt>
    <dgm:pt modelId="{D1BF7934-72A1-4F3F-8358-E1ED09695FCF}">
      <dgm:prSet custT="1"/>
      <dgm:spPr>
        <a:xfrm>
          <a:off x="13901" y="3422484"/>
          <a:ext cx="5841076" cy="158557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216000" indent="-172800">
            <a:spcBef>
              <a:spcPts val="1200"/>
            </a:spcBef>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Граждане, зарегистрированные в органах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по труду, занятости и социальной защите в качестве безработных, направленные на оплачиваемые общественные работы, </a:t>
          </a:r>
          <a:r>
            <a:rPr lang="ru-RU" sz="1600" b="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если с ними заключен срочный трудовой договор</a:t>
          </a:r>
        </a:p>
      </dgm:t>
    </dgm:pt>
    <dgm:pt modelId="{484A7A12-C963-4807-88E4-4D715436AF38}" type="parTrans" cxnId="{DAB571EC-EC85-4836-88DC-C11129486EB6}">
      <dgm:prSet/>
      <dgm:spPr/>
      <dgm:t>
        <a:bodyPr/>
        <a:lstStyle/>
        <a:p>
          <a:endParaRPr lang="ru-RU"/>
        </a:p>
      </dgm:t>
    </dgm:pt>
    <dgm:pt modelId="{098CBC35-0084-4654-88A1-2547B636BFF2}" type="sibTrans" cxnId="{DAB571EC-EC85-4836-88DC-C11129486EB6}">
      <dgm:prSet/>
      <dgm:spPr/>
      <dgm:t>
        <a:bodyPr/>
        <a:lstStyle/>
        <a:p>
          <a:endParaRPr lang="ru-RU"/>
        </a:p>
      </dgm:t>
    </dgm:pt>
    <dgm:pt modelId="{6EE373B7-172B-4835-92AB-5B0B025EE31B}">
      <dgm:prSet custT="1"/>
      <dgm:spPr>
        <a:xfrm>
          <a:off x="5841076" y="0"/>
          <a:ext cx="3894050" cy="158557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4000" dirty="0">
              <a:solidFill>
                <a:sysClr val="window" lastClr="FFFFFF"/>
              </a:solidFill>
              <a:latin typeface="Arial" panose="020B0604020202020204" pitchFamily="34" charset="0"/>
              <a:ea typeface="+mn-ea"/>
              <a:cs typeface="Arial" panose="020B0604020202020204" pitchFamily="34" charset="0"/>
            </a:rPr>
            <a:t>Включаются</a:t>
          </a:r>
        </a:p>
      </dgm:t>
    </dgm:pt>
    <dgm:pt modelId="{A71D2145-A8E4-44C5-A4F9-690C4F862C2F}" type="parTrans" cxnId="{7F61A07B-A137-41D3-88D3-A96EBAACBCBD}">
      <dgm:prSet/>
      <dgm:spPr/>
      <dgm:t>
        <a:bodyPr/>
        <a:lstStyle/>
        <a:p>
          <a:endParaRPr lang="ru-RU"/>
        </a:p>
      </dgm:t>
    </dgm:pt>
    <dgm:pt modelId="{02C29312-B54E-44A8-B91E-00B1204E0CE2}" type="sibTrans" cxnId="{7F61A07B-A137-41D3-88D3-A96EBAACBCBD}">
      <dgm:prSet/>
      <dgm:spPr/>
      <dgm:t>
        <a:bodyPr/>
        <a:lstStyle/>
        <a:p>
          <a:endParaRPr lang="ru-RU"/>
        </a:p>
      </dgm:t>
    </dgm:pt>
    <dgm:pt modelId="{2D6CE901-33D0-4B48-949A-B6A616BA9A2D}">
      <dgm:prSet custT="1"/>
      <dgm:spPr>
        <a:xfrm>
          <a:off x="0" y="0"/>
          <a:ext cx="5841076" cy="158557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216000"/>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Привлеченные для работы в организации лица, не состоящие в списочном составе организации,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отбывающие наказание в виде лишения свободы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привлеченные к труду </a:t>
          </a:r>
          <a:r>
            <a:rPr lang="ru-RU" sz="1600" b="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согласно договорам </a:t>
          </a: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предоставление рабочей силы</a:t>
          </a:r>
        </a:p>
      </dgm:t>
    </dgm:pt>
    <dgm:pt modelId="{EC78C9FE-470B-40AC-A3A2-0AB5FD18DE8B}" type="parTrans" cxnId="{8C659836-96B8-4574-87AD-3140DF06EFAC}">
      <dgm:prSet/>
      <dgm:spPr/>
      <dgm:t>
        <a:bodyPr/>
        <a:lstStyle/>
        <a:p>
          <a:endParaRPr lang="ru-RU"/>
        </a:p>
      </dgm:t>
    </dgm:pt>
    <dgm:pt modelId="{56B2BEC9-2BAD-4DB9-9171-C090CD85170E}" type="sibTrans" cxnId="{8C659836-96B8-4574-87AD-3140DF06EFAC}">
      <dgm:prSet/>
      <dgm:spPr/>
      <dgm:t>
        <a:bodyPr/>
        <a:lstStyle/>
        <a:p>
          <a:endParaRPr lang="ru-RU"/>
        </a:p>
      </dgm:t>
    </dgm:pt>
    <dgm:pt modelId="{E2542BFB-5F0F-4770-B1F6-19C51536BF07}" type="pres">
      <dgm:prSet presAssocID="{EB94491D-26D5-4006-91C3-C414E04236FE}" presName="Name0" presStyleCnt="0">
        <dgm:presLayoutVars>
          <dgm:dir/>
          <dgm:animLvl val="lvl"/>
          <dgm:resizeHandles/>
        </dgm:presLayoutVars>
      </dgm:prSet>
      <dgm:spPr/>
      <dgm:t>
        <a:bodyPr/>
        <a:lstStyle/>
        <a:p>
          <a:endParaRPr lang="ru-RU"/>
        </a:p>
      </dgm:t>
    </dgm:pt>
    <dgm:pt modelId="{7F05DB05-8CB4-4DA3-9AB7-6F4FB607263E}" type="pres">
      <dgm:prSet presAssocID="{6EE373B7-172B-4835-92AB-5B0B025EE31B}" presName="linNode" presStyleCnt="0"/>
      <dgm:spPr/>
    </dgm:pt>
    <dgm:pt modelId="{0FA8019F-866C-490E-B4E6-655CAB246223}" type="pres">
      <dgm:prSet presAssocID="{6EE373B7-172B-4835-92AB-5B0B025EE31B}" presName="parentShp" presStyleLbl="node1" presStyleIdx="0" presStyleCnt="3" custLinFactX="9204" custLinFactNeighborX="100000" custLinFactNeighborY="-5342">
        <dgm:presLayoutVars>
          <dgm:bulletEnabled val="1"/>
        </dgm:presLayoutVars>
      </dgm:prSet>
      <dgm:spPr/>
      <dgm:t>
        <a:bodyPr/>
        <a:lstStyle/>
        <a:p>
          <a:endParaRPr lang="ru-RU"/>
        </a:p>
      </dgm:t>
    </dgm:pt>
    <dgm:pt modelId="{7C94298A-5F73-4537-86A7-2D6701170EA2}" type="pres">
      <dgm:prSet presAssocID="{6EE373B7-172B-4835-92AB-5B0B025EE31B}" presName="childShp" presStyleLbl="bgAccFollowNode1" presStyleIdx="0" presStyleCnt="3" custScaleX="106053" custScaleY="108710" custLinFactX="-152" custLinFactNeighborX="-100000" custLinFactNeighborY="-5319">
        <dgm:presLayoutVars>
          <dgm:bulletEnabled val="1"/>
        </dgm:presLayoutVars>
      </dgm:prSet>
      <dgm:spPr>
        <a:prstGeom prst="rightArrow">
          <a:avLst>
            <a:gd name="adj1" fmla="val 75000"/>
            <a:gd name="adj2" fmla="val 50000"/>
          </a:avLst>
        </a:prstGeom>
      </dgm:spPr>
      <dgm:t>
        <a:bodyPr/>
        <a:lstStyle/>
        <a:p>
          <a:endParaRPr lang="ru-RU"/>
        </a:p>
      </dgm:t>
    </dgm:pt>
    <dgm:pt modelId="{9AD83939-448A-4773-848B-6BF90995CC71}" type="pres">
      <dgm:prSet presAssocID="{02C29312-B54E-44A8-B91E-00B1204E0CE2}" presName="spacing" presStyleCnt="0"/>
      <dgm:spPr/>
    </dgm:pt>
    <dgm:pt modelId="{551D5612-72D7-4D6E-A147-7927D9C7516E}" type="pres">
      <dgm:prSet presAssocID="{20884D61-6B35-43C9-A7FE-6F0269905B5E}" presName="linNode" presStyleCnt="0"/>
      <dgm:spPr/>
    </dgm:pt>
    <dgm:pt modelId="{F57A3FFE-DC12-4BC2-B0F1-603B520A90CF}" type="pres">
      <dgm:prSet presAssocID="{20884D61-6B35-43C9-A7FE-6F0269905B5E}" presName="parentShp" presStyleLbl="node1" presStyleIdx="1" presStyleCnt="3" custLinFactX="47734" custLinFactNeighborX="100000">
        <dgm:presLayoutVars>
          <dgm:bulletEnabled val="1"/>
        </dgm:presLayoutVars>
      </dgm:prSet>
      <dgm:spPr/>
      <dgm:t>
        <a:bodyPr/>
        <a:lstStyle/>
        <a:p>
          <a:endParaRPr lang="ru-RU"/>
        </a:p>
      </dgm:t>
    </dgm:pt>
    <dgm:pt modelId="{D2BD46F7-8470-4A1B-9065-E336B028B1D6}" type="pres">
      <dgm:prSet presAssocID="{20884D61-6B35-43C9-A7FE-6F0269905B5E}" presName="childShp" presStyleLbl="bgAccFollowNode1" presStyleIdx="1" presStyleCnt="3" custScaleX="109259" custScaleY="108095" custLinFactX="-66" custLinFactNeighborX="-100000" custLinFactNeighborY="-2212">
        <dgm:presLayoutVars>
          <dgm:bulletEnabled val="1"/>
        </dgm:presLayoutVars>
      </dgm:prSet>
      <dgm:spPr>
        <a:prstGeom prst="rightArrow">
          <a:avLst>
            <a:gd name="adj1" fmla="val 75000"/>
            <a:gd name="adj2" fmla="val 50000"/>
          </a:avLst>
        </a:prstGeom>
      </dgm:spPr>
      <dgm:t>
        <a:bodyPr/>
        <a:lstStyle/>
        <a:p>
          <a:endParaRPr lang="ru-RU"/>
        </a:p>
      </dgm:t>
    </dgm:pt>
    <dgm:pt modelId="{D794F87C-D588-49BC-A1A2-627E8B4AA623}" type="pres">
      <dgm:prSet presAssocID="{D5FF1AE3-F11F-4FEB-8EEE-D9DFDD9D56CE}" presName="spacing" presStyleCnt="0"/>
      <dgm:spPr/>
    </dgm:pt>
    <dgm:pt modelId="{4D4227FC-0E28-4C8D-81D0-32BCB72320B3}" type="pres">
      <dgm:prSet presAssocID="{DE2F9A83-979E-45C5-AC3B-C4F523CAF770}" presName="linNode" presStyleCnt="0"/>
      <dgm:spPr/>
    </dgm:pt>
    <dgm:pt modelId="{E8ACEE6D-10B4-40B6-B2F2-EDECE962CEDA}" type="pres">
      <dgm:prSet presAssocID="{DE2F9A83-979E-45C5-AC3B-C4F523CAF770}" presName="parentShp" presStyleLbl="node1" presStyleIdx="2" presStyleCnt="3" custScaleX="94335" custLinFactX="5400" custLinFactNeighborX="100000" custLinFactNeighborY="-902">
        <dgm:presLayoutVars>
          <dgm:bulletEnabled val="1"/>
        </dgm:presLayoutVars>
      </dgm:prSet>
      <dgm:spPr/>
      <dgm:t>
        <a:bodyPr/>
        <a:lstStyle/>
        <a:p>
          <a:endParaRPr lang="ru-RU"/>
        </a:p>
      </dgm:t>
    </dgm:pt>
    <dgm:pt modelId="{F4BCE04D-5806-4431-A165-15CBA4A6A662}" type="pres">
      <dgm:prSet presAssocID="{DE2F9A83-979E-45C5-AC3B-C4F523CAF770}" presName="childShp" presStyleLbl="bgAccFollowNode1" presStyleIdx="2" presStyleCnt="3" custScaleX="103788" custScaleY="89207" custLinFactNeighborX="-99643" custLinFactNeighborY="-4149">
        <dgm:presLayoutVars>
          <dgm:bulletEnabled val="1"/>
        </dgm:presLayoutVars>
      </dgm:prSet>
      <dgm:spPr/>
      <dgm:t>
        <a:bodyPr/>
        <a:lstStyle/>
        <a:p>
          <a:endParaRPr lang="ru-RU"/>
        </a:p>
      </dgm:t>
    </dgm:pt>
  </dgm:ptLst>
  <dgm:cxnLst>
    <dgm:cxn modelId="{BBDCBA2A-FCD5-4952-A2DF-CA206E00F48C}" type="presOf" srcId="{2D6CE901-33D0-4B48-949A-B6A616BA9A2D}" destId="{7C94298A-5F73-4537-86A7-2D6701170EA2}" srcOrd="0" destOrd="0" presId="urn:microsoft.com/office/officeart/2005/8/layout/vList6"/>
    <dgm:cxn modelId="{16B23D12-B6A0-4618-9B47-677BA9ED9C53}" type="presOf" srcId="{F604F9E5-C172-4B84-8A0C-DBA6CF552EAE}" destId="{D2BD46F7-8470-4A1B-9065-E336B028B1D6}" srcOrd="0" destOrd="0" presId="urn:microsoft.com/office/officeart/2005/8/layout/vList6"/>
    <dgm:cxn modelId="{17C01981-E6C7-42F2-BCB6-C5EB308909B0}" type="presOf" srcId="{6EE373B7-172B-4835-92AB-5B0B025EE31B}" destId="{0FA8019F-866C-490E-B4E6-655CAB246223}" srcOrd="0" destOrd="0" presId="urn:microsoft.com/office/officeart/2005/8/layout/vList6"/>
    <dgm:cxn modelId="{7E6CB001-62AA-4E20-8D77-1465A8493421}" srcId="{EB94491D-26D5-4006-91C3-C414E04236FE}" destId="{20884D61-6B35-43C9-A7FE-6F0269905B5E}" srcOrd="1" destOrd="0" parTransId="{35847AE7-669B-4425-806E-FB2DE896EA70}" sibTransId="{D5FF1AE3-F11F-4FEB-8EEE-D9DFDD9D56CE}"/>
    <dgm:cxn modelId="{DAB571EC-EC85-4836-88DC-C11129486EB6}" srcId="{DE2F9A83-979E-45C5-AC3B-C4F523CAF770}" destId="{D1BF7934-72A1-4F3F-8358-E1ED09695FCF}" srcOrd="0" destOrd="0" parTransId="{484A7A12-C963-4807-88E4-4D715436AF38}" sibTransId="{098CBC35-0084-4654-88A1-2547B636BFF2}"/>
    <dgm:cxn modelId="{4C656ADF-CEE5-42F6-9259-C3AE56B0456C}" type="presOf" srcId="{EB94491D-26D5-4006-91C3-C414E04236FE}" destId="{E2542BFB-5F0F-4770-B1F6-19C51536BF07}" srcOrd="0" destOrd="0" presId="urn:microsoft.com/office/officeart/2005/8/layout/vList6"/>
    <dgm:cxn modelId="{8C659836-96B8-4574-87AD-3140DF06EFAC}" srcId="{6EE373B7-172B-4835-92AB-5B0B025EE31B}" destId="{2D6CE901-33D0-4B48-949A-B6A616BA9A2D}" srcOrd="0" destOrd="0" parTransId="{EC78C9FE-470B-40AC-A3A2-0AB5FD18DE8B}" sibTransId="{56B2BEC9-2BAD-4DB9-9171-C090CD85170E}"/>
    <dgm:cxn modelId="{438E7ED2-8B6D-4ECF-AFCD-00FC56728936}" srcId="{20884D61-6B35-43C9-A7FE-6F0269905B5E}" destId="{F604F9E5-C172-4B84-8A0C-DBA6CF552EAE}" srcOrd="0" destOrd="0" parTransId="{73802F05-F2BA-4316-9AF7-EF8C1810F4C9}" sibTransId="{9CA9C8B3-D291-445C-87E6-FC0274603FD5}"/>
    <dgm:cxn modelId="{D5F3BC42-B807-42AC-BBB1-EDCBB3C16E3F}" type="presOf" srcId="{DE2F9A83-979E-45C5-AC3B-C4F523CAF770}" destId="{E8ACEE6D-10B4-40B6-B2F2-EDECE962CEDA}" srcOrd="0" destOrd="0" presId="urn:microsoft.com/office/officeart/2005/8/layout/vList6"/>
    <dgm:cxn modelId="{7F61A07B-A137-41D3-88D3-A96EBAACBCBD}" srcId="{EB94491D-26D5-4006-91C3-C414E04236FE}" destId="{6EE373B7-172B-4835-92AB-5B0B025EE31B}" srcOrd="0" destOrd="0" parTransId="{A71D2145-A8E4-44C5-A4F9-690C4F862C2F}" sibTransId="{02C29312-B54E-44A8-B91E-00B1204E0CE2}"/>
    <dgm:cxn modelId="{84825DF2-2F4E-4FDA-974A-C6A2118617BB}" type="presOf" srcId="{20884D61-6B35-43C9-A7FE-6F0269905B5E}" destId="{F57A3FFE-DC12-4BC2-B0F1-603B520A90CF}" srcOrd="0" destOrd="0" presId="urn:microsoft.com/office/officeart/2005/8/layout/vList6"/>
    <dgm:cxn modelId="{E8307226-9BC7-44DC-934B-1EF95EAFB0B1}" type="presOf" srcId="{D1BF7934-72A1-4F3F-8358-E1ED09695FCF}" destId="{F4BCE04D-5806-4431-A165-15CBA4A6A662}" srcOrd="0" destOrd="0" presId="urn:microsoft.com/office/officeart/2005/8/layout/vList6"/>
    <dgm:cxn modelId="{74FFE391-B003-4B88-923F-0DC4A700C00A}" srcId="{EB94491D-26D5-4006-91C3-C414E04236FE}" destId="{DE2F9A83-979E-45C5-AC3B-C4F523CAF770}" srcOrd="2" destOrd="0" parTransId="{43906CDC-9F81-412C-A841-12022D57A231}" sibTransId="{F403B0BE-173F-4989-87DF-3BB281022298}"/>
    <dgm:cxn modelId="{8FD6DA3C-C6E8-44C9-8F74-F6B725E613AA}" type="presParOf" srcId="{E2542BFB-5F0F-4770-B1F6-19C51536BF07}" destId="{7F05DB05-8CB4-4DA3-9AB7-6F4FB607263E}" srcOrd="0" destOrd="0" presId="urn:microsoft.com/office/officeart/2005/8/layout/vList6"/>
    <dgm:cxn modelId="{85B5F3D5-533B-4ED0-8BF9-85EF06641FE4}" type="presParOf" srcId="{7F05DB05-8CB4-4DA3-9AB7-6F4FB607263E}" destId="{0FA8019F-866C-490E-B4E6-655CAB246223}" srcOrd="0" destOrd="0" presId="urn:microsoft.com/office/officeart/2005/8/layout/vList6"/>
    <dgm:cxn modelId="{A411F7EF-9DC6-485A-A409-DCCE470E09EB}" type="presParOf" srcId="{7F05DB05-8CB4-4DA3-9AB7-6F4FB607263E}" destId="{7C94298A-5F73-4537-86A7-2D6701170EA2}" srcOrd="1" destOrd="0" presId="urn:microsoft.com/office/officeart/2005/8/layout/vList6"/>
    <dgm:cxn modelId="{575BD4D5-C640-4041-B708-7E76A1813CF7}" type="presParOf" srcId="{E2542BFB-5F0F-4770-B1F6-19C51536BF07}" destId="{9AD83939-448A-4773-848B-6BF90995CC71}" srcOrd="1" destOrd="0" presId="urn:microsoft.com/office/officeart/2005/8/layout/vList6"/>
    <dgm:cxn modelId="{2C517129-DDFB-49F4-8171-2A3EFD612500}" type="presParOf" srcId="{E2542BFB-5F0F-4770-B1F6-19C51536BF07}" destId="{551D5612-72D7-4D6E-A147-7927D9C7516E}" srcOrd="2" destOrd="0" presId="urn:microsoft.com/office/officeart/2005/8/layout/vList6"/>
    <dgm:cxn modelId="{1E4B94B4-A419-487D-855E-02345CECECBE}" type="presParOf" srcId="{551D5612-72D7-4D6E-A147-7927D9C7516E}" destId="{F57A3FFE-DC12-4BC2-B0F1-603B520A90CF}" srcOrd="0" destOrd="0" presId="urn:microsoft.com/office/officeart/2005/8/layout/vList6"/>
    <dgm:cxn modelId="{AD27D2C4-09F8-43C0-A29C-6EF596422BD6}" type="presParOf" srcId="{551D5612-72D7-4D6E-A147-7927D9C7516E}" destId="{D2BD46F7-8470-4A1B-9065-E336B028B1D6}" srcOrd="1" destOrd="0" presId="urn:microsoft.com/office/officeart/2005/8/layout/vList6"/>
    <dgm:cxn modelId="{D91632A8-8A46-4519-823C-C6B7B646FD70}" type="presParOf" srcId="{E2542BFB-5F0F-4770-B1F6-19C51536BF07}" destId="{D794F87C-D588-49BC-A1A2-627E8B4AA623}" srcOrd="3" destOrd="0" presId="urn:microsoft.com/office/officeart/2005/8/layout/vList6"/>
    <dgm:cxn modelId="{2D2C637D-6CFB-4D21-AEE9-D31E0E8CAF04}" type="presParOf" srcId="{E2542BFB-5F0F-4770-B1F6-19C51536BF07}" destId="{4D4227FC-0E28-4C8D-81D0-32BCB72320B3}" srcOrd="4" destOrd="0" presId="urn:microsoft.com/office/officeart/2005/8/layout/vList6"/>
    <dgm:cxn modelId="{3CD9FB59-A9A8-4BE2-90E0-90ABBD0CE22B}" type="presParOf" srcId="{4D4227FC-0E28-4C8D-81D0-32BCB72320B3}" destId="{E8ACEE6D-10B4-40B6-B2F2-EDECE962CEDA}" srcOrd="0" destOrd="0" presId="urn:microsoft.com/office/officeart/2005/8/layout/vList6"/>
    <dgm:cxn modelId="{D1505165-5578-4DB1-A246-E1613CCD3FB6}" type="presParOf" srcId="{4D4227FC-0E28-4C8D-81D0-32BCB72320B3}" destId="{F4BCE04D-5806-4431-A165-15CBA4A6A662}"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94491D-26D5-4006-91C3-C414E04236F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454220F4-0C97-4BBE-9A88-039B9295BFB0}">
      <dgm:prSet phldrT="[Текст]"/>
      <dgm:spPr>
        <a:xfrm>
          <a:off x="4533760" y="21714"/>
          <a:ext cx="3022507" cy="78600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b="0" dirty="0">
              <a:solidFill>
                <a:sysClr val="window" lastClr="FFFFFF"/>
              </a:solidFill>
              <a:latin typeface="Arial" panose="020B0604020202020204" pitchFamily="34" charset="0"/>
              <a:ea typeface="+mn-ea"/>
              <a:cs typeface="Arial" panose="020B0604020202020204" pitchFamily="34" charset="0"/>
            </a:rPr>
            <a:t>Целые единицы</a:t>
          </a:r>
        </a:p>
      </dgm:t>
    </dgm:pt>
    <dgm:pt modelId="{77D4A748-5B97-4503-A91F-C73A4C199B8C}" type="parTrans" cxnId="{22344EA1-01A1-4B9E-9E72-205ECDDD383B}">
      <dgm:prSet/>
      <dgm:spPr/>
      <dgm:t>
        <a:bodyPr/>
        <a:lstStyle/>
        <a:p>
          <a:endParaRPr lang="ru-RU"/>
        </a:p>
      </dgm:t>
    </dgm:pt>
    <dgm:pt modelId="{78AA948C-6729-44F4-B840-C70E8ADC7AB4}" type="sibTrans" cxnId="{22344EA1-01A1-4B9E-9E72-205ECDDD383B}">
      <dgm:prSet/>
      <dgm:spPr/>
      <dgm:t>
        <a:bodyPr/>
        <a:lstStyle/>
        <a:p>
          <a:endParaRPr lang="ru-RU"/>
        </a:p>
      </dgm:t>
    </dgm:pt>
    <dgm:pt modelId="{2C240EE5-35EB-4DAF-A268-67F6C8F448D7}">
      <dgm:prSet phldrT="[Текст]" custT="1"/>
      <dgm:spPr>
        <a:xfrm>
          <a:off x="0" y="4831"/>
          <a:ext cx="4533760" cy="78600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Лица, принятые на работу </a:t>
          </a:r>
          <a: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на неполную ставку </a:t>
          </a:r>
          <a:b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b="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в соответствии с трудовым договором (контрактом)</a:t>
          </a:r>
          <a:endParaRPr lang="ru-RU" sz="1600" b="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C41E5A4D-CE9A-44E6-9134-DC90548AB850}" type="parTrans" cxnId="{7777E523-A6EF-478C-8258-FB8F3B177EAC}">
      <dgm:prSet/>
      <dgm:spPr/>
      <dgm:t>
        <a:bodyPr/>
        <a:lstStyle/>
        <a:p>
          <a:endParaRPr lang="ru-RU"/>
        </a:p>
      </dgm:t>
    </dgm:pt>
    <dgm:pt modelId="{C8C1B778-9090-4D0C-943A-0563402B73C7}" type="sibTrans" cxnId="{7777E523-A6EF-478C-8258-FB8F3B177EAC}">
      <dgm:prSet/>
      <dgm:spPr/>
      <dgm:t>
        <a:bodyPr/>
        <a:lstStyle/>
        <a:p>
          <a:endParaRPr lang="ru-RU"/>
        </a:p>
      </dgm:t>
    </dgm:pt>
    <dgm:pt modelId="{28232D1B-42B9-4B6E-ADBB-565146AAE424}">
      <dgm:prSet phldrT="[Текст]"/>
      <dgm:spPr>
        <a:xfrm>
          <a:off x="4533760" y="848830"/>
          <a:ext cx="3022507" cy="78600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Включаются</a:t>
          </a:r>
        </a:p>
      </dgm:t>
    </dgm:pt>
    <dgm:pt modelId="{600FA4DB-22CD-4E54-8477-B5D93686DD37}" type="parTrans" cxnId="{F862B5EC-C69F-4938-8292-369710971750}">
      <dgm:prSet/>
      <dgm:spPr/>
      <dgm:t>
        <a:bodyPr/>
        <a:lstStyle/>
        <a:p>
          <a:endParaRPr lang="ru-RU"/>
        </a:p>
      </dgm:t>
    </dgm:pt>
    <dgm:pt modelId="{017DC64D-A403-4B22-B836-AB0375D26C86}" type="sibTrans" cxnId="{F862B5EC-C69F-4938-8292-369710971750}">
      <dgm:prSet/>
      <dgm:spPr/>
      <dgm:t>
        <a:bodyPr/>
        <a:lstStyle/>
        <a:p>
          <a:endParaRPr lang="ru-RU"/>
        </a:p>
      </dgm:t>
    </dgm:pt>
    <dgm:pt modelId="{FBE7B9E0-1888-4515-A55D-85EDB2061B87}">
      <dgm:prSet phldrT="[Текст]" custT="1"/>
      <dgm:spPr>
        <a:xfrm>
          <a:off x="0" y="791766"/>
          <a:ext cx="4533760" cy="78600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a:t>
          </a:r>
          <a:r>
            <a:rPr lang="ru-RU" sz="1600" baseline="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t>
          </a:r>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не явившиеся на работу </a:t>
          </a:r>
          <a:b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по больничным листкам</a:t>
          </a: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F4FE113B-9257-4A0F-97BA-59656D8ED9CA}" type="parTrans" cxnId="{1EDA8B5A-5C63-4014-A24F-E82BD01396B5}">
      <dgm:prSet/>
      <dgm:spPr/>
      <dgm:t>
        <a:bodyPr/>
        <a:lstStyle/>
        <a:p>
          <a:endParaRPr lang="ru-RU"/>
        </a:p>
      </dgm:t>
    </dgm:pt>
    <dgm:pt modelId="{DCBDE3C1-0CFB-4F4C-BF70-A698B8994F9D}" type="sibTrans" cxnId="{1EDA8B5A-5C63-4014-A24F-E82BD01396B5}">
      <dgm:prSet/>
      <dgm:spPr/>
      <dgm:t>
        <a:bodyPr/>
        <a:lstStyle/>
        <a:p>
          <a:endParaRPr lang="ru-RU"/>
        </a:p>
      </dgm:t>
    </dgm:pt>
    <dgm:pt modelId="{20884D61-6B35-43C9-A7FE-6F0269905B5E}">
      <dgm:prSet/>
      <dgm:spPr>
        <a:xfrm>
          <a:off x="4533760" y="2595275"/>
          <a:ext cx="3022507" cy="78600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Включаются</a:t>
          </a:r>
        </a:p>
      </dgm:t>
    </dgm:pt>
    <dgm:pt modelId="{35847AE7-669B-4425-806E-FB2DE896EA70}" type="parTrans" cxnId="{7E6CB001-62AA-4E20-8D77-1465A8493421}">
      <dgm:prSet/>
      <dgm:spPr/>
      <dgm:t>
        <a:bodyPr/>
        <a:lstStyle/>
        <a:p>
          <a:endParaRPr lang="ru-RU"/>
        </a:p>
      </dgm:t>
    </dgm:pt>
    <dgm:pt modelId="{D5FF1AE3-F11F-4FEB-8EEE-D9DFDD9D56CE}" type="sibTrans" cxnId="{7E6CB001-62AA-4E20-8D77-1465A8493421}">
      <dgm:prSet/>
      <dgm:spPr/>
      <dgm:t>
        <a:bodyPr/>
        <a:lstStyle/>
        <a:p>
          <a:endParaRPr lang="ru-RU"/>
        </a:p>
      </dgm:t>
    </dgm:pt>
    <dgm:pt modelId="{F604F9E5-C172-4B84-8A0C-DBA6CF552EAE}">
      <dgm:prSet custT="1"/>
      <dgm:spPr>
        <a:xfrm>
          <a:off x="3445" y="2487230"/>
          <a:ext cx="4533760" cy="78600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отпусках, предоставляемых по инициативе нанимателя</a:t>
          </a:r>
        </a:p>
      </dgm:t>
    </dgm:pt>
    <dgm:pt modelId="{73802F05-F2BA-4316-9AF7-EF8C1810F4C9}" type="parTrans" cxnId="{438E7ED2-8B6D-4ECF-AFCD-00FC56728936}">
      <dgm:prSet/>
      <dgm:spPr/>
      <dgm:t>
        <a:bodyPr/>
        <a:lstStyle/>
        <a:p>
          <a:endParaRPr lang="ru-RU"/>
        </a:p>
      </dgm:t>
    </dgm:pt>
    <dgm:pt modelId="{9CA9C8B3-D291-445C-87E6-FC0274603FD5}" type="sibTrans" cxnId="{438E7ED2-8B6D-4ECF-AFCD-00FC56728936}">
      <dgm:prSet/>
      <dgm:spPr/>
      <dgm:t>
        <a:bodyPr/>
        <a:lstStyle/>
        <a:p>
          <a:endParaRPr lang="ru-RU"/>
        </a:p>
      </dgm:t>
    </dgm:pt>
    <dgm:pt modelId="{DE2F9A83-979E-45C5-AC3B-C4F523CAF770}">
      <dgm:prSet/>
      <dgm:spPr>
        <a:xfrm>
          <a:off x="4533760" y="3461334"/>
          <a:ext cx="3022507" cy="78600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Включаются</a:t>
          </a:r>
        </a:p>
      </dgm:t>
    </dgm:pt>
    <dgm:pt modelId="{43906CDC-9F81-412C-A841-12022D57A231}" type="parTrans" cxnId="{74FFE391-B003-4B88-923F-0DC4A700C00A}">
      <dgm:prSet/>
      <dgm:spPr/>
      <dgm:t>
        <a:bodyPr/>
        <a:lstStyle/>
        <a:p>
          <a:endParaRPr lang="ru-RU"/>
        </a:p>
      </dgm:t>
    </dgm:pt>
    <dgm:pt modelId="{F403B0BE-173F-4989-87DF-3BB281022298}" type="sibTrans" cxnId="{74FFE391-B003-4B88-923F-0DC4A700C00A}">
      <dgm:prSet/>
      <dgm:spPr/>
      <dgm:t>
        <a:bodyPr/>
        <a:lstStyle/>
        <a:p>
          <a:endParaRPr lang="ru-RU"/>
        </a:p>
      </dgm:t>
    </dgm:pt>
    <dgm:pt modelId="{D1BF7934-72A1-4F3F-8358-E1ED09695FCF}">
      <dgm:prSet custT="1"/>
      <dgm:spPr>
        <a:xfrm>
          <a:off x="10790" y="3427271"/>
          <a:ext cx="4533760" cy="78600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r>
            <a:rPr lang="ru-RU" sz="15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Работники, находящиеся в отпусках без сохранения заработной платы по заявлению работника</a:t>
          </a:r>
          <a:endParaRPr lang="ru-RU" sz="15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dgm:pt modelId="{484A7A12-C963-4807-88E4-4D715436AF38}" type="parTrans" cxnId="{DAB571EC-EC85-4836-88DC-C11129486EB6}">
      <dgm:prSet/>
      <dgm:spPr/>
      <dgm:t>
        <a:bodyPr/>
        <a:lstStyle/>
        <a:p>
          <a:endParaRPr lang="ru-RU"/>
        </a:p>
      </dgm:t>
    </dgm:pt>
    <dgm:pt modelId="{098CBC35-0084-4654-88A1-2547B636BFF2}" type="sibTrans" cxnId="{DAB571EC-EC85-4836-88DC-C11129486EB6}">
      <dgm:prSet/>
      <dgm:spPr/>
      <dgm:t>
        <a:bodyPr/>
        <a:lstStyle/>
        <a:p>
          <a:endParaRPr lang="ru-RU"/>
        </a:p>
      </dgm:t>
    </dgm:pt>
    <dgm:pt modelId="{6EE373B7-172B-4835-92AB-5B0B025EE31B}">
      <dgm:prSet/>
      <dgm:spPr>
        <a:xfrm>
          <a:off x="4533760" y="1688678"/>
          <a:ext cx="3022507" cy="78600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dirty="0">
              <a:solidFill>
                <a:sysClr val="window" lastClr="FFFFFF"/>
              </a:solidFill>
              <a:latin typeface="Arial" panose="020B0604020202020204" pitchFamily="34" charset="0"/>
              <a:ea typeface="+mn-ea"/>
              <a:cs typeface="Arial" panose="020B0604020202020204" pitchFamily="34" charset="0"/>
            </a:rPr>
            <a:t>Включаются</a:t>
          </a:r>
        </a:p>
      </dgm:t>
    </dgm:pt>
    <dgm:pt modelId="{A71D2145-A8E4-44C5-A4F9-690C4F862C2F}" type="parTrans" cxnId="{7F61A07B-A137-41D3-88D3-A96EBAACBCBD}">
      <dgm:prSet/>
      <dgm:spPr/>
      <dgm:t>
        <a:bodyPr/>
        <a:lstStyle/>
        <a:p>
          <a:endParaRPr lang="ru-RU"/>
        </a:p>
      </dgm:t>
    </dgm:pt>
    <dgm:pt modelId="{02C29312-B54E-44A8-B91E-00B1204E0CE2}" type="sibTrans" cxnId="{7F61A07B-A137-41D3-88D3-A96EBAACBCBD}">
      <dgm:prSet/>
      <dgm:spPr/>
      <dgm:t>
        <a:bodyPr/>
        <a:lstStyle/>
        <a:p>
          <a:endParaRPr lang="ru-RU"/>
        </a:p>
      </dgm:t>
    </dgm:pt>
    <dgm:pt modelId="{2D6CE901-33D0-4B48-949A-B6A616BA9A2D}">
      <dgm:prSet custT="1"/>
      <dgm:spPr>
        <a:xfrm>
          <a:off x="0" y="1688859"/>
          <a:ext cx="4533760" cy="78600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трудовых отпусках</a:t>
          </a:r>
        </a:p>
      </dgm:t>
    </dgm:pt>
    <dgm:pt modelId="{EC78C9FE-470B-40AC-A3A2-0AB5FD18DE8B}" type="parTrans" cxnId="{8C659836-96B8-4574-87AD-3140DF06EFAC}">
      <dgm:prSet/>
      <dgm:spPr/>
      <dgm:t>
        <a:bodyPr/>
        <a:lstStyle/>
        <a:p>
          <a:endParaRPr lang="ru-RU"/>
        </a:p>
      </dgm:t>
    </dgm:pt>
    <dgm:pt modelId="{56B2BEC9-2BAD-4DB9-9171-C090CD85170E}" type="sibTrans" cxnId="{8C659836-96B8-4574-87AD-3140DF06EFAC}">
      <dgm:prSet/>
      <dgm:spPr/>
      <dgm:t>
        <a:bodyPr/>
        <a:lstStyle/>
        <a:p>
          <a:endParaRPr lang="ru-RU"/>
        </a:p>
      </dgm:t>
    </dgm:pt>
    <dgm:pt modelId="{E2542BFB-5F0F-4770-B1F6-19C51536BF07}" type="pres">
      <dgm:prSet presAssocID="{EB94491D-26D5-4006-91C3-C414E04236FE}" presName="Name0" presStyleCnt="0">
        <dgm:presLayoutVars>
          <dgm:dir/>
          <dgm:animLvl val="lvl"/>
          <dgm:resizeHandles/>
        </dgm:presLayoutVars>
      </dgm:prSet>
      <dgm:spPr/>
      <dgm:t>
        <a:bodyPr/>
        <a:lstStyle/>
        <a:p>
          <a:endParaRPr lang="ru-RU"/>
        </a:p>
      </dgm:t>
    </dgm:pt>
    <dgm:pt modelId="{6FA310D9-A18E-439F-A489-77E9C4127BD4}" type="pres">
      <dgm:prSet presAssocID="{454220F4-0C97-4BBE-9A88-039B9295BFB0}" presName="linNode" presStyleCnt="0"/>
      <dgm:spPr/>
    </dgm:pt>
    <dgm:pt modelId="{19DB29D5-0AFF-4A02-9FE6-3BA7AED19734}" type="pres">
      <dgm:prSet presAssocID="{454220F4-0C97-4BBE-9A88-039B9295BFB0}" presName="parentShp" presStyleLbl="node1" presStyleIdx="0" presStyleCnt="5" custLinFactX="94773" custLinFactNeighborX="100000" custLinFactNeighborY="2578">
        <dgm:presLayoutVars>
          <dgm:bulletEnabled val="1"/>
        </dgm:presLayoutVars>
      </dgm:prSet>
      <dgm:spPr/>
      <dgm:t>
        <a:bodyPr/>
        <a:lstStyle/>
        <a:p>
          <a:endParaRPr lang="ru-RU"/>
        </a:p>
      </dgm:t>
    </dgm:pt>
    <dgm:pt modelId="{1F0AE9D3-ED59-4836-8F26-5CA52FB9FDEC}" type="pres">
      <dgm:prSet presAssocID="{454220F4-0C97-4BBE-9A88-039B9295BFB0}" presName="childShp" presStyleLbl="bgAccFollowNode1" presStyleIdx="0" presStyleCnt="5" custLinFactX="-1288" custLinFactNeighborX="-100000" custLinFactNeighborY="430">
        <dgm:presLayoutVars>
          <dgm:bulletEnabled val="1"/>
        </dgm:presLayoutVars>
      </dgm:prSet>
      <dgm:spPr/>
      <dgm:t>
        <a:bodyPr/>
        <a:lstStyle/>
        <a:p>
          <a:endParaRPr lang="ru-RU"/>
        </a:p>
      </dgm:t>
    </dgm:pt>
    <dgm:pt modelId="{57429F35-81AC-42FC-BDDD-7F387BD79676}" type="pres">
      <dgm:prSet presAssocID="{78AA948C-6729-44F4-B840-C70E8ADC7AB4}" presName="spacing" presStyleCnt="0"/>
      <dgm:spPr/>
    </dgm:pt>
    <dgm:pt modelId="{59519843-3753-4CEA-9A3B-D90374FCD134}" type="pres">
      <dgm:prSet presAssocID="{28232D1B-42B9-4B6E-ADBB-565146AAE424}" presName="linNode" presStyleCnt="0"/>
      <dgm:spPr/>
    </dgm:pt>
    <dgm:pt modelId="{1FD287E6-DB7A-4CE1-BE61-89E2880FF059}" type="pres">
      <dgm:prSet presAssocID="{28232D1B-42B9-4B6E-ADBB-565146AAE424}" presName="parentShp" presStyleLbl="node1" presStyleIdx="1" presStyleCnt="5" custLinFactX="86719" custLinFactNeighborX="100000" custLinFactNeighborY="-2192">
        <dgm:presLayoutVars>
          <dgm:bulletEnabled val="1"/>
        </dgm:presLayoutVars>
      </dgm:prSet>
      <dgm:spPr/>
      <dgm:t>
        <a:bodyPr/>
        <a:lstStyle/>
        <a:p>
          <a:endParaRPr lang="ru-RU"/>
        </a:p>
      </dgm:t>
    </dgm:pt>
    <dgm:pt modelId="{2F785681-0FAF-45C2-B7AA-398BF89D9B8D}" type="pres">
      <dgm:prSet presAssocID="{28232D1B-42B9-4B6E-ADBB-565146AAE424}" presName="childShp" presStyleLbl="bgAccFollowNode1" presStyleIdx="1" presStyleCnt="5" custLinFactX="-3561" custLinFactNeighborX="-100000" custLinFactNeighborY="-9452">
        <dgm:presLayoutVars>
          <dgm:bulletEnabled val="1"/>
        </dgm:presLayoutVars>
      </dgm:prSet>
      <dgm:spPr/>
      <dgm:t>
        <a:bodyPr/>
        <a:lstStyle/>
        <a:p>
          <a:endParaRPr lang="ru-RU"/>
        </a:p>
      </dgm:t>
    </dgm:pt>
    <dgm:pt modelId="{6CB0E628-6593-4CEB-B57F-24427515A6B4}" type="pres">
      <dgm:prSet presAssocID="{017DC64D-A403-4B22-B836-AB0375D26C86}" presName="spacing" presStyleCnt="0"/>
      <dgm:spPr/>
    </dgm:pt>
    <dgm:pt modelId="{7F05DB05-8CB4-4DA3-9AB7-6F4FB607263E}" type="pres">
      <dgm:prSet presAssocID="{6EE373B7-172B-4835-92AB-5B0B025EE31B}" presName="linNode" presStyleCnt="0"/>
      <dgm:spPr/>
    </dgm:pt>
    <dgm:pt modelId="{0FA8019F-866C-490E-B4E6-655CAB246223}" type="pres">
      <dgm:prSet presAssocID="{6EE373B7-172B-4835-92AB-5B0B025EE31B}" presName="parentShp" presStyleLbl="node1" presStyleIdx="2" presStyleCnt="5" custLinFactX="9204" custLinFactNeighborX="100000" custLinFactNeighborY="-5342">
        <dgm:presLayoutVars>
          <dgm:bulletEnabled val="1"/>
        </dgm:presLayoutVars>
      </dgm:prSet>
      <dgm:spPr/>
      <dgm:t>
        <a:bodyPr/>
        <a:lstStyle/>
        <a:p>
          <a:endParaRPr lang="ru-RU"/>
        </a:p>
      </dgm:t>
    </dgm:pt>
    <dgm:pt modelId="{7C94298A-5F73-4537-86A7-2D6701170EA2}" type="pres">
      <dgm:prSet presAssocID="{6EE373B7-172B-4835-92AB-5B0B025EE31B}" presName="childShp" presStyleLbl="bgAccFollowNode1" presStyleIdx="2" presStyleCnt="5" custLinFactX="-152" custLinFactNeighborX="-100000" custLinFactNeighborY="-5319">
        <dgm:presLayoutVars>
          <dgm:bulletEnabled val="1"/>
        </dgm:presLayoutVars>
      </dgm:prSet>
      <dgm:spPr/>
      <dgm:t>
        <a:bodyPr/>
        <a:lstStyle/>
        <a:p>
          <a:endParaRPr lang="ru-RU"/>
        </a:p>
      </dgm:t>
    </dgm:pt>
    <dgm:pt modelId="{9AD83939-448A-4773-848B-6BF90995CC71}" type="pres">
      <dgm:prSet presAssocID="{02C29312-B54E-44A8-B91E-00B1204E0CE2}" presName="spacing" presStyleCnt="0"/>
      <dgm:spPr/>
    </dgm:pt>
    <dgm:pt modelId="{551D5612-72D7-4D6E-A147-7927D9C7516E}" type="pres">
      <dgm:prSet presAssocID="{20884D61-6B35-43C9-A7FE-6F0269905B5E}" presName="linNode" presStyleCnt="0"/>
      <dgm:spPr/>
    </dgm:pt>
    <dgm:pt modelId="{F57A3FFE-DC12-4BC2-B0F1-603B520A90CF}" type="pres">
      <dgm:prSet presAssocID="{20884D61-6B35-43C9-A7FE-6F0269905B5E}" presName="parentShp" presStyleLbl="node1" presStyleIdx="3" presStyleCnt="5" custLinFactX="47734" custLinFactNeighborX="100000">
        <dgm:presLayoutVars>
          <dgm:bulletEnabled val="1"/>
        </dgm:presLayoutVars>
      </dgm:prSet>
      <dgm:spPr/>
      <dgm:t>
        <a:bodyPr/>
        <a:lstStyle/>
        <a:p>
          <a:endParaRPr lang="ru-RU"/>
        </a:p>
      </dgm:t>
    </dgm:pt>
    <dgm:pt modelId="{D2BD46F7-8470-4A1B-9065-E336B028B1D6}" type="pres">
      <dgm:prSet presAssocID="{20884D61-6B35-43C9-A7FE-6F0269905B5E}" presName="childShp" presStyleLbl="bgAccFollowNode1" presStyleIdx="3" presStyleCnt="5" custLinFactNeighborX="-99886" custLinFactNeighborY="-13746">
        <dgm:presLayoutVars>
          <dgm:bulletEnabled val="1"/>
        </dgm:presLayoutVars>
      </dgm:prSet>
      <dgm:spPr/>
      <dgm:t>
        <a:bodyPr/>
        <a:lstStyle/>
        <a:p>
          <a:endParaRPr lang="ru-RU"/>
        </a:p>
      </dgm:t>
    </dgm:pt>
    <dgm:pt modelId="{D794F87C-D588-49BC-A1A2-627E8B4AA623}" type="pres">
      <dgm:prSet presAssocID="{D5FF1AE3-F11F-4FEB-8EEE-D9DFDD9D56CE}" presName="spacing" presStyleCnt="0"/>
      <dgm:spPr/>
    </dgm:pt>
    <dgm:pt modelId="{4D4227FC-0E28-4C8D-81D0-32BCB72320B3}" type="pres">
      <dgm:prSet presAssocID="{DE2F9A83-979E-45C5-AC3B-C4F523CAF770}" presName="linNode" presStyleCnt="0"/>
      <dgm:spPr/>
    </dgm:pt>
    <dgm:pt modelId="{E8ACEE6D-10B4-40B6-B2F2-EDECE962CEDA}" type="pres">
      <dgm:prSet presAssocID="{DE2F9A83-979E-45C5-AC3B-C4F523CAF770}" presName="parentShp" presStyleLbl="node1" presStyleIdx="4" presStyleCnt="5" custLinFactX="2143" custLinFactNeighborX="100000" custLinFactNeighborY="5532">
        <dgm:presLayoutVars>
          <dgm:bulletEnabled val="1"/>
        </dgm:presLayoutVars>
      </dgm:prSet>
      <dgm:spPr/>
      <dgm:t>
        <a:bodyPr/>
        <a:lstStyle/>
        <a:p>
          <a:endParaRPr lang="ru-RU"/>
        </a:p>
      </dgm:t>
    </dgm:pt>
    <dgm:pt modelId="{F4BCE04D-5806-4431-A165-15CBA4A6A662}" type="pres">
      <dgm:prSet presAssocID="{DE2F9A83-979E-45C5-AC3B-C4F523CAF770}" presName="childShp" presStyleLbl="bgAccFollowNode1" presStyleIdx="4" presStyleCnt="5" custScaleY="110094" custLinFactNeighborX="-99643" custLinFactNeighborY="-4149">
        <dgm:presLayoutVars>
          <dgm:bulletEnabled val="1"/>
        </dgm:presLayoutVars>
      </dgm:prSet>
      <dgm:spPr/>
      <dgm:t>
        <a:bodyPr/>
        <a:lstStyle/>
        <a:p>
          <a:endParaRPr lang="ru-RU"/>
        </a:p>
      </dgm:t>
    </dgm:pt>
  </dgm:ptLst>
  <dgm:cxnLst>
    <dgm:cxn modelId="{F862B5EC-C69F-4938-8292-369710971750}" srcId="{EB94491D-26D5-4006-91C3-C414E04236FE}" destId="{28232D1B-42B9-4B6E-ADBB-565146AAE424}" srcOrd="1" destOrd="0" parTransId="{600FA4DB-22CD-4E54-8477-B5D93686DD37}" sibTransId="{017DC64D-A403-4B22-B836-AB0375D26C86}"/>
    <dgm:cxn modelId="{7777E523-A6EF-478C-8258-FB8F3B177EAC}" srcId="{454220F4-0C97-4BBE-9A88-039B9295BFB0}" destId="{2C240EE5-35EB-4DAF-A268-67F6C8F448D7}" srcOrd="0" destOrd="0" parTransId="{C41E5A4D-CE9A-44E6-9134-DC90548AB850}" sibTransId="{C8C1B778-9090-4D0C-943A-0563402B73C7}"/>
    <dgm:cxn modelId="{FA05FCD1-3FF2-4E53-B692-4DA557534E2A}" type="presOf" srcId="{D1BF7934-72A1-4F3F-8358-E1ED09695FCF}" destId="{F4BCE04D-5806-4431-A165-15CBA4A6A662}" srcOrd="0" destOrd="0" presId="urn:microsoft.com/office/officeart/2005/8/layout/vList6"/>
    <dgm:cxn modelId="{24BEEC87-F448-4C1C-A488-A4419D74B926}" type="presOf" srcId="{EB94491D-26D5-4006-91C3-C414E04236FE}" destId="{E2542BFB-5F0F-4770-B1F6-19C51536BF07}" srcOrd="0" destOrd="0" presId="urn:microsoft.com/office/officeart/2005/8/layout/vList6"/>
    <dgm:cxn modelId="{21EC8570-E2BE-4328-8CCB-8BE7526EAD3A}" type="presOf" srcId="{454220F4-0C97-4BBE-9A88-039B9295BFB0}" destId="{19DB29D5-0AFF-4A02-9FE6-3BA7AED19734}" srcOrd="0" destOrd="0" presId="urn:microsoft.com/office/officeart/2005/8/layout/vList6"/>
    <dgm:cxn modelId="{1EDA8B5A-5C63-4014-A24F-E82BD01396B5}" srcId="{28232D1B-42B9-4B6E-ADBB-565146AAE424}" destId="{FBE7B9E0-1888-4515-A55D-85EDB2061B87}" srcOrd="0" destOrd="0" parTransId="{F4FE113B-9257-4A0F-97BA-59656D8ED9CA}" sibTransId="{DCBDE3C1-0CFB-4F4C-BF70-A698B8994F9D}"/>
    <dgm:cxn modelId="{52972C1E-BE50-4CE7-A66D-FDC162BDE918}" type="presOf" srcId="{2C240EE5-35EB-4DAF-A268-67F6C8F448D7}" destId="{1F0AE9D3-ED59-4836-8F26-5CA52FB9FDEC}" srcOrd="0" destOrd="0" presId="urn:microsoft.com/office/officeart/2005/8/layout/vList6"/>
    <dgm:cxn modelId="{456E52FC-EAFE-46D2-82D6-A543ACCE4412}" type="presOf" srcId="{F604F9E5-C172-4B84-8A0C-DBA6CF552EAE}" destId="{D2BD46F7-8470-4A1B-9065-E336B028B1D6}" srcOrd="0" destOrd="0" presId="urn:microsoft.com/office/officeart/2005/8/layout/vList6"/>
    <dgm:cxn modelId="{7E6CB001-62AA-4E20-8D77-1465A8493421}" srcId="{EB94491D-26D5-4006-91C3-C414E04236FE}" destId="{20884D61-6B35-43C9-A7FE-6F0269905B5E}" srcOrd="3" destOrd="0" parTransId="{35847AE7-669B-4425-806E-FB2DE896EA70}" sibTransId="{D5FF1AE3-F11F-4FEB-8EEE-D9DFDD9D56CE}"/>
    <dgm:cxn modelId="{DAB571EC-EC85-4836-88DC-C11129486EB6}" srcId="{DE2F9A83-979E-45C5-AC3B-C4F523CAF770}" destId="{D1BF7934-72A1-4F3F-8358-E1ED09695FCF}" srcOrd="0" destOrd="0" parTransId="{484A7A12-C963-4807-88E4-4D715436AF38}" sibTransId="{098CBC35-0084-4654-88A1-2547B636BFF2}"/>
    <dgm:cxn modelId="{06E94ABD-BEAE-4817-B697-018556331A02}" type="presOf" srcId="{20884D61-6B35-43C9-A7FE-6F0269905B5E}" destId="{F57A3FFE-DC12-4BC2-B0F1-603B520A90CF}" srcOrd="0" destOrd="0" presId="urn:microsoft.com/office/officeart/2005/8/layout/vList6"/>
    <dgm:cxn modelId="{38F650A2-66C1-47D8-BE49-5B2E7FC24CCC}" type="presOf" srcId="{2D6CE901-33D0-4B48-949A-B6A616BA9A2D}" destId="{7C94298A-5F73-4537-86A7-2D6701170EA2}" srcOrd="0" destOrd="0" presId="urn:microsoft.com/office/officeart/2005/8/layout/vList6"/>
    <dgm:cxn modelId="{8C659836-96B8-4574-87AD-3140DF06EFAC}" srcId="{6EE373B7-172B-4835-92AB-5B0B025EE31B}" destId="{2D6CE901-33D0-4B48-949A-B6A616BA9A2D}" srcOrd="0" destOrd="0" parTransId="{EC78C9FE-470B-40AC-A3A2-0AB5FD18DE8B}" sibTransId="{56B2BEC9-2BAD-4DB9-9171-C090CD85170E}"/>
    <dgm:cxn modelId="{22344EA1-01A1-4B9E-9E72-205ECDDD383B}" srcId="{EB94491D-26D5-4006-91C3-C414E04236FE}" destId="{454220F4-0C97-4BBE-9A88-039B9295BFB0}" srcOrd="0" destOrd="0" parTransId="{77D4A748-5B97-4503-A91F-C73A4C199B8C}" sibTransId="{78AA948C-6729-44F4-B840-C70E8ADC7AB4}"/>
    <dgm:cxn modelId="{28F3DFD2-4EB8-492D-9C5E-37254B13EC77}" type="presOf" srcId="{FBE7B9E0-1888-4515-A55D-85EDB2061B87}" destId="{2F785681-0FAF-45C2-B7AA-398BF89D9B8D}" srcOrd="0" destOrd="0" presId="urn:microsoft.com/office/officeart/2005/8/layout/vList6"/>
    <dgm:cxn modelId="{438E7ED2-8B6D-4ECF-AFCD-00FC56728936}" srcId="{20884D61-6B35-43C9-A7FE-6F0269905B5E}" destId="{F604F9E5-C172-4B84-8A0C-DBA6CF552EAE}" srcOrd="0" destOrd="0" parTransId="{73802F05-F2BA-4316-9AF7-EF8C1810F4C9}" sibTransId="{9CA9C8B3-D291-445C-87E6-FC0274603FD5}"/>
    <dgm:cxn modelId="{8D780A65-80E6-4EB0-B399-5AA2819880AF}" type="presOf" srcId="{6EE373B7-172B-4835-92AB-5B0B025EE31B}" destId="{0FA8019F-866C-490E-B4E6-655CAB246223}" srcOrd="0" destOrd="0" presId="urn:microsoft.com/office/officeart/2005/8/layout/vList6"/>
    <dgm:cxn modelId="{7F61A07B-A137-41D3-88D3-A96EBAACBCBD}" srcId="{EB94491D-26D5-4006-91C3-C414E04236FE}" destId="{6EE373B7-172B-4835-92AB-5B0B025EE31B}" srcOrd="2" destOrd="0" parTransId="{A71D2145-A8E4-44C5-A4F9-690C4F862C2F}" sibTransId="{02C29312-B54E-44A8-B91E-00B1204E0CE2}"/>
    <dgm:cxn modelId="{CB69F765-06D7-4E8F-B315-57A6ACCB92E2}" type="presOf" srcId="{DE2F9A83-979E-45C5-AC3B-C4F523CAF770}" destId="{E8ACEE6D-10B4-40B6-B2F2-EDECE962CEDA}" srcOrd="0" destOrd="0" presId="urn:microsoft.com/office/officeart/2005/8/layout/vList6"/>
    <dgm:cxn modelId="{B52CA385-824B-4843-93FE-768ED092B662}" type="presOf" srcId="{28232D1B-42B9-4B6E-ADBB-565146AAE424}" destId="{1FD287E6-DB7A-4CE1-BE61-89E2880FF059}" srcOrd="0" destOrd="0" presId="urn:microsoft.com/office/officeart/2005/8/layout/vList6"/>
    <dgm:cxn modelId="{74FFE391-B003-4B88-923F-0DC4A700C00A}" srcId="{EB94491D-26D5-4006-91C3-C414E04236FE}" destId="{DE2F9A83-979E-45C5-AC3B-C4F523CAF770}" srcOrd="4" destOrd="0" parTransId="{43906CDC-9F81-412C-A841-12022D57A231}" sibTransId="{F403B0BE-173F-4989-87DF-3BB281022298}"/>
    <dgm:cxn modelId="{216EDFAE-3218-4095-864E-5B9335630B0A}" type="presParOf" srcId="{E2542BFB-5F0F-4770-B1F6-19C51536BF07}" destId="{6FA310D9-A18E-439F-A489-77E9C4127BD4}" srcOrd="0" destOrd="0" presId="urn:microsoft.com/office/officeart/2005/8/layout/vList6"/>
    <dgm:cxn modelId="{F9F5ABDA-4071-45D9-A279-2AE2A2DD68C5}" type="presParOf" srcId="{6FA310D9-A18E-439F-A489-77E9C4127BD4}" destId="{19DB29D5-0AFF-4A02-9FE6-3BA7AED19734}" srcOrd="0" destOrd="0" presId="urn:microsoft.com/office/officeart/2005/8/layout/vList6"/>
    <dgm:cxn modelId="{F18202CC-80B4-4EBF-B72E-B56B9F1747E3}" type="presParOf" srcId="{6FA310D9-A18E-439F-A489-77E9C4127BD4}" destId="{1F0AE9D3-ED59-4836-8F26-5CA52FB9FDEC}" srcOrd="1" destOrd="0" presId="urn:microsoft.com/office/officeart/2005/8/layout/vList6"/>
    <dgm:cxn modelId="{BFA55E7C-D6BE-4876-BC62-CE7B81C5DDAD}" type="presParOf" srcId="{E2542BFB-5F0F-4770-B1F6-19C51536BF07}" destId="{57429F35-81AC-42FC-BDDD-7F387BD79676}" srcOrd="1" destOrd="0" presId="urn:microsoft.com/office/officeart/2005/8/layout/vList6"/>
    <dgm:cxn modelId="{5ED3886B-44CA-4278-893B-B02F4AE83DB4}" type="presParOf" srcId="{E2542BFB-5F0F-4770-B1F6-19C51536BF07}" destId="{59519843-3753-4CEA-9A3B-D90374FCD134}" srcOrd="2" destOrd="0" presId="urn:microsoft.com/office/officeart/2005/8/layout/vList6"/>
    <dgm:cxn modelId="{C39311A5-E37D-479E-9465-4C1F46252A03}" type="presParOf" srcId="{59519843-3753-4CEA-9A3B-D90374FCD134}" destId="{1FD287E6-DB7A-4CE1-BE61-89E2880FF059}" srcOrd="0" destOrd="0" presId="urn:microsoft.com/office/officeart/2005/8/layout/vList6"/>
    <dgm:cxn modelId="{67515F02-085F-40AC-A10D-1CE3468AAEE9}" type="presParOf" srcId="{59519843-3753-4CEA-9A3B-D90374FCD134}" destId="{2F785681-0FAF-45C2-B7AA-398BF89D9B8D}" srcOrd="1" destOrd="0" presId="urn:microsoft.com/office/officeart/2005/8/layout/vList6"/>
    <dgm:cxn modelId="{4A47D4EA-D712-435C-B2D8-653ECDDF30E7}" type="presParOf" srcId="{E2542BFB-5F0F-4770-B1F6-19C51536BF07}" destId="{6CB0E628-6593-4CEB-B57F-24427515A6B4}" srcOrd="3" destOrd="0" presId="urn:microsoft.com/office/officeart/2005/8/layout/vList6"/>
    <dgm:cxn modelId="{A9CA09F4-3A97-4141-A5D6-3ED9893C661B}" type="presParOf" srcId="{E2542BFB-5F0F-4770-B1F6-19C51536BF07}" destId="{7F05DB05-8CB4-4DA3-9AB7-6F4FB607263E}" srcOrd="4" destOrd="0" presId="urn:microsoft.com/office/officeart/2005/8/layout/vList6"/>
    <dgm:cxn modelId="{A9D9BB9E-AB10-42D1-8DE3-42BA09465801}" type="presParOf" srcId="{7F05DB05-8CB4-4DA3-9AB7-6F4FB607263E}" destId="{0FA8019F-866C-490E-B4E6-655CAB246223}" srcOrd="0" destOrd="0" presId="urn:microsoft.com/office/officeart/2005/8/layout/vList6"/>
    <dgm:cxn modelId="{61838C83-4D86-46A3-9B24-39D083DC3EA8}" type="presParOf" srcId="{7F05DB05-8CB4-4DA3-9AB7-6F4FB607263E}" destId="{7C94298A-5F73-4537-86A7-2D6701170EA2}" srcOrd="1" destOrd="0" presId="urn:microsoft.com/office/officeart/2005/8/layout/vList6"/>
    <dgm:cxn modelId="{18DF09CE-1F8B-4B98-8F48-C29A7AB62B2C}" type="presParOf" srcId="{E2542BFB-5F0F-4770-B1F6-19C51536BF07}" destId="{9AD83939-448A-4773-848B-6BF90995CC71}" srcOrd="5" destOrd="0" presId="urn:microsoft.com/office/officeart/2005/8/layout/vList6"/>
    <dgm:cxn modelId="{FF756EB5-457F-4CB5-AAA0-572A458D3157}" type="presParOf" srcId="{E2542BFB-5F0F-4770-B1F6-19C51536BF07}" destId="{551D5612-72D7-4D6E-A147-7927D9C7516E}" srcOrd="6" destOrd="0" presId="urn:microsoft.com/office/officeart/2005/8/layout/vList6"/>
    <dgm:cxn modelId="{D65199BA-B30B-42FB-9697-B0AF31F83CD5}" type="presParOf" srcId="{551D5612-72D7-4D6E-A147-7927D9C7516E}" destId="{F57A3FFE-DC12-4BC2-B0F1-603B520A90CF}" srcOrd="0" destOrd="0" presId="urn:microsoft.com/office/officeart/2005/8/layout/vList6"/>
    <dgm:cxn modelId="{54F2C6FA-6FFA-4E60-924E-BAA3A3EABA20}" type="presParOf" srcId="{551D5612-72D7-4D6E-A147-7927D9C7516E}" destId="{D2BD46F7-8470-4A1B-9065-E336B028B1D6}" srcOrd="1" destOrd="0" presId="urn:microsoft.com/office/officeart/2005/8/layout/vList6"/>
    <dgm:cxn modelId="{CA0554E8-FD8B-47F4-87C1-688B90207FF5}" type="presParOf" srcId="{E2542BFB-5F0F-4770-B1F6-19C51536BF07}" destId="{D794F87C-D588-49BC-A1A2-627E8B4AA623}" srcOrd="7" destOrd="0" presId="urn:microsoft.com/office/officeart/2005/8/layout/vList6"/>
    <dgm:cxn modelId="{B6B864CC-CA85-4996-8DC0-B44342460C1D}" type="presParOf" srcId="{E2542BFB-5F0F-4770-B1F6-19C51536BF07}" destId="{4D4227FC-0E28-4C8D-81D0-32BCB72320B3}" srcOrd="8" destOrd="0" presId="urn:microsoft.com/office/officeart/2005/8/layout/vList6"/>
    <dgm:cxn modelId="{2D82D07F-C3FD-43F9-89D3-55807A1A51F5}" type="presParOf" srcId="{4D4227FC-0E28-4C8D-81D0-32BCB72320B3}" destId="{E8ACEE6D-10B4-40B6-B2F2-EDECE962CEDA}" srcOrd="0" destOrd="0" presId="urn:microsoft.com/office/officeart/2005/8/layout/vList6"/>
    <dgm:cxn modelId="{BDFC4034-FB21-430B-9130-CB50A95D8B5E}" type="presParOf" srcId="{4D4227FC-0E28-4C8D-81D0-32BCB72320B3}" destId="{F4BCE04D-5806-4431-A165-15CBA4A6A662}"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B94491D-26D5-4006-91C3-C414E04236F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20884D61-6B35-43C9-A7FE-6F0269905B5E}">
      <dgm:prSet custT="1"/>
      <dgm:spPr>
        <a:xfrm>
          <a:off x="5841076" y="1744134"/>
          <a:ext cx="3894050" cy="158557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3200" dirty="0">
              <a:solidFill>
                <a:sysClr val="window" lastClr="FFFFFF"/>
              </a:solidFill>
              <a:latin typeface="Arial" panose="020B0604020202020204" pitchFamily="34" charset="0"/>
              <a:ea typeface="+mn-ea"/>
              <a:cs typeface="Arial" panose="020B0604020202020204" pitchFamily="34" charset="0"/>
            </a:rPr>
            <a:t>Не включаются</a:t>
          </a:r>
        </a:p>
      </dgm:t>
    </dgm:pt>
    <dgm:pt modelId="{35847AE7-669B-4425-806E-FB2DE896EA70}" type="parTrans" cxnId="{7E6CB001-62AA-4E20-8D77-1465A8493421}">
      <dgm:prSet/>
      <dgm:spPr/>
      <dgm:t>
        <a:bodyPr/>
        <a:lstStyle/>
        <a:p>
          <a:endParaRPr lang="ru-RU"/>
        </a:p>
      </dgm:t>
    </dgm:pt>
    <dgm:pt modelId="{D5FF1AE3-F11F-4FEB-8EEE-D9DFDD9D56CE}" type="sibTrans" cxnId="{7E6CB001-62AA-4E20-8D77-1465A8493421}">
      <dgm:prSet/>
      <dgm:spPr/>
      <dgm:t>
        <a:bodyPr/>
        <a:lstStyle/>
        <a:p>
          <a:endParaRPr lang="ru-RU"/>
        </a:p>
      </dgm:t>
    </dgm:pt>
    <dgm:pt modelId="{F604F9E5-C172-4B84-8A0C-DBA6CF552EAE}">
      <dgm:prSet custT="1"/>
      <dgm:spPr>
        <a:xfrm>
          <a:off x="4439" y="1526181"/>
          <a:ext cx="5841076" cy="158557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180000">
            <a:lnSpc>
              <a:spcPct val="100000"/>
            </a:lnSpc>
            <a:spcBef>
              <a:spcPts val="1200"/>
            </a:spcBef>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направленные организацией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для получения образования в учреждения образования с отрывом от производства, получающие стипендию за счет средств организации </a:t>
          </a:r>
        </a:p>
      </dgm:t>
    </dgm:pt>
    <dgm:pt modelId="{73802F05-F2BA-4316-9AF7-EF8C1810F4C9}" type="parTrans" cxnId="{438E7ED2-8B6D-4ECF-AFCD-00FC56728936}">
      <dgm:prSet/>
      <dgm:spPr/>
      <dgm:t>
        <a:bodyPr/>
        <a:lstStyle/>
        <a:p>
          <a:endParaRPr lang="ru-RU"/>
        </a:p>
      </dgm:t>
    </dgm:pt>
    <dgm:pt modelId="{9CA9C8B3-D291-445C-87E6-FC0274603FD5}" type="sibTrans" cxnId="{438E7ED2-8B6D-4ECF-AFCD-00FC56728936}">
      <dgm:prSet/>
      <dgm:spPr/>
      <dgm:t>
        <a:bodyPr/>
        <a:lstStyle/>
        <a:p>
          <a:endParaRPr lang="ru-RU"/>
        </a:p>
      </dgm:t>
    </dgm:pt>
    <dgm:pt modelId="{DE2F9A83-979E-45C5-AC3B-C4F523CAF770}">
      <dgm:prSet custT="1"/>
      <dgm:spPr>
        <a:xfrm>
          <a:off x="5841076" y="3488269"/>
          <a:ext cx="3894050" cy="158557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3200" dirty="0">
              <a:solidFill>
                <a:sysClr val="window" lastClr="FFFFFF"/>
              </a:solidFill>
              <a:latin typeface="Arial" panose="020B0604020202020204" pitchFamily="34" charset="0"/>
              <a:ea typeface="+mn-ea"/>
              <a:cs typeface="Arial" panose="020B0604020202020204" pitchFamily="34" charset="0"/>
            </a:rPr>
            <a:t>Не включаются</a:t>
          </a:r>
        </a:p>
      </dgm:t>
    </dgm:pt>
    <dgm:pt modelId="{43906CDC-9F81-412C-A841-12022D57A231}" type="parTrans" cxnId="{74FFE391-B003-4B88-923F-0DC4A700C00A}">
      <dgm:prSet/>
      <dgm:spPr/>
      <dgm:t>
        <a:bodyPr/>
        <a:lstStyle/>
        <a:p>
          <a:endParaRPr lang="ru-RU"/>
        </a:p>
      </dgm:t>
    </dgm:pt>
    <dgm:pt modelId="{F403B0BE-173F-4989-87DF-3BB281022298}" type="sibTrans" cxnId="{74FFE391-B003-4B88-923F-0DC4A700C00A}">
      <dgm:prSet/>
      <dgm:spPr/>
      <dgm:t>
        <a:bodyPr/>
        <a:lstStyle/>
        <a:p>
          <a:endParaRPr lang="ru-RU"/>
        </a:p>
      </dgm:t>
    </dgm:pt>
    <dgm:pt modelId="{D1BF7934-72A1-4F3F-8358-E1ED09695FCF}">
      <dgm:prSet custT="1"/>
      <dgm:spPr>
        <a:xfrm>
          <a:off x="13901" y="3422484"/>
          <a:ext cx="5841076" cy="158557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180000">
            <a:spcBef>
              <a:spcPts val="1200"/>
            </a:spcBef>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Граждане, зарегистрированные в органах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по труду, занятости и социальной защите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в качестве безработных направленные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оплачиваемые работы</a:t>
          </a:r>
        </a:p>
      </dgm:t>
    </dgm:pt>
    <dgm:pt modelId="{484A7A12-C963-4807-88E4-4D715436AF38}" type="parTrans" cxnId="{DAB571EC-EC85-4836-88DC-C11129486EB6}">
      <dgm:prSet/>
      <dgm:spPr/>
      <dgm:t>
        <a:bodyPr/>
        <a:lstStyle/>
        <a:p>
          <a:endParaRPr lang="ru-RU"/>
        </a:p>
      </dgm:t>
    </dgm:pt>
    <dgm:pt modelId="{098CBC35-0084-4654-88A1-2547B636BFF2}" type="sibTrans" cxnId="{DAB571EC-EC85-4836-88DC-C11129486EB6}">
      <dgm:prSet/>
      <dgm:spPr/>
      <dgm:t>
        <a:bodyPr/>
        <a:lstStyle/>
        <a:p>
          <a:endParaRPr lang="ru-RU"/>
        </a:p>
      </dgm:t>
    </dgm:pt>
    <dgm:pt modelId="{6EE373B7-172B-4835-92AB-5B0B025EE31B}">
      <dgm:prSet custT="1"/>
      <dgm:spPr>
        <a:xfrm>
          <a:off x="5841076" y="0"/>
          <a:ext cx="3894050" cy="1585577"/>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3200" dirty="0">
              <a:solidFill>
                <a:sysClr val="window" lastClr="FFFFFF"/>
              </a:solidFill>
              <a:latin typeface="Arial" panose="020B0604020202020204" pitchFamily="34" charset="0"/>
              <a:ea typeface="+mn-ea"/>
              <a:cs typeface="Arial" panose="020B0604020202020204" pitchFamily="34" charset="0"/>
            </a:rPr>
            <a:t>Не включаются</a:t>
          </a:r>
        </a:p>
      </dgm:t>
    </dgm:pt>
    <dgm:pt modelId="{A71D2145-A8E4-44C5-A4F9-690C4F862C2F}" type="parTrans" cxnId="{7F61A07B-A137-41D3-88D3-A96EBAACBCBD}">
      <dgm:prSet/>
      <dgm:spPr/>
      <dgm:t>
        <a:bodyPr/>
        <a:lstStyle/>
        <a:p>
          <a:endParaRPr lang="ru-RU"/>
        </a:p>
      </dgm:t>
    </dgm:pt>
    <dgm:pt modelId="{02C29312-B54E-44A8-B91E-00B1204E0CE2}" type="sibTrans" cxnId="{7F61A07B-A137-41D3-88D3-A96EBAACBCBD}">
      <dgm:prSet/>
      <dgm:spPr/>
      <dgm:t>
        <a:bodyPr/>
        <a:lstStyle/>
        <a:p>
          <a:endParaRPr lang="ru-RU"/>
        </a:p>
      </dgm:t>
    </dgm:pt>
    <dgm:pt modelId="{2D6CE901-33D0-4B48-949A-B6A616BA9A2D}">
      <dgm:prSet custT="1"/>
      <dgm:spPr>
        <a:xfrm>
          <a:off x="0" y="0"/>
          <a:ext cx="5841076" cy="158557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gm:spPr>
      <dgm:t>
        <a:bodyPr anchor="ctr"/>
        <a:lstStyle/>
        <a:p>
          <a:pPr marL="180000">
            <a:spcBef>
              <a:spcPts val="1200"/>
            </a:spcBef>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временно направленные на работу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в другую организацию, если за ними </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не сохраняется заработная плата по месту основной работы</a:t>
          </a:r>
        </a:p>
      </dgm:t>
    </dgm:pt>
    <dgm:pt modelId="{EC78C9FE-470B-40AC-A3A2-0AB5FD18DE8B}" type="parTrans" cxnId="{8C659836-96B8-4574-87AD-3140DF06EFAC}">
      <dgm:prSet/>
      <dgm:spPr/>
      <dgm:t>
        <a:bodyPr/>
        <a:lstStyle/>
        <a:p>
          <a:endParaRPr lang="ru-RU"/>
        </a:p>
      </dgm:t>
    </dgm:pt>
    <dgm:pt modelId="{56B2BEC9-2BAD-4DB9-9171-C090CD85170E}" type="sibTrans" cxnId="{8C659836-96B8-4574-87AD-3140DF06EFAC}">
      <dgm:prSet/>
      <dgm:spPr/>
      <dgm:t>
        <a:bodyPr/>
        <a:lstStyle/>
        <a:p>
          <a:endParaRPr lang="ru-RU"/>
        </a:p>
      </dgm:t>
    </dgm:pt>
    <dgm:pt modelId="{E2542BFB-5F0F-4770-B1F6-19C51536BF07}" type="pres">
      <dgm:prSet presAssocID="{EB94491D-26D5-4006-91C3-C414E04236FE}" presName="Name0" presStyleCnt="0">
        <dgm:presLayoutVars>
          <dgm:dir/>
          <dgm:animLvl val="lvl"/>
          <dgm:resizeHandles/>
        </dgm:presLayoutVars>
      </dgm:prSet>
      <dgm:spPr/>
      <dgm:t>
        <a:bodyPr/>
        <a:lstStyle/>
        <a:p>
          <a:endParaRPr lang="ru-RU"/>
        </a:p>
      </dgm:t>
    </dgm:pt>
    <dgm:pt modelId="{7F05DB05-8CB4-4DA3-9AB7-6F4FB607263E}" type="pres">
      <dgm:prSet presAssocID="{6EE373B7-172B-4835-92AB-5B0B025EE31B}" presName="linNode" presStyleCnt="0"/>
      <dgm:spPr/>
    </dgm:pt>
    <dgm:pt modelId="{0FA8019F-866C-490E-B4E6-655CAB246223}" type="pres">
      <dgm:prSet presAssocID="{6EE373B7-172B-4835-92AB-5B0B025EE31B}" presName="parentShp" presStyleLbl="node1" presStyleIdx="0" presStyleCnt="3" custScaleY="149610" custLinFactX="9204" custLinFactNeighborX="100000" custLinFactNeighborY="-5342">
        <dgm:presLayoutVars>
          <dgm:bulletEnabled val="1"/>
        </dgm:presLayoutVars>
      </dgm:prSet>
      <dgm:spPr/>
      <dgm:t>
        <a:bodyPr/>
        <a:lstStyle/>
        <a:p>
          <a:endParaRPr lang="ru-RU"/>
        </a:p>
      </dgm:t>
    </dgm:pt>
    <dgm:pt modelId="{7C94298A-5F73-4537-86A7-2D6701170EA2}" type="pres">
      <dgm:prSet presAssocID="{6EE373B7-172B-4835-92AB-5B0B025EE31B}" presName="childShp" presStyleLbl="bgAccFollowNode1" presStyleIdx="0" presStyleCnt="3" custScaleY="136417" custLinFactX="-152" custLinFactNeighborX="-100000" custLinFactNeighborY="-5319">
        <dgm:presLayoutVars>
          <dgm:bulletEnabled val="1"/>
        </dgm:presLayoutVars>
      </dgm:prSet>
      <dgm:spPr/>
      <dgm:t>
        <a:bodyPr/>
        <a:lstStyle/>
        <a:p>
          <a:endParaRPr lang="ru-RU"/>
        </a:p>
      </dgm:t>
    </dgm:pt>
    <dgm:pt modelId="{9AD83939-448A-4773-848B-6BF90995CC71}" type="pres">
      <dgm:prSet presAssocID="{02C29312-B54E-44A8-B91E-00B1204E0CE2}" presName="spacing" presStyleCnt="0"/>
      <dgm:spPr/>
    </dgm:pt>
    <dgm:pt modelId="{551D5612-72D7-4D6E-A147-7927D9C7516E}" type="pres">
      <dgm:prSet presAssocID="{20884D61-6B35-43C9-A7FE-6F0269905B5E}" presName="linNode" presStyleCnt="0"/>
      <dgm:spPr/>
    </dgm:pt>
    <dgm:pt modelId="{F57A3FFE-DC12-4BC2-B0F1-603B520A90CF}" type="pres">
      <dgm:prSet presAssocID="{20884D61-6B35-43C9-A7FE-6F0269905B5E}" presName="parentShp" presStyleLbl="node1" presStyleIdx="1" presStyleCnt="3" custScaleY="150139" custLinFactX="47734" custLinFactNeighborX="100000">
        <dgm:presLayoutVars>
          <dgm:bulletEnabled val="1"/>
        </dgm:presLayoutVars>
      </dgm:prSet>
      <dgm:spPr/>
      <dgm:t>
        <a:bodyPr/>
        <a:lstStyle/>
        <a:p>
          <a:endParaRPr lang="ru-RU"/>
        </a:p>
      </dgm:t>
    </dgm:pt>
    <dgm:pt modelId="{D2BD46F7-8470-4A1B-9065-E336B028B1D6}" type="pres">
      <dgm:prSet presAssocID="{20884D61-6B35-43C9-A7FE-6F0269905B5E}" presName="childShp" presStyleLbl="bgAccFollowNode1" presStyleIdx="1" presStyleCnt="3" custScaleY="174879" custLinFactNeighborX="-99886" custLinFactNeighborY="-13746">
        <dgm:presLayoutVars>
          <dgm:bulletEnabled val="1"/>
        </dgm:presLayoutVars>
      </dgm:prSet>
      <dgm:spPr/>
      <dgm:t>
        <a:bodyPr/>
        <a:lstStyle/>
        <a:p>
          <a:endParaRPr lang="ru-RU"/>
        </a:p>
      </dgm:t>
    </dgm:pt>
    <dgm:pt modelId="{D794F87C-D588-49BC-A1A2-627E8B4AA623}" type="pres">
      <dgm:prSet presAssocID="{D5FF1AE3-F11F-4FEB-8EEE-D9DFDD9D56CE}" presName="spacing" presStyleCnt="0"/>
      <dgm:spPr/>
    </dgm:pt>
    <dgm:pt modelId="{4D4227FC-0E28-4C8D-81D0-32BCB72320B3}" type="pres">
      <dgm:prSet presAssocID="{DE2F9A83-979E-45C5-AC3B-C4F523CAF770}" presName="linNode" presStyleCnt="0"/>
      <dgm:spPr/>
    </dgm:pt>
    <dgm:pt modelId="{E8ACEE6D-10B4-40B6-B2F2-EDECE962CEDA}" type="pres">
      <dgm:prSet presAssocID="{DE2F9A83-979E-45C5-AC3B-C4F523CAF770}" presName="parentShp" presStyleLbl="node1" presStyleIdx="2" presStyleCnt="3" custScaleY="144839" custLinFactX="2143" custLinFactNeighborX="100000" custLinFactNeighborY="5532">
        <dgm:presLayoutVars>
          <dgm:bulletEnabled val="1"/>
        </dgm:presLayoutVars>
      </dgm:prSet>
      <dgm:spPr/>
      <dgm:t>
        <a:bodyPr/>
        <a:lstStyle/>
        <a:p>
          <a:endParaRPr lang="ru-RU"/>
        </a:p>
      </dgm:t>
    </dgm:pt>
    <dgm:pt modelId="{F4BCE04D-5806-4431-A165-15CBA4A6A662}" type="pres">
      <dgm:prSet presAssocID="{DE2F9A83-979E-45C5-AC3B-C4F523CAF770}" presName="childShp" presStyleLbl="bgAccFollowNode1" presStyleIdx="2" presStyleCnt="3" custScaleY="180946" custLinFactNeighborX="-99643" custLinFactNeighborY="-4149">
        <dgm:presLayoutVars>
          <dgm:bulletEnabled val="1"/>
        </dgm:presLayoutVars>
      </dgm:prSet>
      <dgm:spPr/>
      <dgm:t>
        <a:bodyPr/>
        <a:lstStyle/>
        <a:p>
          <a:endParaRPr lang="ru-RU"/>
        </a:p>
      </dgm:t>
    </dgm:pt>
  </dgm:ptLst>
  <dgm:cxnLst>
    <dgm:cxn modelId="{FDAA36A3-B951-456A-9E44-EDDA175FD0F7}" type="presOf" srcId="{DE2F9A83-979E-45C5-AC3B-C4F523CAF770}" destId="{E8ACEE6D-10B4-40B6-B2F2-EDECE962CEDA}" srcOrd="0" destOrd="0" presId="urn:microsoft.com/office/officeart/2005/8/layout/vList6"/>
    <dgm:cxn modelId="{03861D21-95FA-472D-903C-F3F083F1C6EC}" type="presOf" srcId="{EB94491D-26D5-4006-91C3-C414E04236FE}" destId="{E2542BFB-5F0F-4770-B1F6-19C51536BF07}" srcOrd="0" destOrd="0" presId="urn:microsoft.com/office/officeart/2005/8/layout/vList6"/>
    <dgm:cxn modelId="{7E6CB001-62AA-4E20-8D77-1465A8493421}" srcId="{EB94491D-26D5-4006-91C3-C414E04236FE}" destId="{20884D61-6B35-43C9-A7FE-6F0269905B5E}" srcOrd="1" destOrd="0" parTransId="{35847AE7-669B-4425-806E-FB2DE896EA70}" sibTransId="{D5FF1AE3-F11F-4FEB-8EEE-D9DFDD9D56CE}"/>
    <dgm:cxn modelId="{405635FA-B57A-414D-8603-898BBBD70F6C}" type="presOf" srcId="{6EE373B7-172B-4835-92AB-5B0B025EE31B}" destId="{0FA8019F-866C-490E-B4E6-655CAB246223}" srcOrd="0" destOrd="0" presId="urn:microsoft.com/office/officeart/2005/8/layout/vList6"/>
    <dgm:cxn modelId="{DAB571EC-EC85-4836-88DC-C11129486EB6}" srcId="{DE2F9A83-979E-45C5-AC3B-C4F523CAF770}" destId="{D1BF7934-72A1-4F3F-8358-E1ED09695FCF}" srcOrd="0" destOrd="0" parTransId="{484A7A12-C963-4807-88E4-4D715436AF38}" sibTransId="{098CBC35-0084-4654-88A1-2547B636BFF2}"/>
    <dgm:cxn modelId="{E815EDA1-FFA6-4F97-993D-28427495023B}" type="presOf" srcId="{2D6CE901-33D0-4B48-949A-B6A616BA9A2D}" destId="{7C94298A-5F73-4537-86A7-2D6701170EA2}" srcOrd="0" destOrd="0" presId="urn:microsoft.com/office/officeart/2005/8/layout/vList6"/>
    <dgm:cxn modelId="{8C659836-96B8-4574-87AD-3140DF06EFAC}" srcId="{6EE373B7-172B-4835-92AB-5B0B025EE31B}" destId="{2D6CE901-33D0-4B48-949A-B6A616BA9A2D}" srcOrd="0" destOrd="0" parTransId="{EC78C9FE-470B-40AC-A3A2-0AB5FD18DE8B}" sibTransId="{56B2BEC9-2BAD-4DB9-9171-C090CD85170E}"/>
    <dgm:cxn modelId="{8CBBBB80-8785-4D1C-89A9-5386B6FA6CE3}" type="presOf" srcId="{F604F9E5-C172-4B84-8A0C-DBA6CF552EAE}" destId="{D2BD46F7-8470-4A1B-9065-E336B028B1D6}" srcOrd="0" destOrd="0" presId="urn:microsoft.com/office/officeart/2005/8/layout/vList6"/>
    <dgm:cxn modelId="{62BD33F7-2E6B-4F65-8F6F-CDB65559CB5A}" type="presOf" srcId="{D1BF7934-72A1-4F3F-8358-E1ED09695FCF}" destId="{F4BCE04D-5806-4431-A165-15CBA4A6A662}" srcOrd="0" destOrd="0" presId="urn:microsoft.com/office/officeart/2005/8/layout/vList6"/>
    <dgm:cxn modelId="{438E7ED2-8B6D-4ECF-AFCD-00FC56728936}" srcId="{20884D61-6B35-43C9-A7FE-6F0269905B5E}" destId="{F604F9E5-C172-4B84-8A0C-DBA6CF552EAE}" srcOrd="0" destOrd="0" parTransId="{73802F05-F2BA-4316-9AF7-EF8C1810F4C9}" sibTransId="{9CA9C8B3-D291-445C-87E6-FC0274603FD5}"/>
    <dgm:cxn modelId="{7F61A07B-A137-41D3-88D3-A96EBAACBCBD}" srcId="{EB94491D-26D5-4006-91C3-C414E04236FE}" destId="{6EE373B7-172B-4835-92AB-5B0B025EE31B}" srcOrd="0" destOrd="0" parTransId="{A71D2145-A8E4-44C5-A4F9-690C4F862C2F}" sibTransId="{02C29312-B54E-44A8-B91E-00B1204E0CE2}"/>
    <dgm:cxn modelId="{47631173-ECE7-4268-9C1F-482449149EE2}" type="presOf" srcId="{20884D61-6B35-43C9-A7FE-6F0269905B5E}" destId="{F57A3FFE-DC12-4BC2-B0F1-603B520A90CF}" srcOrd="0" destOrd="0" presId="urn:microsoft.com/office/officeart/2005/8/layout/vList6"/>
    <dgm:cxn modelId="{74FFE391-B003-4B88-923F-0DC4A700C00A}" srcId="{EB94491D-26D5-4006-91C3-C414E04236FE}" destId="{DE2F9A83-979E-45C5-AC3B-C4F523CAF770}" srcOrd="2" destOrd="0" parTransId="{43906CDC-9F81-412C-A841-12022D57A231}" sibTransId="{F403B0BE-173F-4989-87DF-3BB281022298}"/>
    <dgm:cxn modelId="{0A25464C-92B6-4FDA-912D-A77FAE2FE3A1}" type="presParOf" srcId="{E2542BFB-5F0F-4770-B1F6-19C51536BF07}" destId="{7F05DB05-8CB4-4DA3-9AB7-6F4FB607263E}" srcOrd="0" destOrd="0" presId="urn:microsoft.com/office/officeart/2005/8/layout/vList6"/>
    <dgm:cxn modelId="{98B09C1D-E9F4-46BD-92B1-B59D62BF586D}" type="presParOf" srcId="{7F05DB05-8CB4-4DA3-9AB7-6F4FB607263E}" destId="{0FA8019F-866C-490E-B4E6-655CAB246223}" srcOrd="0" destOrd="0" presId="urn:microsoft.com/office/officeart/2005/8/layout/vList6"/>
    <dgm:cxn modelId="{962D2C15-9071-4EFE-AFB5-523D3CE4F6A1}" type="presParOf" srcId="{7F05DB05-8CB4-4DA3-9AB7-6F4FB607263E}" destId="{7C94298A-5F73-4537-86A7-2D6701170EA2}" srcOrd="1" destOrd="0" presId="urn:microsoft.com/office/officeart/2005/8/layout/vList6"/>
    <dgm:cxn modelId="{96CDBD1E-C56A-4EA6-80AB-963D2A5CA66E}" type="presParOf" srcId="{E2542BFB-5F0F-4770-B1F6-19C51536BF07}" destId="{9AD83939-448A-4773-848B-6BF90995CC71}" srcOrd="1" destOrd="0" presId="urn:microsoft.com/office/officeart/2005/8/layout/vList6"/>
    <dgm:cxn modelId="{294AE922-2C46-4EFF-AEA0-D1940F951704}" type="presParOf" srcId="{E2542BFB-5F0F-4770-B1F6-19C51536BF07}" destId="{551D5612-72D7-4D6E-A147-7927D9C7516E}" srcOrd="2" destOrd="0" presId="urn:microsoft.com/office/officeart/2005/8/layout/vList6"/>
    <dgm:cxn modelId="{B1D4ED6C-7D6A-491A-B6B0-000C8EF1E59C}" type="presParOf" srcId="{551D5612-72D7-4D6E-A147-7927D9C7516E}" destId="{F57A3FFE-DC12-4BC2-B0F1-603B520A90CF}" srcOrd="0" destOrd="0" presId="urn:microsoft.com/office/officeart/2005/8/layout/vList6"/>
    <dgm:cxn modelId="{F61C433D-5020-4DBB-97F3-D45F970C86D1}" type="presParOf" srcId="{551D5612-72D7-4D6E-A147-7927D9C7516E}" destId="{D2BD46F7-8470-4A1B-9065-E336B028B1D6}" srcOrd="1" destOrd="0" presId="urn:microsoft.com/office/officeart/2005/8/layout/vList6"/>
    <dgm:cxn modelId="{8E84B586-51B2-4A2F-9C31-6C7135054600}" type="presParOf" srcId="{E2542BFB-5F0F-4770-B1F6-19C51536BF07}" destId="{D794F87C-D588-49BC-A1A2-627E8B4AA623}" srcOrd="3" destOrd="0" presId="urn:microsoft.com/office/officeart/2005/8/layout/vList6"/>
    <dgm:cxn modelId="{293E6112-C02B-49CB-B88D-F621F8DD52F3}" type="presParOf" srcId="{E2542BFB-5F0F-4770-B1F6-19C51536BF07}" destId="{4D4227FC-0E28-4C8D-81D0-32BCB72320B3}" srcOrd="4" destOrd="0" presId="urn:microsoft.com/office/officeart/2005/8/layout/vList6"/>
    <dgm:cxn modelId="{481E7745-1BB2-433A-AA92-43AC127C3CE7}" type="presParOf" srcId="{4D4227FC-0E28-4C8D-81D0-32BCB72320B3}" destId="{E8ACEE6D-10B4-40B6-B2F2-EDECE962CEDA}" srcOrd="0" destOrd="0" presId="urn:microsoft.com/office/officeart/2005/8/layout/vList6"/>
    <dgm:cxn modelId="{CCE71CF6-1F89-44FA-934E-42C87A941887}" type="presParOf" srcId="{4D4227FC-0E28-4C8D-81D0-32BCB72320B3}" destId="{F4BCE04D-5806-4431-A165-15CBA4A6A662}" srcOrd="1" destOrd="0" presId="urn:microsoft.com/office/officeart/2005/8/layout/vList6"/>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94491D-26D5-4006-91C3-C414E04236FE}"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454220F4-0C97-4BBE-9A88-039B9295BFB0}">
      <dgm:prSet phldrT="[Текст]" custT="1"/>
      <dgm:spPr>
        <a:xfrm>
          <a:off x="33400" y="135731"/>
          <a:ext cx="3575719" cy="1967724"/>
        </a:xfrm>
        <a:prstGeom prst="roundRect">
          <a:avLst>
            <a:gd name="adj" fmla="val 10000"/>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2000" b="1" dirty="0">
              <a:solidFill>
                <a:sysClr val="window" lastClr="FFFFFF"/>
              </a:solidFill>
              <a:latin typeface="Arial" panose="020B0604020202020204" pitchFamily="34" charset="0"/>
              <a:ea typeface="+mn-ea"/>
              <a:cs typeface="Arial" panose="020B0604020202020204" pitchFamily="34" charset="0"/>
            </a:rPr>
            <a:t>Средняя численность внешних совместителей </a:t>
          </a:r>
          <a:br>
            <a:rPr lang="ru-RU" sz="2000" b="1" dirty="0">
              <a:solidFill>
                <a:sysClr val="window" lastClr="FFFFFF"/>
              </a:solidFill>
              <a:latin typeface="Arial" panose="020B0604020202020204" pitchFamily="34" charset="0"/>
              <a:ea typeface="+mn-ea"/>
              <a:cs typeface="Arial" panose="020B0604020202020204" pitchFamily="34" charset="0"/>
            </a:rPr>
          </a:br>
          <a:r>
            <a:rPr lang="ru-RU" sz="2000" b="1" i="1" dirty="0">
              <a:solidFill>
                <a:sysClr val="window" lastClr="FFFFFF"/>
              </a:solidFill>
              <a:latin typeface="Arial" panose="020B0604020202020204" pitchFamily="34" charset="0"/>
              <a:ea typeface="+mn-ea"/>
              <a:cs typeface="Arial" panose="020B0604020202020204" pitchFamily="34" charset="0"/>
            </a:rPr>
            <a:t>(строка 3)</a:t>
          </a:r>
        </a:p>
      </dgm:t>
    </dgm:pt>
    <dgm:pt modelId="{77D4A748-5B97-4503-A91F-C73A4C199B8C}" type="parTrans" cxnId="{22344EA1-01A1-4B9E-9E72-205ECDDD383B}">
      <dgm:prSet/>
      <dgm:spPr/>
      <dgm:t>
        <a:bodyPr/>
        <a:lstStyle/>
        <a:p>
          <a:endParaRPr lang="ru-RU"/>
        </a:p>
      </dgm:t>
    </dgm:pt>
    <dgm:pt modelId="{78AA948C-6729-44F4-B840-C70E8ADC7AB4}" type="sibTrans" cxnId="{22344EA1-01A1-4B9E-9E72-205ECDDD383B}">
      <dgm:prSet/>
      <dgm:spPr/>
      <dgm:t>
        <a:bodyPr/>
        <a:lstStyle/>
        <a:p>
          <a:endParaRPr lang="ru-RU"/>
        </a:p>
      </dgm:t>
    </dgm:pt>
    <dgm:pt modelId="{2C240EE5-35EB-4DAF-A268-67F6C8F448D7}">
      <dgm:prSet phldrT="[Текст]" custT="1"/>
      <dgm:spPr>
        <a:xfrm>
          <a:off x="550964" y="2911032"/>
          <a:ext cx="2713915" cy="1696197"/>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Пропорционально фактически отработанному времени</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t>
          </a:r>
          <a:r>
            <a:rPr lang="ru-RU" sz="1600" b="1" i="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(аналогично строке 1)</a:t>
          </a:r>
        </a:p>
      </dgm:t>
    </dgm:pt>
    <dgm:pt modelId="{C41E5A4D-CE9A-44E6-9134-DC90548AB850}" type="parTrans" cxnId="{7777E523-A6EF-478C-8258-FB8F3B177EAC}">
      <dgm:prSet/>
      <dgm:spPr>
        <a:xfrm>
          <a:off x="390972" y="2103455"/>
          <a:ext cx="159992" cy="1655675"/>
        </a:xfrm>
        <a:custGeom>
          <a:avLst/>
          <a:gdLst/>
          <a:ahLst/>
          <a:cxnLst/>
          <a:rect l="0" t="0" r="0" b="0"/>
          <a:pathLst>
            <a:path>
              <a:moveTo>
                <a:pt x="0" y="0"/>
              </a:moveTo>
              <a:lnTo>
                <a:pt x="0" y="1655675"/>
              </a:lnTo>
              <a:lnTo>
                <a:pt x="159992" y="1655675"/>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ru-RU"/>
        </a:p>
      </dgm:t>
    </dgm:pt>
    <dgm:pt modelId="{C8C1B778-9090-4D0C-943A-0563402B73C7}" type="sibTrans" cxnId="{7777E523-A6EF-478C-8258-FB8F3B177EAC}">
      <dgm:prSet/>
      <dgm:spPr/>
      <dgm:t>
        <a:bodyPr/>
        <a:lstStyle/>
        <a:p>
          <a:endParaRPr lang="ru-RU"/>
        </a:p>
      </dgm:t>
    </dgm:pt>
    <dgm:pt modelId="{28232D1B-42B9-4B6E-ADBB-565146AAE424}">
      <dgm:prSet phldrT="[Текст]" custT="1"/>
      <dgm:spPr>
        <a:xfrm>
          <a:off x="4214424" y="182088"/>
          <a:ext cx="3889312" cy="1963993"/>
        </a:xfrm>
        <a:prstGeom prst="roundRect">
          <a:avLst>
            <a:gd name="adj" fmla="val 10000"/>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2000" dirty="0">
              <a:solidFill>
                <a:sysClr val="window" lastClr="FFFFFF"/>
              </a:solidFill>
              <a:latin typeface="Arial" panose="020B0604020202020204" pitchFamily="34" charset="0"/>
              <a:ea typeface="+mn-ea"/>
              <a:cs typeface="Arial" panose="020B0604020202020204" pitchFamily="34" charset="0"/>
            </a:rPr>
            <a:t> </a:t>
          </a:r>
          <a:r>
            <a:rPr lang="ru-RU" sz="2000" b="1" dirty="0">
              <a:solidFill>
                <a:sysClr val="window" lastClr="FFFFFF"/>
              </a:solidFill>
              <a:latin typeface="Arial" panose="020B0604020202020204" pitchFamily="34" charset="0"/>
              <a:ea typeface="+mn-ea"/>
              <a:cs typeface="Arial" panose="020B0604020202020204" pitchFamily="34" charset="0"/>
            </a:rPr>
            <a:t>Средняя численность граждан, выполнявших работу по гражданско-правовым договорам</a:t>
          </a:r>
          <a:br>
            <a:rPr lang="ru-RU" sz="2000" b="1" dirty="0">
              <a:solidFill>
                <a:sysClr val="window" lastClr="FFFFFF"/>
              </a:solidFill>
              <a:latin typeface="Arial" panose="020B0604020202020204" pitchFamily="34" charset="0"/>
              <a:ea typeface="+mn-ea"/>
              <a:cs typeface="Arial" panose="020B0604020202020204" pitchFamily="34" charset="0"/>
            </a:rPr>
          </a:br>
          <a:r>
            <a:rPr lang="ru-RU" sz="2000" b="1" i="1" dirty="0">
              <a:solidFill>
                <a:sysClr val="window" lastClr="FFFFFF"/>
              </a:solidFill>
              <a:latin typeface="Arial" panose="020B0604020202020204" pitchFamily="34" charset="0"/>
              <a:ea typeface="+mn-ea"/>
              <a:cs typeface="Arial" panose="020B0604020202020204" pitchFamily="34" charset="0"/>
            </a:rPr>
            <a:t>(строка 4)</a:t>
          </a:r>
        </a:p>
      </dgm:t>
    </dgm:pt>
    <dgm:pt modelId="{017DC64D-A403-4B22-B836-AB0375D26C86}" type="sibTrans" cxnId="{F862B5EC-C69F-4938-8292-369710971750}">
      <dgm:prSet/>
      <dgm:spPr/>
      <dgm:t>
        <a:bodyPr/>
        <a:lstStyle/>
        <a:p>
          <a:endParaRPr lang="ru-RU"/>
        </a:p>
      </dgm:t>
    </dgm:pt>
    <dgm:pt modelId="{600FA4DB-22CD-4E54-8477-B5D93686DD37}" type="parTrans" cxnId="{F862B5EC-C69F-4938-8292-369710971750}">
      <dgm:prSet/>
      <dgm:spPr/>
      <dgm:t>
        <a:bodyPr/>
        <a:lstStyle/>
        <a:p>
          <a:endParaRPr lang="ru-RU"/>
        </a:p>
      </dgm:t>
    </dgm:pt>
    <mc:AlternateContent xmlns:mc="http://schemas.openxmlformats.org/markup-compatibility/2006" xmlns:a14="http://schemas.microsoft.com/office/drawing/2010/main">
      <mc:Choice Requires="a14">
        <dgm:pt modelId="{FBE7B9E0-1888-4515-A55D-85EDB2061B87}">
          <dgm:prSet phldrT="[Текст]" custT="1"/>
          <dgm:spPr>
            <a:xfrm>
              <a:off x="4767900" y="2449632"/>
              <a:ext cx="3683570" cy="1696197"/>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pPr algn="ctr"/>
              <a14:m>
                <m:oMathPara xmlns:m="http://schemas.openxmlformats.org/officeDocument/2006/math">
                  <m:oMathParaPr>
                    <m:jc m:val="centerGroup"/>
                  </m:oMathParaPr>
                  <m:oMath xmlns:m="http://schemas.openxmlformats.org/officeDocument/2006/math">
                    <m:f>
                      <m:fPr>
                        <m:ctrlPr>
                          <a:rPr lang="ru-RU" sz="1500" b="0" i="1" smtClean="0">
                            <a:solidFill>
                              <a:sysClr val="windowText" lastClr="000000">
                                <a:hueOff val="0"/>
                                <a:satOff val="0"/>
                                <a:lumOff val="0"/>
                                <a:alphaOff val="0"/>
                              </a:sysClr>
                            </a:solidFill>
                            <a:latin typeface="Cambria Math" panose="02040503050406030204" pitchFamily="18" charset="0"/>
                            <a:ea typeface="+mn-ea"/>
                            <a:cs typeface="+mn-cs"/>
                          </a:rPr>
                        </m:ctrlPr>
                      </m:fPr>
                      <m:num>
                        <m:r>
                          <a:rPr lang="ru-RU" sz="1500" b="0" i="1" smtClean="0">
                            <a:solidFill>
                              <a:sysClr val="windowText" lastClr="000000">
                                <a:hueOff val="0"/>
                                <a:satOff val="0"/>
                                <a:lumOff val="0"/>
                                <a:alphaOff val="0"/>
                              </a:sysClr>
                            </a:solidFill>
                            <a:latin typeface="Cambria Math" panose="02040503050406030204" pitchFamily="18" charset="0"/>
                            <a:ea typeface="+mn-ea"/>
                            <a:cs typeface="+mn-cs"/>
                          </a:rPr>
                          <m:t>Количество дней действия договоров</m:t>
                        </m:r>
                      </m:num>
                      <m:den>
                        <m:r>
                          <a:rPr lang="ru-RU" sz="1500" b="0" i="1" smtClean="0">
                            <a:solidFill>
                              <a:sysClr val="windowText" lastClr="000000">
                                <a:hueOff val="0"/>
                                <a:satOff val="0"/>
                                <a:lumOff val="0"/>
                                <a:alphaOff val="0"/>
                              </a:sysClr>
                            </a:solidFill>
                            <a:latin typeface="Cambria Math" panose="02040503050406030204" pitchFamily="18" charset="0"/>
                            <a:ea typeface="+mn-ea"/>
                            <a:cs typeface="+mn-cs"/>
                          </a:rPr>
                          <m:t>число календарных дней в году ( 36</m:t>
                        </m:r>
                        <m:r>
                          <a:rPr lang="en-US" sz="1500" b="0" i="1" smtClean="0">
                            <a:solidFill>
                              <a:sysClr val="windowText" lastClr="000000">
                                <a:hueOff val="0"/>
                                <a:satOff val="0"/>
                                <a:lumOff val="0"/>
                                <a:alphaOff val="0"/>
                              </a:sysClr>
                            </a:solidFill>
                            <a:latin typeface="Cambria Math" panose="02040503050406030204" pitchFamily="18" charset="0"/>
                            <a:ea typeface="+mn-ea"/>
                            <a:cs typeface="+mn-cs"/>
                          </a:rPr>
                          <m:t>5</m:t>
                        </m:r>
                        <m:r>
                          <a:rPr lang="ru-RU" sz="1500" b="0" i="1" smtClean="0">
                            <a:solidFill>
                              <a:sysClr val="windowText" lastClr="000000">
                                <a:hueOff val="0"/>
                                <a:satOff val="0"/>
                                <a:lumOff val="0"/>
                                <a:alphaOff val="0"/>
                              </a:sysClr>
                            </a:solidFill>
                            <a:latin typeface="Cambria Math" panose="02040503050406030204" pitchFamily="18" charset="0"/>
                            <a:ea typeface="+mn-ea"/>
                            <a:cs typeface="+mn-cs"/>
                          </a:rPr>
                          <m:t> или 366)</m:t>
                        </m:r>
                      </m:den>
                    </m:f>
                  </m:oMath>
                </m:oMathPara>
              </a14:m>
              <a:endParaRPr lang="ru-RU" sz="1500" b="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mc:Choice>
      <mc:Fallback xmlns="">
        <dgm:pt modelId="{FBE7B9E0-1888-4515-A55D-85EDB2061B87}">
          <dgm:prSet phldrT="[Текст]" custT="1"/>
          <dgm:spPr>
            <a:xfrm>
              <a:off x="4767900" y="2449632"/>
              <a:ext cx="3683570" cy="1696197"/>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pPr algn="ct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Количество дней действия договоров</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число календарны</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х</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 дней в году ( 36</a:t>
              </a:r>
              <a:r>
                <a:rPr lang="en-US" sz="1500" b="0" i="0" smtClean="0">
                  <a:solidFill>
                    <a:sysClr val="windowText" lastClr="000000">
                      <a:hueOff val="0"/>
                      <a:satOff val="0"/>
                      <a:lumOff val="0"/>
                      <a:alphaOff val="0"/>
                    </a:sysClr>
                  </a:solidFill>
                  <a:latin typeface="Cambria Math" panose="02040503050406030204" pitchFamily="18" charset="0"/>
                  <a:ea typeface="+mn-ea"/>
                  <a:cs typeface="+mn-cs"/>
                </a:rPr>
                <a:t>5</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 или 366)</a:t>
              </a:r>
              <a:r>
                <a:rPr lang="ru-RU" sz="1500" b="0" i="0" smtClean="0">
                  <a:solidFill>
                    <a:sysClr val="windowText" lastClr="000000">
                      <a:hueOff val="0"/>
                      <a:satOff val="0"/>
                      <a:lumOff val="0"/>
                      <a:alphaOff val="0"/>
                    </a:sysClr>
                  </a:solidFill>
                  <a:latin typeface="Cambria Math" panose="02040503050406030204" pitchFamily="18" charset="0"/>
                  <a:ea typeface="+mn-ea"/>
                  <a:cs typeface="+mn-cs"/>
                </a:rPr>
                <a:t>)</a:t>
              </a:r>
              <a:endParaRPr lang="ru-RU" sz="1500" b="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gm:t>
        </dgm:pt>
      </mc:Fallback>
    </mc:AlternateContent>
    <dgm:pt modelId="{DCBDE3C1-0CFB-4F4C-BF70-A698B8994F9D}" type="sibTrans" cxnId="{1EDA8B5A-5C63-4014-A24F-E82BD01396B5}">
      <dgm:prSet/>
      <dgm:spPr/>
      <dgm:t>
        <a:bodyPr/>
        <a:lstStyle/>
        <a:p>
          <a:endParaRPr lang="ru-RU"/>
        </a:p>
      </dgm:t>
    </dgm:pt>
    <dgm:pt modelId="{F4FE113B-9257-4A0F-97BA-59656D8ED9CA}" type="parTrans" cxnId="{1EDA8B5A-5C63-4014-A24F-E82BD01396B5}">
      <dgm:prSet/>
      <dgm:spPr>
        <a:xfrm>
          <a:off x="4603356" y="2146081"/>
          <a:ext cx="164544" cy="1151650"/>
        </a:xfrm>
        <a:custGeom>
          <a:avLst/>
          <a:gdLst/>
          <a:ahLst/>
          <a:cxnLst/>
          <a:rect l="0" t="0" r="0" b="0"/>
          <a:pathLst>
            <a:path>
              <a:moveTo>
                <a:pt x="0" y="0"/>
              </a:moveTo>
              <a:lnTo>
                <a:pt x="0" y="1151650"/>
              </a:lnTo>
              <a:lnTo>
                <a:pt x="164544" y="1151650"/>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ru-RU"/>
        </a:p>
      </dgm:t>
    </dgm:pt>
    <dgm:pt modelId="{026ADF87-E0F5-4721-9D80-465860FE57F5}">
      <dgm:prSet phldrT="[Текст]" custT="1"/>
      <dgm:spPr>
        <a:xfrm>
          <a:off x="4834391" y="4611436"/>
          <a:ext cx="3682023" cy="1707086"/>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pPr marL="0" algn="ctr">
            <a:lnSpc>
              <a:spcPct val="100000"/>
            </a:lnSpc>
            <a:spcAft>
              <a:spcPts val="600"/>
            </a:spcAft>
          </a:pPr>
          <a:r>
            <a:rPr lang="ru-RU" sz="1600" dirty="0">
              <a:solidFill>
                <a:srgbClr val="FF0000"/>
              </a:solidFill>
              <a:latin typeface="Arial" panose="020B0604020202020204" pitchFamily="34" charset="0"/>
              <a:ea typeface="+mn-ea"/>
              <a:cs typeface="Arial" panose="020B0604020202020204" pitchFamily="34" charset="0"/>
            </a:rPr>
            <a:t>Не включаются:</a:t>
          </a: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индивидуальные предприниматели;</a:t>
          </a:r>
        </a:p>
        <a:p>
          <a:pPr marL="144000" algn="l">
            <a:lnSpc>
              <a:spcPts val="100"/>
            </a:lnSpc>
            <a:spcAft>
              <a:spcPts val="0"/>
            </a:spcAft>
          </a:pP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граждане, заключившие гражданско-правовой договор на создание объектов интеллектуальной собственности;</a:t>
          </a:r>
        </a:p>
        <a:p>
          <a:pPr marL="144000" algn="l">
            <a:lnSpc>
              <a:spcPts val="100"/>
            </a:lnSpc>
            <a:spcAft>
              <a:spcPts val="0"/>
            </a:spcAft>
          </a:pP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плательщики налога </a:t>
          </a: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профессиональный доход</a:t>
          </a:r>
        </a:p>
      </dgm:t>
    </dgm:pt>
    <dgm:pt modelId="{E282BF3D-0C7E-47F0-872B-7A61BDB20323}" type="sibTrans" cxnId="{B9DAF5CE-16BB-4109-92BF-5054B5D7037B}">
      <dgm:prSet/>
      <dgm:spPr/>
      <dgm:t>
        <a:bodyPr/>
        <a:lstStyle/>
        <a:p>
          <a:endParaRPr lang="ru-RU"/>
        </a:p>
      </dgm:t>
    </dgm:pt>
    <dgm:pt modelId="{40C1D9B6-E509-4BD8-BFB6-5DF6CDBF4FE9}" type="parTrans" cxnId="{B9DAF5CE-16BB-4109-92BF-5054B5D7037B}">
      <dgm:prSet/>
      <dgm:spPr>
        <a:xfrm>
          <a:off x="4603356" y="2146081"/>
          <a:ext cx="231035" cy="3318898"/>
        </a:xfrm>
        <a:custGeom>
          <a:avLst/>
          <a:gdLst/>
          <a:ahLst/>
          <a:cxnLst/>
          <a:rect l="0" t="0" r="0" b="0"/>
          <a:pathLst>
            <a:path>
              <a:moveTo>
                <a:pt x="0" y="0"/>
              </a:moveTo>
              <a:lnTo>
                <a:pt x="0" y="3318898"/>
              </a:lnTo>
              <a:lnTo>
                <a:pt x="231035" y="3318898"/>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ru-RU"/>
        </a:p>
      </dgm:t>
    </dgm:pt>
    <dgm:pt modelId="{47F2B38B-5B2A-4BB4-9481-34C606BE1206}" type="pres">
      <dgm:prSet presAssocID="{EB94491D-26D5-4006-91C3-C414E04236FE}" presName="diagram" presStyleCnt="0">
        <dgm:presLayoutVars>
          <dgm:chPref val="1"/>
          <dgm:dir/>
          <dgm:animOne val="branch"/>
          <dgm:animLvl val="lvl"/>
          <dgm:resizeHandles/>
        </dgm:presLayoutVars>
      </dgm:prSet>
      <dgm:spPr/>
      <dgm:t>
        <a:bodyPr/>
        <a:lstStyle/>
        <a:p>
          <a:endParaRPr lang="ru-RU"/>
        </a:p>
      </dgm:t>
    </dgm:pt>
    <dgm:pt modelId="{A217EF8D-420F-446A-8B49-C9143D4272DE}" type="pres">
      <dgm:prSet presAssocID="{454220F4-0C97-4BBE-9A88-039B9295BFB0}" presName="root" presStyleCnt="0"/>
      <dgm:spPr/>
    </dgm:pt>
    <dgm:pt modelId="{5FAB84B0-85D4-4A27-AEF3-1258696EA144}" type="pres">
      <dgm:prSet presAssocID="{454220F4-0C97-4BBE-9A88-039B9295BFB0}" presName="rootComposite" presStyleCnt="0"/>
      <dgm:spPr/>
    </dgm:pt>
    <dgm:pt modelId="{3B7197DB-4CC7-469D-BB40-BDD9CC60293C}" type="pres">
      <dgm:prSet presAssocID="{454220F4-0C97-4BBE-9A88-039B9295BFB0}" presName="rootText" presStyleLbl="node1" presStyleIdx="0" presStyleCnt="2" custScaleX="179105" custScaleY="212283" custLinFactNeighborX="829" custLinFactNeighborY="-46377"/>
      <dgm:spPr/>
      <dgm:t>
        <a:bodyPr/>
        <a:lstStyle/>
        <a:p>
          <a:endParaRPr lang="ru-RU"/>
        </a:p>
      </dgm:t>
    </dgm:pt>
    <dgm:pt modelId="{73FDF41C-252C-4813-8521-3007CB2F52A6}" type="pres">
      <dgm:prSet presAssocID="{454220F4-0C97-4BBE-9A88-039B9295BFB0}" presName="rootConnector" presStyleLbl="node1" presStyleIdx="0" presStyleCnt="2"/>
      <dgm:spPr/>
      <dgm:t>
        <a:bodyPr/>
        <a:lstStyle/>
        <a:p>
          <a:endParaRPr lang="ru-RU"/>
        </a:p>
      </dgm:t>
    </dgm:pt>
    <dgm:pt modelId="{D11DBBA9-94A1-4AC6-AC47-62BDC5DD0641}" type="pres">
      <dgm:prSet presAssocID="{454220F4-0C97-4BBE-9A88-039B9295BFB0}" presName="childShape" presStyleCnt="0"/>
      <dgm:spPr/>
    </dgm:pt>
    <dgm:pt modelId="{926681E4-C4ED-4BD0-B990-BDFCB28FEB5B}" type="pres">
      <dgm:prSet presAssocID="{C41E5A4D-CE9A-44E6-9134-DC90548AB850}" presName="Name13" presStyleLbl="parChTrans1D2" presStyleIdx="0" presStyleCnt="3"/>
      <dgm:spPr/>
      <dgm:t>
        <a:bodyPr/>
        <a:lstStyle/>
        <a:p>
          <a:endParaRPr lang="ru-RU"/>
        </a:p>
      </dgm:t>
    </dgm:pt>
    <dgm:pt modelId="{2C786365-DFC7-41E4-B661-C70402059DFE}" type="pres">
      <dgm:prSet presAssocID="{2C240EE5-35EB-4DAF-A268-67F6C8F448D7}" presName="childText" presStyleLbl="bgAcc1" presStyleIdx="0" presStyleCnt="3" custScaleX="173860" custScaleY="164555" custLinFactNeighborX="-6244" custLinFactNeighborY="11670">
        <dgm:presLayoutVars>
          <dgm:bulletEnabled val="1"/>
        </dgm:presLayoutVars>
      </dgm:prSet>
      <dgm:spPr/>
      <dgm:t>
        <a:bodyPr/>
        <a:lstStyle/>
        <a:p>
          <a:endParaRPr lang="ru-RU"/>
        </a:p>
      </dgm:t>
    </dgm:pt>
    <dgm:pt modelId="{C7E2BB82-9470-4E0F-A263-0BAFEC6A3BAE}" type="pres">
      <dgm:prSet presAssocID="{28232D1B-42B9-4B6E-ADBB-565146AAE424}" presName="root" presStyleCnt="0"/>
      <dgm:spPr/>
    </dgm:pt>
    <dgm:pt modelId="{8A70EB3C-BD0B-41B3-9043-EA9725B8C589}" type="pres">
      <dgm:prSet presAssocID="{28232D1B-42B9-4B6E-ADBB-565146AAE424}" presName="rootComposite" presStyleCnt="0"/>
      <dgm:spPr/>
    </dgm:pt>
    <dgm:pt modelId="{596479FC-EEB1-4AEA-BE7A-32DF76351873}" type="pres">
      <dgm:prSet presAssocID="{28232D1B-42B9-4B6E-ADBB-565146AAE424}" presName="rootText" presStyleLbl="node1" presStyleIdx="1" presStyleCnt="2" custScaleX="180424" custScaleY="203735" custLinFactNeighborX="-6328" custLinFactNeighborY="-8208"/>
      <dgm:spPr/>
      <dgm:t>
        <a:bodyPr/>
        <a:lstStyle/>
        <a:p>
          <a:endParaRPr lang="ru-RU"/>
        </a:p>
      </dgm:t>
    </dgm:pt>
    <dgm:pt modelId="{741F8C38-0E0D-465A-81A5-7385C3F7B1EA}" type="pres">
      <dgm:prSet presAssocID="{28232D1B-42B9-4B6E-ADBB-565146AAE424}" presName="rootConnector" presStyleLbl="node1" presStyleIdx="1" presStyleCnt="2"/>
      <dgm:spPr/>
      <dgm:t>
        <a:bodyPr/>
        <a:lstStyle/>
        <a:p>
          <a:endParaRPr lang="ru-RU"/>
        </a:p>
      </dgm:t>
    </dgm:pt>
    <dgm:pt modelId="{8F34E290-D410-4536-BF33-0F5F864E7C31}" type="pres">
      <dgm:prSet presAssocID="{28232D1B-42B9-4B6E-ADBB-565146AAE424}" presName="childShape" presStyleCnt="0"/>
      <dgm:spPr/>
    </dgm:pt>
    <dgm:pt modelId="{9DE967A0-B44E-46CA-9D54-6542F0F58D6A}" type="pres">
      <dgm:prSet presAssocID="{F4FE113B-9257-4A0F-97BA-59656D8ED9CA}" presName="Name13" presStyleLbl="parChTrans1D2" presStyleIdx="1" presStyleCnt="3"/>
      <dgm:spPr/>
      <dgm:t>
        <a:bodyPr/>
        <a:lstStyle/>
        <a:p>
          <a:endParaRPr lang="ru-RU"/>
        </a:p>
      </dgm:t>
    </dgm:pt>
    <dgm:pt modelId="{1FB9837B-C202-4159-8370-16EF35BA86DD}" type="pres">
      <dgm:prSet presAssocID="{FBE7B9E0-1888-4515-A55D-85EDB2061B87}" presName="childText" presStyleLbl="bgAcc1" presStyleIdx="1" presStyleCnt="3" custScaleX="271361" custScaleY="113146" custLinFactNeighborX="-16178" custLinFactNeighborY="-12265">
        <dgm:presLayoutVars>
          <dgm:bulletEnabled val="1"/>
        </dgm:presLayoutVars>
      </dgm:prSet>
      <dgm:spPr/>
      <dgm:t>
        <a:bodyPr/>
        <a:lstStyle/>
        <a:p>
          <a:endParaRPr lang="ru-RU"/>
        </a:p>
      </dgm:t>
    </dgm:pt>
    <dgm:pt modelId="{43019040-0A3F-4F47-B92E-C9EA855FC0EA}" type="pres">
      <dgm:prSet presAssocID="{40C1D9B6-E509-4BD8-BFB6-5DF6CDBF4FE9}" presName="Name13" presStyleLbl="parChTrans1D2" presStyleIdx="2" presStyleCnt="3"/>
      <dgm:spPr/>
      <dgm:t>
        <a:bodyPr/>
        <a:lstStyle/>
        <a:p>
          <a:endParaRPr lang="ru-RU"/>
        </a:p>
      </dgm:t>
    </dgm:pt>
    <dgm:pt modelId="{310358E8-977E-41C8-A7B8-3B75C4CEFE40}" type="pres">
      <dgm:prSet presAssocID="{026ADF87-E0F5-4721-9D80-465860FE57F5}" presName="childText" presStyleLbl="bgAcc1" presStyleIdx="2" presStyleCnt="3" custScaleX="267870" custScaleY="221542" custLinFactNeighborX="-12342" custLinFactNeighborY="-5680">
        <dgm:presLayoutVars>
          <dgm:bulletEnabled val="1"/>
        </dgm:presLayoutVars>
      </dgm:prSet>
      <dgm:spPr/>
      <dgm:t>
        <a:bodyPr/>
        <a:lstStyle/>
        <a:p>
          <a:endParaRPr lang="ru-RU"/>
        </a:p>
      </dgm:t>
    </dgm:pt>
  </dgm:ptLst>
  <dgm:cxnLst>
    <dgm:cxn modelId="{F862B5EC-C69F-4938-8292-369710971750}" srcId="{EB94491D-26D5-4006-91C3-C414E04236FE}" destId="{28232D1B-42B9-4B6E-ADBB-565146AAE424}" srcOrd="1" destOrd="0" parTransId="{600FA4DB-22CD-4E54-8477-B5D93686DD37}" sibTransId="{017DC64D-A403-4B22-B836-AB0375D26C86}"/>
    <dgm:cxn modelId="{4B82E0BB-3290-4D83-B61F-B594CD17CB20}" type="presOf" srcId="{EB94491D-26D5-4006-91C3-C414E04236FE}" destId="{47F2B38B-5B2A-4BB4-9481-34C606BE1206}" srcOrd="0" destOrd="0" presId="urn:microsoft.com/office/officeart/2005/8/layout/hierarchy3"/>
    <dgm:cxn modelId="{7777E523-A6EF-478C-8258-FB8F3B177EAC}" srcId="{454220F4-0C97-4BBE-9A88-039B9295BFB0}" destId="{2C240EE5-35EB-4DAF-A268-67F6C8F448D7}" srcOrd="0" destOrd="0" parTransId="{C41E5A4D-CE9A-44E6-9134-DC90548AB850}" sibTransId="{C8C1B778-9090-4D0C-943A-0563402B73C7}"/>
    <dgm:cxn modelId="{60F09A78-E682-491C-A217-68880730EC8D}" type="presOf" srcId="{28232D1B-42B9-4B6E-ADBB-565146AAE424}" destId="{741F8C38-0E0D-465A-81A5-7385C3F7B1EA}" srcOrd="1" destOrd="0" presId="urn:microsoft.com/office/officeart/2005/8/layout/hierarchy3"/>
    <dgm:cxn modelId="{E4649BC3-0A65-468C-86A7-6F5CC9CD1207}" type="presOf" srcId="{F4FE113B-9257-4A0F-97BA-59656D8ED9CA}" destId="{9DE967A0-B44E-46CA-9D54-6542F0F58D6A}" srcOrd="0" destOrd="0" presId="urn:microsoft.com/office/officeart/2005/8/layout/hierarchy3"/>
    <dgm:cxn modelId="{9B4FECCA-3727-43D5-A8F8-6854572B3E0C}" type="presOf" srcId="{026ADF87-E0F5-4721-9D80-465860FE57F5}" destId="{310358E8-977E-41C8-A7B8-3B75C4CEFE40}" srcOrd="0" destOrd="0" presId="urn:microsoft.com/office/officeart/2005/8/layout/hierarchy3"/>
    <dgm:cxn modelId="{99B25F43-CF8F-4C75-9466-43BE56443676}" type="presOf" srcId="{454220F4-0C97-4BBE-9A88-039B9295BFB0}" destId="{3B7197DB-4CC7-469D-BB40-BDD9CC60293C}" srcOrd="0" destOrd="0" presId="urn:microsoft.com/office/officeart/2005/8/layout/hierarchy3"/>
    <dgm:cxn modelId="{B9DAF5CE-16BB-4109-92BF-5054B5D7037B}" srcId="{28232D1B-42B9-4B6E-ADBB-565146AAE424}" destId="{026ADF87-E0F5-4721-9D80-465860FE57F5}" srcOrd="1" destOrd="0" parTransId="{40C1D9B6-E509-4BD8-BFB6-5DF6CDBF4FE9}" sibTransId="{E282BF3D-0C7E-47F0-872B-7A61BDB20323}"/>
    <dgm:cxn modelId="{6D535A03-699F-45B4-B47D-B247FF4C5115}" type="presOf" srcId="{28232D1B-42B9-4B6E-ADBB-565146AAE424}" destId="{596479FC-EEB1-4AEA-BE7A-32DF76351873}" srcOrd="0" destOrd="0" presId="urn:microsoft.com/office/officeart/2005/8/layout/hierarchy3"/>
    <dgm:cxn modelId="{1EDA8B5A-5C63-4014-A24F-E82BD01396B5}" srcId="{28232D1B-42B9-4B6E-ADBB-565146AAE424}" destId="{FBE7B9E0-1888-4515-A55D-85EDB2061B87}" srcOrd="0" destOrd="0" parTransId="{F4FE113B-9257-4A0F-97BA-59656D8ED9CA}" sibTransId="{DCBDE3C1-0CFB-4F4C-BF70-A698B8994F9D}"/>
    <dgm:cxn modelId="{AC74EAC2-0CAD-443D-834D-DD72E13BE9C3}" type="presOf" srcId="{2C240EE5-35EB-4DAF-A268-67F6C8F448D7}" destId="{2C786365-DFC7-41E4-B661-C70402059DFE}" srcOrd="0" destOrd="0" presId="urn:microsoft.com/office/officeart/2005/8/layout/hierarchy3"/>
    <dgm:cxn modelId="{D870A932-8780-4D4D-ACFF-4CD00CF9D57A}" type="presOf" srcId="{FBE7B9E0-1888-4515-A55D-85EDB2061B87}" destId="{1FB9837B-C202-4159-8370-16EF35BA86DD}" srcOrd="0" destOrd="0" presId="urn:microsoft.com/office/officeart/2005/8/layout/hierarchy3"/>
    <dgm:cxn modelId="{8713EBFC-E06D-47AC-BF11-FCD5F06F61F2}" type="presOf" srcId="{C41E5A4D-CE9A-44E6-9134-DC90548AB850}" destId="{926681E4-C4ED-4BD0-B990-BDFCB28FEB5B}" srcOrd="0" destOrd="0" presId="urn:microsoft.com/office/officeart/2005/8/layout/hierarchy3"/>
    <dgm:cxn modelId="{22344EA1-01A1-4B9E-9E72-205ECDDD383B}" srcId="{EB94491D-26D5-4006-91C3-C414E04236FE}" destId="{454220F4-0C97-4BBE-9A88-039B9295BFB0}" srcOrd="0" destOrd="0" parTransId="{77D4A748-5B97-4503-A91F-C73A4C199B8C}" sibTransId="{78AA948C-6729-44F4-B840-C70E8ADC7AB4}"/>
    <dgm:cxn modelId="{B8A9BE89-DD15-4282-B3BD-13C437739141}" type="presOf" srcId="{40C1D9B6-E509-4BD8-BFB6-5DF6CDBF4FE9}" destId="{43019040-0A3F-4F47-B92E-C9EA855FC0EA}" srcOrd="0" destOrd="0" presId="urn:microsoft.com/office/officeart/2005/8/layout/hierarchy3"/>
    <dgm:cxn modelId="{EDDFBD2E-F8F1-4040-A2DD-9A4AF08ED85D}" type="presOf" srcId="{454220F4-0C97-4BBE-9A88-039B9295BFB0}" destId="{73FDF41C-252C-4813-8521-3007CB2F52A6}" srcOrd="1" destOrd="0" presId="urn:microsoft.com/office/officeart/2005/8/layout/hierarchy3"/>
    <dgm:cxn modelId="{F7749508-DAF0-4510-B622-E3B38C003EC6}" type="presParOf" srcId="{47F2B38B-5B2A-4BB4-9481-34C606BE1206}" destId="{A217EF8D-420F-446A-8B49-C9143D4272DE}" srcOrd="0" destOrd="0" presId="urn:microsoft.com/office/officeart/2005/8/layout/hierarchy3"/>
    <dgm:cxn modelId="{79FF8B20-5124-4C2D-A4A2-2FDC0B3304B4}" type="presParOf" srcId="{A217EF8D-420F-446A-8B49-C9143D4272DE}" destId="{5FAB84B0-85D4-4A27-AEF3-1258696EA144}" srcOrd="0" destOrd="0" presId="urn:microsoft.com/office/officeart/2005/8/layout/hierarchy3"/>
    <dgm:cxn modelId="{284D7790-05FE-4B8A-A1E4-08463D7D04A8}" type="presParOf" srcId="{5FAB84B0-85D4-4A27-AEF3-1258696EA144}" destId="{3B7197DB-4CC7-469D-BB40-BDD9CC60293C}" srcOrd="0" destOrd="0" presId="urn:microsoft.com/office/officeart/2005/8/layout/hierarchy3"/>
    <dgm:cxn modelId="{1E96A96B-A433-4EF0-82C8-3330739937E8}" type="presParOf" srcId="{5FAB84B0-85D4-4A27-AEF3-1258696EA144}" destId="{73FDF41C-252C-4813-8521-3007CB2F52A6}" srcOrd="1" destOrd="0" presId="urn:microsoft.com/office/officeart/2005/8/layout/hierarchy3"/>
    <dgm:cxn modelId="{E49D9422-95A4-49E1-AD86-71FD5CBBCA92}" type="presParOf" srcId="{A217EF8D-420F-446A-8B49-C9143D4272DE}" destId="{D11DBBA9-94A1-4AC6-AC47-62BDC5DD0641}" srcOrd="1" destOrd="0" presId="urn:microsoft.com/office/officeart/2005/8/layout/hierarchy3"/>
    <dgm:cxn modelId="{7CEEBAEF-6C1E-4B6D-9FED-65FD5B8F614B}" type="presParOf" srcId="{D11DBBA9-94A1-4AC6-AC47-62BDC5DD0641}" destId="{926681E4-C4ED-4BD0-B990-BDFCB28FEB5B}" srcOrd="0" destOrd="0" presId="urn:microsoft.com/office/officeart/2005/8/layout/hierarchy3"/>
    <dgm:cxn modelId="{83B33EF7-0AD4-4832-861F-AACE59741F90}" type="presParOf" srcId="{D11DBBA9-94A1-4AC6-AC47-62BDC5DD0641}" destId="{2C786365-DFC7-41E4-B661-C70402059DFE}" srcOrd="1" destOrd="0" presId="urn:microsoft.com/office/officeart/2005/8/layout/hierarchy3"/>
    <dgm:cxn modelId="{826A7961-EB32-4A5C-9A4B-F39E321747CB}" type="presParOf" srcId="{47F2B38B-5B2A-4BB4-9481-34C606BE1206}" destId="{C7E2BB82-9470-4E0F-A263-0BAFEC6A3BAE}" srcOrd="1" destOrd="0" presId="urn:microsoft.com/office/officeart/2005/8/layout/hierarchy3"/>
    <dgm:cxn modelId="{8B74A67D-7848-4EF5-A539-F8668B264828}" type="presParOf" srcId="{C7E2BB82-9470-4E0F-A263-0BAFEC6A3BAE}" destId="{8A70EB3C-BD0B-41B3-9043-EA9725B8C589}" srcOrd="0" destOrd="0" presId="urn:microsoft.com/office/officeart/2005/8/layout/hierarchy3"/>
    <dgm:cxn modelId="{9C1839F8-9F13-440C-81CB-A7610BB45E30}" type="presParOf" srcId="{8A70EB3C-BD0B-41B3-9043-EA9725B8C589}" destId="{596479FC-EEB1-4AEA-BE7A-32DF76351873}" srcOrd="0" destOrd="0" presId="urn:microsoft.com/office/officeart/2005/8/layout/hierarchy3"/>
    <dgm:cxn modelId="{2B276F69-C926-4F48-A472-6F51F273D2D5}" type="presParOf" srcId="{8A70EB3C-BD0B-41B3-9043-EA9725B8C589}" destId="{741F8C38-0E0D-465A-81A5-7385C3F7B1EA}" srcOrd="1" destOrd="0" presId="urn:microsoft.com/office/officeart/2005/8/layout/hierarchy3"/>
    <dgm:cxn modelId="{6E7FA4DD-AA03-4BA6-AD0D-3C5A9A0D1A90}" type="presParOf" srcId="{C7E2BB82-9470-4E0F-A263-0BAFEC6A3BAE}" destId="{8F34E290-D410-4536-BF33-0F5F864E7C31}" srcOrd="1" destOrd="0" presId="urn:microsoft.com/office/officeart/2005/8/layout/hierarchy3"/>
    <dgm:cxn modelId="{456AD958-0A1B-4893-A0AD-D8419E05AA4C}" type="presParOf" srcId="{8F34E290-D410-4536-BF33-0F5F864E7C31}" destId="{9DE967A0-B44E-46CA-9D54-6542F0F58D6A}" srcOrd="0" destOrd="0" presId="urn:microsoft.com/office/officeart/2005/8/layout/hierarchy3"/>
    <dgm:cxn modelId="{8792459D-0415-44EF-8484-1F1FC332D396}" type="presParOf" srcId="{8F34E290-D410-4536-BF33-0F5F864E7C31}" destId="{1FB9837B-C202-4159-8370-16EF35BA86DD}" srcOrd="1" destOrd="0" presId="urn:microsoft.com/office/officeart/2005/8/layout/hierarchy3"/>
    <dgm:cxn modelId="{769D4B83-76E8-49E2-AEE1-4C0B06A67E69}" type="presParOf" srcId="{8F34E290-D410-4536-BF33-0F5F864E7C31}" destId="{43019040-0A3F-4F47-B92E-C9EA855FC0EA}" srcOrd="2" destOrd="0" presId="urn:microsoft.com/office/officeart/2005/8/layout/hierarchy3"/>
    <dgm:cxn modelId="{CD69599C-B23F-4C02-A586-BE773C9AEC60}" type="presParOf" srcId="{8F34E290-D410-4536-BF33-0F5F864E7C31}" destId="{310358E8-977E-41C8-A7B8-3B75C4CEFE40}" srcOrd="3"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B94491D-26D5-4006-91C3-C414E04236FE}"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ru-RU"/>
        </a:p>
      </dgm:t>
    </dgm:pt>
    <dgm:pt modelId="{454220F4-0C97-4BBE-9A88-039B9295BFB0}">
      <dgm:prSet phldrT="[Текст]" custT="1"/>
      <dgm:spPr>
        <a:xfrm>
          <a:off x="33400" y="135731"/>
          <a:ext cx="3575719" cy="1967724"/>
        </a:xfrm>
        <a:prstGeom prst="roundRect">
          <a:avLst>
            <a:gd name="adj" fmla="val 10000"/>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2000" b="1" dirty="0">
              <a:solidFill>
                <a:sysClr val="window" lastClr="FFFFFF"/>
              </a:solidFill>
              <a:latin typeface="Arial" panose="020B0604020202020204" pitchFamily="34" charset="0"/>
              <a:ea typeface="+mn-ea"/>
              <a:cs typeface="Arial" panose="020B0604020202020204" pitchFamily="34" charset="0"/>
            </a:rPr>
            <a:t>Средняя численность внешних совместителей </a:t>
          </a:r>
          <a:br>
            <a:rPr lang="ru-RU" sz="2000" b="1" dirty="0">
              <a:solidFill>
                <a:sysClr val="window" lastClr="FFFFFF"/>
              </a:solidFill>
              <a:latin typeface="Arial" panose="020B0604020202020204" pitchFamily="34" charset="0"/>
              <a:ea typeface="+mn-ea"/>
              <a:cs typeface="Arial" panose="020B0604020202020204" pitchFamily="34" charset="0"/>
            </a:rPr>
          </a:br>
          <a:r>
            <a:rPr lang="ru-RU" sz="2000" b="1" i="1" dirty="0">
              <a:solidFill>
                <a:sysClr val="window" lastClr="FFFFFF"/>
              </a:solidFill>
              <a:latin typeface="Arial" panose="020B0604020202020204" pitchFamily="34" charset="0"/>
              <a:ea typeface="+mn-ea"/>
              <a:cs typeface="Arial" panose="020B0604020202020204" pitchFamily="34" charset="0"/>
            </a:rPr>
            <a:t>(строка 3)</a:t>
          </a:r>
        </a:p>
      </dgm:t>
    </dgm:pt>
    <dgm:pt modelId="{77D4A748-5B97-4503-A91F-C73A4C199B8C}" type="parTrans" cxnId="{22344EA1-01A1-4B9E-9E72-205ECDDD383B}">
      <dgm:prSet/>
      <dgm:spPr/>
      <dgm:t>
        <a:bodyPr/>
        <a:lstStyle/>
        <a:p>
          <a:endParaRPr lang="ru-RU"/>
        </a:p>
      </dgm:t>
    </dgm:pt>
    <dgm:pt modelId="{78AA948C-6729-44F4-B840-C70E8ADC7AB4}" type="sibTrans" cxnId="{22344EA1-01A1-4B9E-9E72-205ECDDD383B}">
      <dgm:prSet/>
      <dgm:spPr/>
      <dgm:t>
        <a:bodyPr/>
        <a:lstStyle/>
        <a:p>
          <a:endParaRPr lang="ru-RU"/>
        </a:p>
      </dgm:t>
    </dgm:pt>
    <dgm:pt modelId="{2C240EE5-35EB-4DAF-A268-67F6C8F448D7}">
      <dgm:prSet phldrT="[Текст]" custT="1"/>
      <dgm:spPr>
        <a:xfrm>
          <a:off x="550964" y="2911032"/>
          <a:ext cx="2713915" cy="1696197"/>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Пропорционально фактически отработанному времени</a:t>
          </a:r>
          <a:b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t>
          </a:r>
          <a:r>
            <a:rPr lang="ru-RU" sz="1600" b="1" i="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(аналогично строке 1)</a:t>
          </a:r>
        </a:p>
      </dgm:t>
    </dgm:pt>
    <dgm:pt modelId="{C41E5A4D-CE9A-44E6-9134-DC90548AB850}" type="parTrans" cxnId="{7777E523-A6EF-478C-8258-FB8F3B177EAC}">
      <dgm:prSet/>
      <dgm:spPr>
        <a:xfrm>
          <a:off x="390972" y="2103455"/>
          <a:ext cx="159992" cy="1655675"/>
        </a:xfrm>
        <a:custGeom>
          <a:avLst/>
          <a:gdLst/>
          <a:ahLst/>
          <a:cxnLst/>
          <a:rect l="0" t="0" r="0" b="0"/>
          <a:pathLst>
            <a:path>
              <a:moveTo>
                <a:pt x="0" y="0"/>
              </a:moveTo>
              <a:lnTo>
                <a:pt x="0" y="1655675"/>
              </a:lnTo>
              <a:lnTo>
                <a:pt x="159992" y="1655675"/>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ru-RU"/>
        </a:p>
      </dgm:t>
    </dgm:pt>
    <dgm:pt modelId="{C8C1B778-9090-4D0C-943A-0563402B73C7}" type="sibTrans" cxnId="{7777E523-A6EF-478C-8258-FB8F3B177EAC}">
      <dgm:prSet/>
      <dgm:spPr/>
      <dgm:t>
        <a:bodyPr/>
        <a:lstStyle/>
        <a:p>
          <a:endParaRPr lang="ru-RU"/>
        </a:p>
      </dgm:t>
    </dgm:pt>
    <dgm:pt modelId="{28232D1B-42B9-4B6E-ADBB-565146AAE424}">
      <dgm:prSet phldrT="[Текст]" custT="1"/>
      <dgm:spPr>
        <a:xfrm>
          <a:off x="4214424" y="182088"/>
          <a:ext cx="3889312" cy="1963993"/>
        </a:xfrm>
        <a:prstGeom prst="roundRect">
          <a:avLst>
            <a:gd name="adj" fmla="val 10000"/>
          </a:avLst>
        </a:prstGeom>
        <a:solidFill>
          <a:srgbClr val="648E85"/>
        </a:solidFill>
        <a:ln w="12700" cap="flat" cmpd="sng" algn="ctr">
          <a:solidFill>
            <a:sysClr val="window" lastClr="FFFFFF">
              <a:hueOff val="0"/>
              <a:satOff val="0"/>
              <a:lumOff val="0"/>
              <a:alphaOff val="0"/>
            </a:sysClr>
          </a:solidFill>
          <a:prstDash val="solid"/>
          <a:miter lim="800000"/>
        </a:ln>
        <a:effectLst/>
      </dgm:spPr>
      <dgm:t>
        <a:bodyPr/>
        <a:lstStyle/>
        <a:p>
          <a:r>
            <a:rPr lang="ru-RU" sz="2000" dirty="0">
              <a:solidFill>
                <a:sysClr val="window" lastClr="FFFFFF"/>
              </a:solidFill>
              <a:latin typeface="Arial" panose="020B0604020202020204" pitchFamily="34" charset="0"/>
              <a:ea typeface="+mn-ea"/>
              <a:cs typeface="Arial" panose="020B0604020202020204" pitchFamily="34" charset="0"/>
            </a:rPr>
            <a:t> </a:t>
          </a:r>
          <a:r>
            <a:rPr lang="ru-RU" sz="2000" b="1" dirty="0">
              <a:solidFill>
                <a:sysClr val="window" lastClr="FFFFFF"/>
              </a:solidFill>
              <a:latin typeface="Arial" panose="020B0604020202020204" pitchFamily="34" charset="0"/>
              <a:ea typeface="+mn-ea"/>
              <a:cs typeface="Arial" panose="020B0604020202020204" pitchFamily="34" charset="0"/>
            </a:rPr>
            <a:t>Средняя численность граждан, выполнявших работу по гражданско-правовым договорам</a:t>
          </a:r>
          <a:br>
            <a:rPr lang="ru-RU" sz="2000" b="1" dirty="0">
              <a:solidFill>
                <a:sysClr val="window" lastClr="FFFFFF"/>
              </a:solidFill>
              <a:latin typeface="Arial" panose="020B0604020202020204" pitchFamily="34" charset="0"/>
              <a:ea typeface="+mn-ea"/>
              <a:cs typeface="Arial" panose="020B0604020202020204" pitchFamily="34" charset="0"/>
            </a:rPr>
          </a:br>
          <a:r>
            <a:rPr lang="ru-RU" sz="2000" b="1" i="1" dirty="0">
              <a:solidFill>
                <a:sysClr val="window" lastClr="FFFFFF"/>
              </a:solidFill>
              <a:latin typeface="Arial" panose="020B0604020202020204" pitchFamily="34" charset="0"/>
              <a:ea typeface="+mn-ea"/>
              <a:cs typeface="Arial" panose="020B0604020202020204" pitchFamily="34" charset="0"/>
            </a:rPr>
            <a:t>(строка 4)</a:t>
          </a:r>
        </a:p>
      </dgm:t>
    </dgm:pt>
    <dgm:pt modelId="{017DC64D-A403-4B22-B836-AB0375D26C86}" type="sibTrans" cxnId="{F862B5EC-C69F-4938-8292-369710971750}">
      <dgm:prSet/>
      <dgm:spPr/>
      <dgm:t>
        <a:bodyPr/>
        <a:lstStyle/>
        <a:p>
          <a:endParaRPr lang="ru-RU"/>
        </a:p>
      </dgm:t>
    </dgm:pt>
    <dgm:pt modelId="{600FA4DB-22CD-4E54-8477-B5D93686DD37}" type="parTrans" cxnId="{F862B5EC-C69F-4938-8292-369710971750}">
      <dgm:prSet/>
      <dgm:spPr/>
      <dgm:t>
        <a:bodyPr/>
        <a:lstStyle/>
        <a:p>
          <a:endParaRPr lang="ru-RU"/>
        </a:p>
      </dgm:t>
    </dgm:pt>
    <dgm:pt modelId="{FBE7B9E0-1888-4515-A55D-85EDB2061B87}">
      <dgm:prSet phldrT="[Текст]" custT="1"/>
      <dgm:spPr>
        <a:xfrm>
          <a:off x="4767900" y="2449632"/>
          <a:ext cx="3683570" cy="1696197"/>
        </a:xfrm>
        <a:prstGeom prst="roundRect">
          <a:avLst>
            <a:gd name="adj" fmla="val 10000"/>
          </a:avLst>
        </a:prstGeom>
        <a:blipFill>
          <a:blip xmlns:r="http://schemas.openxmlformats.org/officeDocument/2006/relationships" r:embed="rId1"/>
          <a:stretch>
            <a:fillRect/>
          </a:stretch>
        </a:blipFill>
        <a:ln w="12700" cap="flat" cmpd="sng" algn="ctr">
          <a:solidFill>
            <a:srgbClr val="5B9BD5">
              <a:hueOff val="0"/>
              <a:satOff val="0"/>
              <a:lumOff val="0"/>
              <a:alphaOff val="0"/>
            </a:srgbClr>
          </a:solidFill>
          <a:prstDash val="solid"/>
          <a:miter lim="800000"/>
        </a:ln>
        <a:effectLst/>
      </dgm:spPr>
      <dgm:t>
        <a:bodyPr/>
        <a:lstStyle/>
        <a:p>
          <a:r>
            <a:rPr lang="ru-BY">
              <a:noFill/>
            </a:rPr>
            <a:t> </a:t>
          </a:r>
        </a:p>
      </dgm:t>
    </dgm:pt>
    <dgm:pt modelId="{DCBDE3C1-0CFB-4F4C-BF70-A698B8994F9D}" type="sibTrans" cxnId="{1EDA8B5A-5C63-4014-A24F-E82BD01396B5}">
      <dgm:prSet/>
      <dgm:spPr/>
      <dgm:t>
        <a:bodyPr/>
        <a:lstStyle/>
        <a:p>
          <a:endParaRPr lang="ru-RU"/>
        </a:p>
      </dgm:t>
    </dgm:pt>
    <dgm:pt modelId="{F4FE113B-9257-4A0F-97BA-59656D8ED9CA}" type="parTrans" cxnId="{1EDA8B5A-5C63-4014-A24F-E82BD01396B5}">
      <dgm:prSet/>
      <dgm:spPr>
        <a:xfrm>
          <a:off x="4603356" y="2146081"/>
          <a:ext cx="164544" cy="1151650"/>
        </a:xfrm>
        <a:custGeom>
          <a:avLst/>
          <a:gdLst/>
          <a:ahLst/>
          <a:cxnLst/>
          <a:rect l="0" t="0" r="0" b="0"/>
          <a:pathLst>
            <a:path>
              <a:moveTo>
                <a:pt x="0" y="0"/>
              </a:moveTo>
              <a:lnTo>
                <a:pt x="0" y="1151650"/>
              </a:lnTo>
              <a:lnTo>
                <a:pt x="164544" y="1151650"/>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ru-RU"/>
        </a:p>
      </dgm:t>
    </dgm:pt>
    <dgm:pt modelId="{026ADF87-E0F5-4721-9D80-465860FE57F5}">
      <dgm:prSet phldrT="[Текст]" custT="1"/>
      <dgm:spPr>
        <a:xfrm>
          <a:off x="4834391" y="4611436"/>
          <a:ext cx="3682023" cy="1707086"/>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pPr marL="0" algn="ctr">
            <a:lnSpc>
              <a:spcPct val="100000"/>
            </a:lnSpc>
            <a:spcAft>
              <a:spcPts val="600"/>
            </a:spcAft>
          </a:pPr>
          <a:r>
            <a:rPr lang="ru-RU" sz="1600" dirty="0">
              <a:solidFill>
                <a:srgbClr val="FF0000"/>
              </a:solidFill>
              <a:latin typeface="Arial" panose="020B0604020202020204" pitchFamily="34" charset="0"/>
              <a:ea typeface="+mn-ea"/>
              <a:cs typeface="Arial" panose="020B0604020202020204" pitchFamily="34" charset="0"/>
            </a:rPr>
            <a:t>Не включаются:</a:t>
          </a: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индивидуальные предприниматели;</a:t>
          </a:r>
        </a:p>
        <a:p>
          <a:pPr marL="144000" algn="l">
            <a:lnSpc>
              <a:spcPts val="100"/>
            </a:lnSpc>
            <a:spcAft>
              <a:spcPts val="0"/>
            </a:spcAft>
          </a:pP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граждане, заключившие гражданско-правовой договор на создание объектов интеллектуальной собственности;</a:t>
          </a:r>
        </a:p>
        <a:p>
          <a:pPr marL="144000" algn="l">
            <a:lnSpc>
              <a:spcPts val="100"/>
            </a:lnSpc>
            <a:spcAft>
              <a:spcPts val="0"/>
            </a:spcAft>
          </a:pPr>
          <a:endPar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плательщики налога </a:t>
          </a:r>
        </a:p>
        <a:p>
          <a:pPr marL="144000" algn="l">
            <a:lnSpc>
              <a:spcPct val="100000"/>
            </a:lnSpc>
            <a:spcAft>
              <a:spcPts val="0"/>
            </a:spcAft>
          </a:pPr>
          <a:r>
            <a:rPr lang="ru-RU" sz="16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профессиональный доход</a:t>
          </a:r>
        </a:p>
      </dgm:t>
    </dgm:pt>
    <dgm:pt modelId="{E282BF3D-0C7E-47F0-872B-7A61BDB20323}" type="sibTrans" cxnId="{B9DAF5CE-16BB-4109-92BF-5054B5D7037B}">
      <dgm:prSet/>
      <dgm:spPr/>
      <dgm:t>
        <a:bodyPr/>
        <a:lstStyle/>
        <a:p>
          <a:endParaRPr lang="ru-RU"/>
        </a:p>
      </dgm:t>
    </dgm:pt>
    <dgm:pt modelId="{40C1D9B6-E509-4BD8-BFB6-5DF6CDBF4FE9}" type="parTrans" cxnId="{B9DAF5CE-16BB-4109-92BF-5054B5D7037B}">
      <dgm:prSet/>
      <dgm:spPr>
        <a:xfrm>
          <a:off x="4603356" y="2146081"/>
          <a:ext cx="231035" cy="3318898"/>
        </a:xfrm>
        <a:custGeom>
          <a:avLst/>
          <a:gdLst/>
          <a:ahLst/>
          <a:cxnLst/>
          <a:rect l="0" t="0" r="0" b="0"/>
          <a:pathLst>
            <a:path>
              <a:moveTo>
                <a:pt x="0" y="0"/>
              </a:moveTo>
              <a:lnTo>
                <a:pt x="0" y="3318898"/>
              </a:lnTo>
              <a:lnTo>
                <a:pt x="231035" y="3318898"/>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ru-RU"/>
        </a:p>
      </dgm:t>
    </dgm:pt>
    <dgm:pt modelId="{47F2B38B-5B2A-4BB4-9481-34C606BE1206}" type="pres">
      <dgm:prSet presAssocID="{EB94491D-26D5-4006-91C3-C414E04236FE}" presName="diagram" presStyleCnt="0">
        <dgm:presLayoutVars>
          <dgm:chPref val="1"/>
          <dgm:dir/>
          <dgm:animOne val="branch"/>
          <dgm:animLvl val="lvl"/>
          <dgm:resizeHandles/>
        </dgm:presLayoutVars>
      </dgm:prSet>
      <dgm:spPr/>
    </dgm:pt>
    <dgm:pt modelId="{A217EF8D-420F-446A-8B49-C9143D4272DE}" type="pres">
      <dgm:prSet presAssocID="{454220F4-0C97-4BBE-9A88-039B9295BFB0}" presName="root" presStyleCnt="0"/>
      <dgm:spPr/>
    </dgm:pt>
    <dgm:pt modelId="{5FAB84B0-85D4-4A27-AEF3-1258696EA144}" type="pres">
      <dgm:prSet presAssocID="{454220F4-0C97-4BBE-9A88-039B9295BFB0}" presName="rootComposite" presStyleCnt="0"/>
      <dgm:spPr/>
    </dgm:pt>
    <dgm:pt modelId="{3B7197DB-4CC7-469D-BB40-BDD9CC60293C}" type="pres">
      <dgm:prSet presAssocID="{454220F4-0C97-4BBE-9A88-039B9295BFB0}" presName="rootText" presStyleLbl="node1" presStyleIdx="0" presStyleCnt="2" custScaleX="179105" custScaleY="212283" custLinFactNeighborX="829" custLinFactNeighborY="-46377"/>
      <dgm:spPr/>
    </dgm:pt>
    <dgm:pt modelId="{73FDF41C-252C-4813-8521-3007CB2F52A6}" type="pres">
      <dgm:prSet presAssocID="{454220F4-0C97-4BBE-9A88-039B9295BFB0}" presName="rootConnector" presStyleLbl="node1" presStyleIdx="0" presStyleCnt="2"/>
      <dgm:spPr/>
    </dgm:pt>
    <dgm:pt modelId="{D11DBBA9-94A1-4AC6-AC47-62BDC5DD0641}" type="pres">
      <dgm:prSet presAssocID="{454220F4-0C97-4BBE-9A88-039B9295BFB0}" presName="childShape" presStyleCnt="0"/>
      <dgm:spPr/>
    </dgm:pt>
    <dgm:pt modelId="{926681E4-C4ED-4BD0-B990-BDFCB28FEB5B}" type="pres">
      <dgm:prSet presAssocID="{C41E5A4D-CE9A-44E6-9134-DC90548AB850}" presName="Name13" presStyleLbl="parChTrans1D2" presStyleIdx="0" presStyleCnt="3"/>
      <dgm:spPr/>
    </dgm:pt>
    <dgm:pt modelId="{2C786365-DFC7-41E4-B661-C70402059DFE}" type="pres">
      <dgm:prSet presAssocID="{2C240EE5-35EB-4DAF-A268-67F6C8F448D7}" presName="childText" presStyleLbl="bgAcc1" presStyleIdx="0" presStyleCnt="3" custScaleX="173860" custScaleY="164555" custLinFactNeighborX="-6244" custLinFactNeighborY="11670">
        <dgm:presLayoutVars>
          <dgm:bulletEnabled val="1"/>
        </dgm:presLayoutVars>
      </dgm:prSet>
      <dgm:spPr/>
    </dgm:pt>
    <dgm:pt modelId="{C7E2BB82-9470-4E0F-A263-0BAFEC6A3BAE}" type="pres">
      <dgm:prSet presAssocID="{28232D1B-42B9-4B6E-ADBB-565146AAE424}" presName="root" presStyleCnt="0"/>
      <dgm:spPr/>
    </dgm:pt>
    <dgm:pt modelId="{8A70EB3C-BD0B-41B3-9043-EA9725B8C589}" type="pres">
      <dgm:prSet presAssocID="{28232D1B-42B9-4B6E-ADBB-565146AAE424}" presName="rootComposite" presStyleCnt="0"/>
      <dgm:spPr/>
    </dgm:pt>
    <dgm:pt modelId="{596479FC-EEB1-4AEA-BE7A-32DF76351873}" type="pres">
      <dgm:prSet presAssocID="{28232D1B-42B9-4B6E-ADBB-565146AAE424}" presName="rootText" presStyleLbl="node1" presStyleIdx="1" presStyleCnt="2" custScaleX="180424" custScaleY="203735" custLinFactNeighborX="-6328" custLinFactNeighborY="-8208"/>
      <dgm:spPr/>
    </dgm:pt>
    <dgm:pt modelId="{741F8C38-0E0D-465A-81A5-7385C3F7B1EA}" type="pres">
      <dgm:prSet presAssocID="{28232D1B-42B9-4B6E-ADBB-565146AAE424}" presName="rootConnector" presStyleLbl="node1" presStyleIdx="1" presStyleCnt="2"/>
      <dgm:spPr/>
    </dgm:pt>
    <dgm:pt modelId="{8F34E290-D410-4536-BF33-0F5F864E7C31}" type="pres">
      <dgm:prSet presAssocID="{28232D1B-42B9-4B6E-ADBB-565146AAE424}" presName="childShape" presStyleCnt="0"/>
      <dgm:spPr/>
    </dgm:pt>
    <dgm:pt modelId="{9DE967A0-B44E-46CA-9D54-6542F0F58D6A}" type="pres">
      <dgm:prSet presAssocID="{F4FE113B-9257-4A0F-97BA-59656D8ED9CA}" presName="Name13" presStyleLbl="parChTrans1D2" presStyleIdx="1" presStyleCnt="3"/>
      <dgm:spPr/>
    </dgm:pt>
    <dgm:pt modelId="{1FB9837B-C202-4159-8370-16EF35BA86DD}" type="pres">
      <dgm:prSet presAssocID="{FBE7B9E0-1888-4515-A55D-85EDB2061B87}" presName="childText" presStyleLbl="bgAcc1" presStyleIdx="1" presStyleCnt="3" custScaleX="271361" custScaleY="113146" custLinFactNeighborX="-16178" custLinFactNeighborY="-12265">
        <dgm:presLayoutVars>
          <dgm:bulletEnabled val="1"/>
        </dgm:presLayoutVars>
      </dgm:prSet>
      <dgm:spPr/>
    </dgm:pt>
    <dgm:pt modelId="{43019040-0A3F-4F47-B92E-C9EA855FC0EA}" type="pres">
      <dgm:prSet presAssocID="{40C1D9B6-E509-4BD8-BFB6-5DF6CDBF4FE9}" presName="Name13" presStyleLbl="parChTrans1D2" presStyleIdx="2" presStyleCnt="3"/>
      <dgm:spPr/>
    </dgm:pt>
    <dgm:pt modelId="{310358E8-977E-41C8-A7B8-3B75C4CEFE40}" type="pres">
      <dgm:prSet presAssocID="{026ADF87-E0F5-4721-9D80-465860FE57F5}" presName="childText" presStyleLbl="bgAcc1" presStyleIdx="2" presStyleCnt="3" custScaleX="267870" custScaleY="221542" custLinFactNeighborX="-12342" custLinFactNeighborY="-5680">
        <dgm:presLayoutVars>
          <dgm:bulletEnabled val="1"/>
        </dgm:presLayoutVars>
      </dgm:prSet>
      <dgm:spPr/>
    </dgm:pt>
  </dgm:ptLst>
  <dgm:cxnLst>
    <dgm:cxn modelId="{6D535A03-699F-45B4-B47D-B247FF4C5115}" type="presOf" srcId="{28232D1B-42B9-4B6E-ADBB-565146AAE424}" destId="{596479FC-EEB1-4AEA-BE7A-32DF76351873}" srcOrd="0" destOrd="0" presId="urn:microsoft.com/office/officeart/2005/8/layout/hierarchy3"/>
    <dgm:cxn modelId="{7777E523-A6EF-478C-8258-FB8F3B177EAC}" srcId="{454220F4-0C97-4BBE-9A88-039B9295BFB0}" destId="{2C240EE5-35EB-4DAF-A268-67F6C8F448D7}" srcOrd="0" destOrd="0" parTransId="{C41E5A4D-CE9A-44E6-9134-DC90548AB850}" sibTransId="{C8C1B778-9090-4D0C-943A-0563402B73C7}"/>
    <dgm:cxn modelId="{EDDFBD2E-F8F1-4040-A2DD-9A4AF08ED85D}" type="presOf" srcId="{454220F4-0C97-4BBE-9A88-039B9295BFB0}" destId="{73FDF41C-252C-4813-8521-3007CB2F52A6}" srcOrd="1" destOrd="0" presId="urn:microsoft.com/office/officeart/2005/8/layout/hierarchy3"/>
    <dgm:cxn modelId="{D870A932-8780-4D4D-ACFF-4CD00CF9D57A}" type="presOf" srcId="{FBE7B9E0-1888-4515-A55D-85EDB2061B87}" destId="{1FB9837B-C202-4159-8370-16EF35BA86DD}" srcOrd="0" destOrd="0" presId="urn:microsoft.com/office/officeart/2005/8/layout/hierarchy3"/>
    <dgm:cxn modelId="{99B25F43-CF8F-4C75-9466-43BE56443676}" type="presOf" srcId="{454220F4-0C97-4BBE-9A88-039B9295BFB0}" destId="{3B7197DB-4CC7-469D-BB40-BDD9CC60293C}" srcOrd="0" destOrd="0" presId="urn:microsoft.com/office/officeart/2005/8/layout/hierarchy3"/>
    <dgm:cxn modelId="{60F09A78-E682-491C-A217-68880730EC8D}" type="presOf" srcId="{28232D1B-42B9-4B6E-ADBB-565146AAE424}" destId="{741F8C38-0E0D-465A-81A5-7385C3F7B1EA}" srcOrd="1" destOrd="0" presId="urn:microsoft.com/office/officeart/2005/8/layout/hierarchy3"/>
    <dgm:cxn modelId="{1EDA8B5A-5C63-4014-A24F-E82BD01396B5}" srcId="{28232D1B-42B9-4B6E-ADBB-565146AAE424}" destId="{FBE7B9E0-1888-4515-A55D-85EDB2061B87}" srcOrd="0" destOrd="0" parTransId="{F4FE113B-9257-4A0F-97BA-59656D8ED9CA}" sibTransId="{DCBDE3C1-0CFB-4F4C-BF70-A698B8994F9D}"/>
    <dgm:cxn modelId="{B8A9BE89-DD15-4282-B3BD-13C437739141}" type="presOf" srcId="{40C1D9B6-E509-4BD8-BFB6-5DF6CDBF4FE9}" destId="{43019040-0A3F-4F47-B92E-C9EA855FC0EA}" srcOrd="0" destOrd="0" presId="urn:microsoft.com/office/officeart/2005/8/layout/hierarchy3"/>
    <dgm:cxn modelId="{22344EA1-01A1-4B9E-9E72-205ECDDD383B}" srcId="{EB94491D-26D5-4006-91C3-C414E04236FE}" destId="{454220F4-0C97-4BBE-9A88-039B9295BFB0}" srcOrd="0" destOrd="0" parTransId="{77D4A748-5B97-4503-A91F-C73A4C199B8C}" sibTransId="{78AA948C-6729-44F4-B840-C70E8ADC7AB4}"/>
    <dgm:cxn modelId="{4B82E0BB-3290-4D83-B61F-B594CD17CB20}" type="presOf" srcId="{EB94491D-26D5-4006-91C3-C414E04236FE}" destId="{47F2B38B-5B2A-4BB4-9481-34C606BE1206}" srcOrd="0" destOrd="0" presId="urn:microsoft.com/office/officeart/2005/8/layout/hierarchy3"/>
    <dgm:cxn modelId="{AC74EAC2-0CAD-443D-834D-DD72E13BE9C3}" type="presOf" srcId="{2C240EE5-35EB-4DAF-A268-67F6C8F448D7}" destId="{2C786365-DFC7-41E4-B661-C70402059DFE}" srcOrd="0" destOrd="0" presId="urn:microsoft.com/office/officeart/2005/8/layout/hierarchy3"/>
    <dgm:cxn modelId="{E4649BC3-0A65-468C-86A7-6F5CC9CD1207}" type="presOf" srcId="{F4FE113B-9257-4A0F-97BA-59656D8ED9CA}" destId="{9DE967A0-B44E-46CA-9D54-6542F0F58D6A}" srcOrd="0" destOrd="0" presId="urn:microsoft.com/office/officeart/2005/8/layout/hierarchy3"/>
    <dgm:cxn modelId="{9B4FECCA-3727-43D5-A8F8-6854572B3E0C}" type="presOf" srcId="{026ADF87-E0F5-4721-9D80-465860FE57F5}" destId="{310358E8-977E-41C8-A7B8-3B75C4CEFE40}" srcOrd="0" destOrd="0" presId="urn:microsoft.com/office/officeart/2005/8/layout/hierarchy3"/>
    <dgm:cxn modelId="{B9DAF5CE-16BB-4109-92BF-5054B5D7037B}" srcId="{28232D1B-42B9-4B6E-ADBB-565146AAE424}" destId="{026ADF87-E0F5-4721-9D80-465860FE57F5}" srcOrd="1" destOrd="0" parTransId="{40C1D9B6-E509-4BD8-BFB6-5DF6CDBF4FE9}" sibTransId="{E282BF3D-0C7E-47F0-872B-7A61BDB20323}"/>
    <dgm:cxn modelId="{F862B5EC-C69F-4938-8292-369710971750}" srcId="{EB94491D-26D5-4006-91C3-C414E04236FE}" destId="{28232D1B-42B9-4B6E-ADBB-565146AAE424}" srcOrd="1" destOrd="0" parTransId="{600FA4DB-22CD-4E54-8477-B5D93686DD37}" sibTransId="{017DC64D-A403-4B22-B836-AB0375D26C86}"/>
    <dgm:cxn modelId="{8713EBFC-E06D-47AC-BF11-FCD5F06F61F2}" type="presOf" srcId="{C41E5A4D-CE9A-44E6-9134-DC90548AB850}" destId="{926681E4-C4ED-4BD0-B990-BDFCB28FEB5B}" srcOrd="0" destOrd="0" presId="urn:microsoft.com/office/officeart/2005/8/layout/hierarchy3"/>
    <dgm:cxn modelId="{F7749508-DAF0-4510-B622-E3B38C003EC6}" type="presParOf" srcId="{47F2B38B-5B2A-4BB4-9481-34C606BE1206}" destId="{A217EF8D-420F-446A-8B49-C9143D4272DE}" srcOrd="0" destOrd="0" presId="urn:microsoft.com/office/officeart/2005/8/layout/hierarchy3"/>
    <dgm:cxn modelId="{79FF8B20-5124-4C2D-A4A2-2FDC0B3304B4}" type="presParOf" srcId="{A217EF8D-420F-446A-8B49-C9143D4272DE}" destId="{5FAB84B0-85D4-4A27-AEF3-1258696EA144}" srcOrd="0" destOrd="0" presId="urn:microsoft.com/office/officeart/2005/8/layout/hierarchy3"/>
    <dgm:cxn modelId="{284D7790-05FE-4B8A-A1E4-08463D7D04A8}" type="presParOf" srcId="{5FAB84B0-85D4-4A27-AEF3-1258696EA144}" destId="{3B7197DB-4CC7-469D-BB40-BDD9CC60293C}" srcOrd="0" destOrd="0" presId="urn:microsoft.com/office/officeart/2005/8/layout/hierarchy3"/>
    <dgm:cxn modelId="{1E96A96B-A433-4EF0-82C8-3330739937E8}" type="presParOf" srcId="{5FAB84B0-85D4-4A27-AEF3-1258696EA144}" destId="{73FDF41C-252C-4813-8521-3007CB2F52A6}" srcOrd="1" destOrd="0" presId="urn:microsoft.com/office/officeart/2005/8/layout/hierarchy3"/>
    <dgm:cxn modelId="{E49D9422-95A4-49E1-AD86-71FD5CBBCA92}" type="presParOf" srcId="{A217EF8D-420F-446A-8B49-C9143D4272DE}" destId="{D11DBBA9-94A1-4AC6-AC47-62BDC5DD0641}" srcOrd="1" destOrd="0" presId="urn:microsoft.com/office/officeart/2005/8/layout/hierarchy3"/>
    <dgm:cxn modelId="{7CEEBAEF-6C1E-4B6D-9FED-65FD5B8F614B}" type="presParOf" srcId="{D11DBBA9-94A1-4AC6-AC47-62BDC5DD0641}" destId="{926681E4-C4ED-4BD0-B990-BDFCB28FEB5B}" srcOrd="0" destOrd="0" presId="urn:microsoft.com/office/officeart/2005/8/layout/hierarchy3"/>
    <dgm:cxn modelId="{83B33EF7-0AD4-4832-861F-AACE59741F90}" type="presParOf" srcId="{D11DBBA9-94A1-4AC6-AC47-62BDC5DD0641}" destId="{2C786365-DFC7-41E4-B661-C70402059DFE}" srcOrd="1" destOrd="0" presId="urn:microsoft.com/office/officeart/2005/8/layout/hierarchy3"/>
    <dgm:cxn modelId="{826A7961-EB32-4A5C-9A4B-F39E321747CB}" type="presParOf" srcId="{47F2B38B-5B2A-4BB4-9481-34C606BE1206}" destId="{C7E2BB82-9470-4E0F-A263-0BAFEC6A3BAE}" srcOrd="1" destOrd="0" presId="urn:microsoft.com/office/officeart/2005/8/layout/hierarchy3"/>
    <dgm:cxn modelId="{8B74A67D-7848-4EF5-A539-F8668B264828}" type="presParOf" srcId="{C7E2BB82-9470-4E0F-A263-0BAFEC6A3BAE}" destId="{8A70EB3C-BD0B-41B3-9043-EA9725B8C589}" srcOrd="0" destOrd="0" presId="urn:microsoft.com/office/officeart/2005/8/layout/hierarchy3"/>
    <dgm:cxn modelId="{9C1839F8-9F13-440C-81CB-A7610BB45E30}" type="presParOf" srcId="{8A70EB3C-BD0B-41B3-9043-EA9725B8C589}" destId="{596479FC-EEB1-4AEA-BE7A-32DF76351873}" srcOrd="0" destOrd="0" presId="urn:microsoft.com/office/officeart/2005/8/layout/hierarchy3"/>
    <dgm:cxn modelId="{2B276F69-C926-4F48-A472-6F51F273D2D5}" type="presParOf" srcId="{8A70EB3C-BD0B-41B3-9043-EA9725B8C589}" destId="{741F8C38-0E0D-465A-81A5-7385C3F7B1EA}" srcOrd="1" destOrd="0" presId="urn:microsoft.com/office/officeart/2005/8/layout/hierarchy3"/>
    <dgm:cxn modelId="{6E7FA4DD-AA03-4BA6-AD0D-3C5A9A0D1A90}" type="presParOf" srcId="{C7E2BB82-9470-4E0F-A263-0BAFEC6A3BAE}" destId="{8F34E290-D410-4536-BF33-0F5F864E7C31}" srcOrd="1" destOrd="0" presId="urn:microsoft.com/office/officeart/2005/8/layout/hierarchy3"/>
    <dgm:cxn modelId="{456AD958-0A1B-4893-A0AD-D8419E05AA4C}" type="presParOf" srcId="{8F34E290-D410-4536-BF33-0F5F864E7C31}" destId="{9DE967A0-B44E-46CA-9D54-6542F0F58D6A}" srcOrd="0" destOrd="0" presId="urn:microsoft.com/office/officeart/2005/8/layout/hierarchy3"/>
    <dgm:cxn modelId="{8792459D-0415-44EF-8484-1F1FC332D396}" type="presParOf" srcId="{8F34E290-D410-4536-BF33-0F5F864E7C31}" destId="{1FB9837B-C202-4159-8370-16EF35BA86DD}" srcOrd="1" destOrd="0" presId="urn:microsoft.com/office/officeart/2005/8/layout/hierarchy3"/>
    <dgm:cxn modelId="{769D4B83-76E8-49E2-AEE1-4C0B06A67E69}" type="presParOf" srcId="{8F34E290-D410-4536-BF33-0F5F864E7C31}" destId="{43019040-0A3F-4F47-B92E-C9EA855FC0EA}" srcOrd="2" destOrd="0" presId="urn:microsoft.com/office/officeart/2005/8/layout/hierarchy3"/>
    <dgm:cxn modelId="{CD69599C-B23F-4C02-A586-BE773C9AEC60}" type="presParOf" srcId="{8F34E290-D410-4536-BF33-0F5F864E7C31}" destId="{310358E8-977E-41C8-A7B8-3B75C4CEFE40}" srcOrd="3" destOrd="0" presId="urn:microsoft.com/office/officeart/2005/8/layout/hierarchy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1B944CE-1006-4D56-AF2B-26A2222CB8F4}"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E2752EDD-1586-41D4-89AB-62C1ACF89549}">
      <dgm:prSet phldrT="[Текст]"/>
      <dgm:spPr>
        <a:xfrm rot="5400000">
          <a:off x="-202522" y="206972"/>
          <a:ext cx="1350150" cy="945105"/>
        </a:xfrm>
        <a:prstGeom prst="chevron">
          <a:avLst/>
        </a:prstGeom>
        <a:solidFill>
          <a:srgbClr val="648E85"/>
        </a:solidFill>
        <a:ln w="12700" cap="flat" cmpd="sng" algn="ctr">
          <a:solidFill>
            <a:srgbClr val="D8E4E1"/>
          </a:solidFill>
          <a:prstDash val="solid"/>
          <a:miter lim="800000"/>
        </a:ln>
        <a:effectLst/>
      </dgm:spPr>
      <dgm:t>
        <a:bodyPr/>
        <a:lstStyle/>
        <a:p>
          <a:r>
            <a:rPr lang="ru-RU" dirty="0">
              <a:solidFill>
                <a:sysClr val="window" lastClr="FFFFFF"/>
              </a:solidFill>
              <a:latin typeface="Calibri"/>
              <a:ea typeface="+mn-ea"/>
              <a:cs typeface="+mn-cs"/>
            </a:rPr>
            <a:t> </a:t>
          </a:r>
        </a:p>
      </dgm:t>
    </dgm:pt>
    <dgm:pt modelId="{CF80A47A-F55B-4D5C-9EAB-13F476B1085F}" type="parTrans" cxnId="{859C8D16-280D-409A-B647-AF0E39F83808}">
      <dgm:prSet/>
      <dgm:spPr/>
      <dgm:t>
        <a:bodyPr/>
        <a:lstStyle/>
        <a:p>
          <a:endParaRPr lang="ru-RU"/>
        </a:p>
      </dgm:t>
    </dgm:pt>
    <dgm:pt modelId="{B27F6965-E25A-4F85-8496-6E1944ACF870}" type="sibTrans" cxnId="{859C8D16-280D-409A-B647-AF0E39F83808}">
      <dgm:prSet/>
      <dgm:spPr/>
      <dgm:t>
        <a:bodyPr/>
        <a:lstStyle/>
        <a:p>
          <a:endParaRPr lang="ru-RU"/>
        </a:p>
      </dgm:t>
    </dgm:pt>
    <dgm:pt modelId="{D22734A1-6CFE-4B9E-BC59-E9A4D1910A38}">
      <dgm:prSet phldrT="[Текст]"/>
      <dgm:spPr>
        <a:xfrm rot="5400000">
          <a:off x="-202522" y="1467888"/>
          <a:ext cx="1350150" cy="945105"/>
        </a:xfrm>
        <a:prstGeom prst="chevron">
          <a:avLst/>
        </a:prstGeom>
        <a:solidFill>
          <a:srgbClr val="648E85"/>
        </a:solidFill>
        <a:ln w="12700" cap="flat" cmpd="sng" algn="ctr">
          <a:solidFill>
            <a:srgbClr val="D8E4E1"/>
          </a:solidFill>
          <a:prstDash val="solid"/>
          <a:miter lim="800000"/>
        </a:ln>
        <a:effectLst/>
      </dgm:spPr>
      <dgm:t>
        <a:bodyPr/>
        <a:lstStyle/>
        <a:p>
          <a:r>
            <a:rPr lang="ru-RU" dirty="0">
              <a:solidFill>
                <a:sysClr val="window" lastClr="FFFFFF"/>
              </a:solidFill>
              <a:latin typeface="Calibri"/>
              <a:ea typeface="+mn-ea"/>
              <a:cs typeface="+mn-cs"/>
            </a:rPr>
            <a:t> </a:t>
          </a:r>
        </a:p>
      </dgm:t>
    </dgm:pt>
    <dgm:pt modelId="{F08C0F16-4D85-4CAB-8272-4ACCB8DE40D9}" type="parTrans" cxnId="{1C5EFAF1-5BCA-45F0-9B00-C18215A5D952}">
      <dgm:prSet/>
      <dgm:spPr/>
      <dgm:t>
        <a:bodyPr/>
        <a:lstStyle/>
        <a:p>
          <a:endParaRPr lang="ru-RU"/>
        </a:p>
      </dgm:t>
    </dgm:pt>
    <dgm:pt modelId="{710964CB-81E9-4D2E-AC55-39AFFDFFBBFB}" type="sibTrans" cxnId="{1C5EFAF1-5BCA-45F0-9B00-C18215A5D952}">
      <dgm:prSet/>
      <dgm:spPr/>
      <dgm:t>
        <a:bodyPr/>
        <a:lstStyle/>
        <a:p>
          <a:endParaRPr lang="ru-RU"/>
        </a:p>
      </dgm:t>
    </dgm:pt>
    <dgm:pt modelId="{18E19A33-12B9-4120-B5DA-97BA94DAD944}">
      <dgm:prSet phldrT="[Текст]"/>
      <dgm:spPr>
        <a:xfrm rot="5400000">
          <a:off x="4669951" y="-99060"/>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r>
            <a:rPr lang="ru-RU"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заполняется в соответствии со статистическим классификатором </a:t>
          </a:r>
          <a:r>
            <a:rPr lang="ru-RU" dirty="0">
              <a:solidFill>
                <a:srgbClr val="385723"/>
              </a:solidFill>
              <a:latin typeface="Arial" panose="020B0604020202020204" pitchFamily="34" charset="0"/>
              <a:ea typeface="+mn-ea"/>
              <a:cs typeface="Arial" panose="020B0604020202020204" pitchFamily="34" charset="0"/>
            </a:rPr>
            <a:t>СК 25.006-2015 «Промышленная продукция»</a:t>
          </a:r>
        </a:p>
      </dgm:t>
    </dgm:pt>
    <dgm:pt modelId="{E0A28D61-C660-444B-9833-96C7DD14F9C9}" type="parTrans" cxnId="{CD503778-472B-49FD-B4F3-6901A5587ED6}">
      <dgm:prSet/>
      <dgm:spPr/>
      <dgm:t>
        <a:bodyPr/>
        <a:lstStyle/>
        <a:p>
          <a:endParaRPr lang="ru-RU"/>
        </a:p>
      </dgm:t>
    </dgm:pt>
    <dgm:pt modelId="{98059A0F-3210-4844-B083-91109801F1C9}" type="sibTrans" cxnId="{CD503778-472B-49FD-B4F3-6901A5587ED6}">
      <dgm:prSet/>
      <dgm:spPr/>
      <dgm:t>
        <a:bodyPr/>
        <a:lstStyle/>
        <a:p>
          <a:endParaRPr lang="ru-RU"/>
        </a:p>
      </dgm:t>
    </dgm:pt>
    <dgm:pt modelId="{D1CF5B65-7438-499B-B691-F923597D3454}">
      <dgm:prSet phldrT="[Текст]" custT="1"/>
      <dgm:spPr>
        <a:xfrm rot="5400000">
          <a:off x="4679299" y="-3729743"/>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r>
            <a:rPr lang="ru-RU" sz="20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раздел заполняют организации, </a:t>
          </a:r>
          <a:r>
            <a:rPr lang="ru-RU" sz="2000" b="1" i="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осуществляющие</a:t>
          </a:r>
          <a:r>
            <a:rPr lang="ru-RU" sz="2000" i="1"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деятельность в области </a:t>
          </a:r>
          <a:r>
            <a:rPr lang="ru-RU" sz="2000" i="1" dirty="0">
              <a:solidFill>
                <a:srgbClr val="385723"/>
              </a:solidFill>
              <a:latin typeface="Arial" panose="020B0604020202020204" pitchFamily="34" charset="0"/>
              <a:ea typeface="+mn-ea"/>
              <a:cs typeface="Arial" panose="020B0604020202020204" pitchFamily="34" charset="0"/>
            </a:rPr>
            <a:t>промышленности </a:t>
          </a:r>
          <a:r>
            <a:rPr lang="ru-RU" sz="2000" dirty="0">
              <a:solidFill>
                <a:srgbClr val="385723"/>
              </a:solidFill>
              <a:latin typeface="Arial" panose="020B0604020202020204" pitchFamily="34" charset="0"/>
              <a:ea typeface="+mn-ea"/>
              <a:cs typeface="Arial" panose="020B0604020202020204" pitchFamily="34" charset="0"/>
            </a:rPr>
            <a:t>(ОКЭД с 05 по 39)</a:t>
          </a:r>
        </a:p>
      </dgm:t>
    </dgm:pt>
    <dgm:pt modelId="{93ACFB88-9C87-4FE7-9689-DE39E9ABF4ED}" type="sibTrans" cxnId="{F0274071-E63C-41D5-95BF-B4AB34AD681A}">
      <dgm:prSet/>
      <dgm:spPr/>
      <dgm:t>
        <a:bodyPr/>
        <a:lstStyle/>
        <a:p>
          <a:endParaRPr lang="ru-RU"/>
        </a:p>
      </dgm:t>
    </dgm:pt>
    <dgm:pt modelId="{20DBD245-B8D6-4276-8EEE-A0299791AD62}" type="parTrans" cxnId="{F0274071-E63C-41D5-95BF-B4AB34AD681A}">
      <dgm:prSet/>
      <dgm:spPr/>
      <dgm:t>
        <a:bodyPr/>
        <a:lstStyle/>
        <a:p>
          <a:endParaRPr lang="ru-RU"/>
        </a:p>
      </dgm:t>
    </dgm:pt>
    <dgm:pt modelId="{CB81F486-B859-4095-A1D7-D5998FBDD977}">
      <dgm:prSet/>
      <dgm:spPr>
        <a:xfrm rot="5400000">
          <a:off x="-202522" y="3821138"/>
          <a:ext cx="1350150" cy="945105"/>
        </a:xfrm>
        <a:prstGeom prst="chevron">
          <a:avLst/>
        </a:prstGeom>
        <a:solidFill>
          <a:srgbClr val="648E85"/>
        </a:solidFill>
        <a:ln w="12700" cap="flat" cmpd="sng" algn="ctr">
          <a:solidFill>
            <a:srgbClr val="D8E4E1"/>
          </a:solidFill>
          <a:prstDash val="solid"/>
          <a:miter lim="800000"/>
        </a:ln>
        <a:effectLst/>
      </dgm:spPr>
      <dgm:t>
        <a:bodyPr/>
        <a:lstStyle/>
        <a:p>
          <a:endParaRPr lang="ru-RU" dirty="0">
            <a:solidFill>
              <a:sysClr val="window" lastClr="FFFFFF"/>
            </a:solidFill>
            <a:latin typeface="Calibri"/>
            <a:ea typeface="+mn-ea"/>
            <a:cs typeface="+mn-cs"/>
          </a:endParaRPr>
        </a:p>
      </dgm:t>
    </dgm:pt>
    <dgm:pt modelId="{359B9A21-BA21-45E1-AB1F-CF35931F1DA3}" type="parTrans" cxnId="{D2EAE273-25C7-4260-A25B-6D0A9765D2AF}">
      <dgm:prSet/>
      <dgm:spPr/>
      <dgm:t>
        <a:bodyPr/>
        <a:lstStyle/>
        <a:p>
          <a:endParaRPr lang="ru-RU"/>
        </a:p>
      </dgm:t>
    </dgm:pt>
    <dgm:pt modelId="{B2C03419-F007-4509-A699-CB259A9FD554}" type="sibTrans" cxnId="{D2EAE273-25C7-4260-A25B-6D0A9765D2AF}">
      <dgm:prSet/>
      <dgm:spPr/>
      <dgm:t>
        <a:bodyPr/>
        <a:lstStyle/>
        <a:p>
          <a:endParaRPr lang="ru-RU"/>
        </a:p>
      </dgm:t>
    </dgm:pt>
    <dgm:pt modelId="{468403FA-DCD1-41FC-93EA-38E60FAD1CBF}">
      <dgm:prSet custT="1"/>
      <dgm:spPr>
        <a:xfrm rot="5400000">
          <a:off x="4660687" y="-2438904"/>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r>
            <a:rPr lang="ru-RU" sz="2000" dirty="0">
              <a:solidFill>
                <a:sysClr val="windowText" lastClr="000000">
                  <a:hueOff val="0"/>
                  <a:satOff val="0"/>
                  <a:lumOff val="0"/>
                  <a:alphaOff val="0"/>
                </a:sysClr>
              </a:solidFill>
              <a:latin typeface="+mn-lt"/>
              <a:ea typeface="+mn-ea"/>
              <a:cs typeface="+mn-cs"/>
            </a:rPr>
            <a:t>первые 4 знака раздела </a:t>
          </a:r>
          <a:r>
            <a:rPr lang="en-US" sz="2000" dirty="0">
              <a:solidFill>
                <a:sysClr val="windowText" lastClr="000000">
                  <a:hueOff val="0"/>
                  <a:satOff val="0"/>
                  <a:lumOff val="0"/>
                  <a:alphaOff val="0"/>
                </a:sysClr>
              </a:solidFill>
              <a:latin typeface="+mn-lt"/>
              <a:ea typeface="+mn-ea"/>
              <a:cs typeface="+mn-cs"/>
            </a:rPr>
            <a:t>VI = </a:t>
          </a:r>
          <a:r>
            <a:rPr lang="ru-RU" sz="2000" dirty="0">
              <a:solidFill>
                <a:sysClr val="windowText" lastClr="000000">
                  <a:hueOff val="0"/>
                  <a:satOff val="0"/>
                  <a:lumOff val="0"/>
                  <a:alphaOff val="0"/>
                </a:sysClr>
              </a:solidFill>
              <a:latin typeface="+mn-lt"/>
              <a:ea typeface="+mn-ea"/>
              <a:cs typeface="+mn-cs"/>
            </a:rPr>
            <a:t>первые 4 знака раздела </a:t>
          </a:r>
          <a:r>
            <a:rPr lang="en-US" sz="2000" dirty="0">
              <a:solidFill>
                <a:sysClr val="windowText" lastClr="000000">
                  <a:hueOff val="0"/>
                  <a:satOff val="0"/>
                  <a:lumOff val="0"/>
                  <a:alphaOff val="0"/>
                </a:sysClr>
              </a:solidFill>
              <a:latin typeface="+mn-lt"/>
              <a:ea typeface="+mn-ea"/>
              <a:cs typeface="+mn-cs"/>
            </a:rPr>
            <a:t>VII</a:t>
          </a:r>
          <a:r>
            <a:rPr lang="ru-RU" sz="2000" dirty="0">
              <a:solidFill>
                <a:sysClr val="windowText" lastClr="000000">
                  <a:hueOff val="0"/>
                  <a:satOff val="0"/>
                  <a:lumOff val="0"/>
                  <a:alphaOff val="0"/>
                </a:sysClr>
              </a:solidFill>
              <a:latin typeface="+mn-lt"/>
              <a:ea typeface="+mn-ea"/>
              <a:cs typeface="+mn-cs"/>
            </a:rPr>
            <a:t> </a:t>
          </a:r>
          <a:br>
            <a:rPr lang="ru-RU" sz="2000" dirty="0">
              <a:solidFill>
                <a:sysClr val="windowText" lastClr="000000">
                  <a:hueOff val="0"/>
                  <a:satOff val="0"/>
                  <a:lumOff val="0"/>
                  <a:alphaOff val="0"/>
                </a:sysClr>
              </a:solidFill>
              <a:latin typeface="+mn-lt"/>
              <a:ea typeface="+mn-ea"/>
              <a:cs typeface="+mn-cs"/>
            </a:rPr>
          </a:br>
          <a:r>
            <a:rPr lang="ru-RU" sz="2000" dirty="0">
              <a:solidFill>
                <a:sysClr val="windowText" lastClr="000000">
                  <a:hueOff val="0"/>
                  <a:satOff val="0"/>
                  <a:lumOff val="0"/>
                  <a:alphaOff val="0"/>
                </a:sysClr>
              </a:solidFill>
              <a:latin typeface="+mn-lt"/>
              <a:ea typeface="+mn-ea"/>
              <a:cs typeface="+mn-cs"/>
            </a:rPr>
            <a:t>по промышленным видам деятельности</a:t>
          </a:r>
        </a:p>
      </dgm:t>
    </dgm:pt>
    <dgm:pt modelId="{C18D9A5A-C861-4B96-B067-861D619B14B6}" type="parTrans" cxnId="{866DCA6A-CDAB-46D8-8C07-09C20611505A}">
      <dgm:prSet/>
      <dgm:spPr/>
      <dgm:t>
        <a:bodyPr/>
        <a:lstStyle/>
        <a:p>
          <a:endParaRPr lang="ru-RU"/>
        </a:p>
      </dgm:t>
    </dgm:pt>
    <dgm:pt modelId="{C7BAE6C3-67DB-4FF8-9853-FC1022E07680}" type="sibTrans" cxnId="{866DCA6A-CDAB-46D8-8C07-09C20611505A}">
      <dgm:prSet/>
      <dgm:spPr/>
      <dgm:t>
        <a:bodyPr/>
        <a:lstStyle/>
        <a:p>
          <a:endParaRPr lang="ru-RU"/>
        </a:p>
      </dgm:t>
    </dgm:pt>
    <dgm:pt modelId="{B7DA7D74-4A8E-4C31-9BB1-030A60C96E55}">
      <dgm:prSet phldrT="[Текст]"/>
      <dgm:spPr>
        <a:xfrm rot="5400000">
          <a:off x="-202522" y="2604778"/>
          <a:ext cx="1350150" cy="945105"/>
        </a:xfrm>
        <a:prstGeom prst="chevron">
          <a:avLst/>
        </a:prstGeom>
        <a:solidFill>
          <a:srgbClr val="648E85"/>
        </a:solidFill>
        <a:ln w="12700" cap="flat" cmpd="sng" algn="ctr">
          <a:solidFill>
            <a:srgbClr val="D8E4E1"/>
          </a:solidFill>
          <a:prstDash val="solid"/>
          <a:miter lim="800000"/>
        </a:ln>
        <a:effectLst/>
      </dgm:spPr>
      <dgm:t>
        <a:bodyPr/>
        <a:lstStyle/>
        <a:p>
          <a:r>
            <a:rPr lang="ru-RU" dirty="0">
              <a:solidFill>
                <a:sysClr val="window" lastClr="FFFFFF"/>
              </a:solidFill>
              <a:latin typeface="Calibri"/>
              <a:ea typeface="+mn-ea"/>
              <a:cs typeface="+mn-cs"/>
            </a:rPr>
            <a:t> </a:t>
          </a:r>
        </a:p>
      </dgm:t>
    </dgm:pt>
    <dgm:pt modelId="{DA99E362-F046-4DDB-9B5A-10E4B0CC1455}" type="sibTrans" cxnId="{AA9E8FB5-FAD4-4DC8-9E4B-74337744ABE2}">
      <dgm:prSet/>
      <dgm:spPr/>
      <dgm:t>
        <a:bodyPr/>
        <a:lstStyle/>
        <a:p>
          <a:endParaRPr lang="ru-RU"/>
        </a:p>
      </dgm:t>
    </dgm:pt>
    <dgm:pt modelId="{72598F8C-F3F3-4DA2-BBB1-1B7DF875B67D}" type="parTrans" cxnId="{AA9E8FB5-FAD4-4DC8-9E4B-74337744ABE2}">
      <dgm:prSet/>
      <dgm:spPr/>
      <dgm:t>
        <a:bodyPr/>
        <a:lstStyle/>
        <a:p>
          <a:endParaRPr lang="ru-RU"/>
        </a:p>
      </dgm:t>
    </dgm:pt>
    <dgm:pt modelId="{9A21452E-B4B8-4A33-8BD8-676A8E483C53}">
      <dgm:prSet custT="1"/>
      <dgm:spPr>
        <a:xfrm rot="5400000">
          <a:off x="4679299" y="-1320299"/>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gm:spPr>
      <dgm:t>
        <a:bodyPr/>
        <a:lstStyle/>
        <a:p>
          <a:r>
            <a:rPr lang="ru-RU" sz="20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без учета налогов и сборов, исчисляемых из выручки</a:t>
          </a:r>
        </a:p>
      </dgm:t>
    </dgm:pt>
    <dgm:pt modelId="{8866AFD6-691F-45C6-ABA3-BCE84D93AED5}" type="parTrans" cxnId="{3D08B2FC-B4E8-4D69-A3C0-2993AEEDC7AE}">
      <dgm:prSet/>
      <dgm:spPr/>
      <dgm:t>
        <a:bodyPr/>
        <a:lstStyle/>
        <a:p>
          <a:endParaRPr lang="ru-RU"/>
        </a:p>
      </dgm:t>
    </dgm:pt>
    <dgm:pt modelId="{6B1DE634-7F7D-4A9D-A2C9-5D47AA740746}" type="sibTrans" cxnId="{3D08B2FC-B4E8-4D69-A3C0-2993AEEDC7AE}">
      <dgm:prSet/>
      <dgm:spPr/>
      <dgm:t>
        <a:bodyPr/>
        <a:lstStyle/>
        <a:p>
          <a:endParaRPr lang="ru-RU"/>
        </a:p>
      </dgm:t>
    </dgm:pt>
    <dgm:pt modelId="{E2AEAFB0-0826-4115-B599-9D89ABAA71AE}" type="pres">
      <dgm:prSet presAssocID="{A1B944CE-1006-4D56-AF2B-26A2222CB8F4}" presName="linearFlow" presStyleCnt="0">
        <dgm:presLayoutVars>
          <dgm:dir/>
          <dgm:animLvl val="lvl"/>
          <dgm:resizeHandles val="exact"/>
        </dgm:presLayoutVars>
      </dgm:prSet>
      <dgm:spPr/>
      <dgm:t>
        <a:bodyPr/>
        <a:lstStyle/>
        <a:p>
          <a:endParaRPr lang="ru-RU"/>
        </a:p>
      </dgm:t>
    </dgm:pt>
    <dgm:pt modelId="{AFEC3DB6-5C05-4DE6-A3DB-C6A8E69D7ED4}" type="pres">
      <dgm:prSet presAssocID="{E2752EDD-1586-41D4-89AB-62C1ACF89549}" presName="composite" presStyleCnt="0"/>
      <dgm:spPr/>
    </dgm:pt>
    <dgm:pt modelId="{ABF9EE35-CE53-4E3E-B7C6-5C3E9578501C}" type="pres">
      <dgm:prSet presAssocID="{E2752EDD-1586-41D4-89AB-62C1ACF89549}" presName="parentText" presStyleLbl="alignNode1" presStyleIdx="0" presStyleCnt="4">
        <dgm:presLayoutVars>
          <dgm:chMax val="1"/>
          <dgm:bulletEnabled val="1"/>
        </dgm:presLayoutVars>
      </dgm:prSet>
      <dgm:spPr/>
      <dgm:t>
        <a:bodyPr/>
        <a:lstStyle/>
        <a:p>
          <a:endParaRPr lang="ru-RU"/>
        </a:p>
      </dgm:t>
    </dgm:pt>
    <dgm:pt modelId="{013D2C4C-168F-4A6D-AEA4-1695312741DC}" type="pres">
      <dgm:prSet presAssocID="{E2752EDD-1586-41D4-89AB-62C1ACF89549}" presName="descendantText" presStyleLbl="alignAcc1" presStyleIdx="0" presStyleCnt="4" custLinFactNeighborY="5124">
        <dgm:presLayoutVars>
          <dgm:bulletEnabled val="1"/>
        </dgm:presLayoutVars>
      </dgm:prSet>
      <dgm:spPr/>
      <dgm:t>
        <a:bodyPr/>
        <a:lstStyle/>
        <a:p>
          <a:endParaRPr lang="ru-RU"/>
        </a:p>
      </dgm:t>
    </dgm:pt>
    <dgm:pt modelId="{87CB0EA6-F774-4F62-8775-1382C02A7DB7}" type="pres">
      <dgm:prSet presAssocID="{B27F6965-E25A-4F85-8496-6E1944ACF870}" presName="sp" presStyleCnt="0"/>
      <dgm:spPr/>
    </dgm:pt>
    <dgm:pt modelId="{CC721462-3B0C-4EE1-84DF-7BD2350D16FA}" type="pres">
      <dgm:prSet presAssocID="{D22734A1-6CFE-4B9E-BC59-E9A4D1910A38}" presName="composite" presStyleCnt="0"/>
      <dgm:spPr/>
    </dgm:pt>
    <dgm:pt modelId="{F84D886B-CCC9-4A30-9BA3-09DDDA2230EA}" type="pres">
      <dgm:prSet presAssocID="{D22734A1-6CFE-4B9E-BC59-E9A4D1910A38}" presName="parentText" presStyleLbl="alignNode1" presStyleIdx="1" presStyleCnt="4" custLinFactNeighborX="0" custLinFactNeighborY="4162">
        <dgm:presLayoutVars>
          <dgm:chMax val="1"/>
          <dgm:bulletEnabled val="1"/>
        </dgm:presLayoutVars>
      </dgm:prSet>
      <dgm:spPr/>
      <dgm:t>
        <a:bodyPr/>
        <a:lstStyle/>
        <a:p>
          <a:endParaRPr lang="ru-RU"/>
        </a:p>
      </dgm:t>
    </dgm:pt>
    <dgm:pt modelId="{DC5824B0-6704-496B-8E19-0713CD6E1AD1}" type="pres">
      <dgm:prSet presAssocID="{D22734A1-6CFE-4B9E-BC59-E9A4D1910A38}" presName="descendantText" presStyleLbl="alignAcc1" presStyleIdx="1" presStyleCnt="4" custLinFactY="100000" custLinFactNeighborX="-112" custLinFactNeighborY="176432">
        <dgm:presLayoutVars>
          <dgm:bulletEnabled val="1"/>
        </dgm:presLayoutVars>
      </dgm:prSet>
      <dgm:spPr/>
      <dgm:t>
        <a:bodyPr/>
        <a:lstStyle/>
        <a:p>
          <a:endParaRPr lang="ru-RU"/>
        </a:p>
      </dgm:t>
    </dgm:pt>
    <dgm:pt modelId="{9CE7897C-332F-4EA6-9CE8-6B63AFBC1DB9}" type="pres">
      <dgm:prSet presAssocID="{710964CB-81E9-4D2E-AC55-39AFFDFFBBFB}" presName="sp" presStyleCnt="0"/>
      <dgm:spPr/>
    </dgm:pt>
    <dgm:pt modelId="{BB4392EA-8C9E-4197-9776-FDD0A297681A}" type="pres">
      <dgm:prSet presAssocID="{B7DA7D74-4A8E-4C31-9BB1-030A60C96E55}" presName="composite" presStyleCnt="0"/>
      <dgm:spPr/>
    </dgm:pt>
    <dgm:pt modelId="{5DDE9A79-CE61-414F-ACB9-8C3C04266085}" type="pres">
      <dgm:prSet presAssocID="{B7DA7D74-4A8E-4C31-9BB1-030A60C96E55}" presName="parentText" presStyleLbl="alignNode1" presStyleIdx="2" presStyleCnt="4" custLinFactNeighborX="0" custLinFactNeighborY="-862">
        <dgm:presLayoutVars>
          <dgm:chMax val="1"/>
          <dgm:bulletEnabled val="1"/>
        </dgm:presLayoutVars>
      </dgm:prSet>
      <dgm:spPr/>
      <dgm:t>
        <a:bodyPr/>
        <a:lstStyle/>
        <a:p>
          <a:endParaRPr lang="ru-RU"/>
        </a:p>
      </dgm:t>
    </dgm:pt>
    <dgm:pt modelId="{9224BAD5-B3A1-4D0A-AEB2-79613E54F5F3}" type="pres">
      <dgm:prSet presAssocID="{B7DA7D74-4A8E-4C31-9BB1-030A60C96E55}" presName="descendantText" presStyleLbl="alignAcc1" presStyleIdx="2" presStyleCnt="4">
        <dgm:presLayoutVars>
          <dgm:bulletEnabled val="1"/>
        </dgm:presLayoutVars>
      </dgm:prSet>
      <dgm:spPr/>
      <dgm:t>
        <a:bodyPr/>
        <a:lstStyle/>
        <a:p>
          <a:endParaRPr lang="ru-RU"/>
        </a:p>
      </dgm:t>
    </dgm:pt>
    <dgm:pt modelId="{30D6D7A7-C7D3-4DF7-9497-ECB475052275}" type="pres">
      <dgm:prSet presAssocID="{DA99E362-F046-4DDB-9B5A-10E4B0CC1455}" presName="sp" presStyleCnt="0"/>
      <dgm:spPr/>
    </dgm:pt>
    <dgm:pt modelId="{FF81BF6D-81CF-43AC-BB30-2EFF055F08D1}" type="pres">
      <dgm:prSet presAssocID="{CB81F486-B859-4095-A1D7-D5998FBDD977}" presName="composite" presStyleCnt="0"/>
      <dgm:spPr/>
    </dgm:pt>
    <dgm:pt modelId="{A2176C1E-332B-4C88-AF80-D7969E797596}" type="pres">
      <dgm:prSet presAssocID="{CB81F486-B859-4095-A1D7-D5998FBDD977}" presName="parentText" presStyleLbl="alignNode1" presStyleIdx="3" presStyleCnt="4">
        <dgm:presLayoutVars>
          <dgm:chMax val="1"/>
          <dgm:bulletEnabled val="1"/>
        </dgm:presLayoutVars>
      </dgm:prSet>
      <dgm:spPr/>
      <dgm:t>
        <a:bodyPr/>
        <a:lstStyle/>
        <a:p>
          <a:endParaRPr lang="ru-RU"/>
        </a:p>
      </dgm:t>
    </dgm:pt>
    <dgm:pt modelId="{0283399C-C8D3-49A5-814E-9C44A5FF3714}" type="pres">
      <dgm:prSet presAssocID="{CB81F486-B859-4095-A1D7-D5998FBDD977}" presName="descendantText" presStyleLbl="alignAcc1" presStyleIdx="3" presStyleCnt="4" custLinFactY="-100000" custLinFactNeighborX="-223" custLinFactNeighborY="-164737">
        <dgm:presLayoutVars>
          <dgm:bulletEnabled val="1"/>
        </dgm:presLayoutVars>
      </dgm:prSet>
      <dgm:spPr/>
      <dgm:t>
        <a:bodyPr/>
        <a:lstStyle/>
        <a:p>
          <a:endParaRPr lang="ru-RU"/>
        </a:p>
      </dgm:t>
    </dgm:pt>
  </dgm:ptLst>
  <dgm:cxnLst>
    <dgm:cxn modelId="{869FC4B8-8814-4DDD-9931-0908FAC55212}" type="presOf" srcId="{468403FA-DCD1-41FC-93EA-38E60FAD1CBF}" destId="{0283399C-C8D3-49A5-814E-9C44A5FF3714}" srcOrd="0" destOrd="0" presId="urn:microsoft.com/office/officeart/2005/8/layout/chevron2"/>
    <dgm:cxn modelId="{5818A3EF-3C35-4AB7-90A1-02A7744180A6}" type="presOf" srcId="{E2752EDD-1586-41D4-89AB-62C1ACF89549}" destId="{ABF9EE35-CE53-4E3E-B7C6-5C3E9578501C}" srcOrd="0" destOrd="0" presId="urn:microsoft.com/office/officeart/2005/8/layout/chevron2"/>
    <dgm:cxn modelId="{866DCA6A-CDAB-46D8-8C07-09C20611505A}" srcId="{CB81F486-B859-4095-A1D7-D5998FBDD977}" destId="{468403FA-DCD1-41FC-93EA-38E60FAD1CBF}" srcOrd="0" destOrd="0" parTransId="{C18D9A5A-C861-4B96-B067-861D619B14B6}" sibTransId="{C7BAE6C3-67DB-4FF8-9853-FC1022E07680}"/>
    <dgm:cxn modelId="{AA9E8FB5-FAD4-4DC8-9E4B-74337744ABE2}" srcId="{A1B944CE-1006-4D56-AF2B-26A2222CB8F4}" destId="{B7DA7D74-4A8E-4C31-9BB1-030A60C96E55}" srcOrd="2" destOrd="0" parTransId="{72598F8C-F3F3-4DA2-BBB1-1B7DF875B67D}" sibTransId="{DA99E362-F046-4DDB-9B5A-10E4B0CC1455}"/>
    <dgm:cxn modelId="{8AAD0B39-680C-47C7-9042-ED32D5AC35B7}" type="presOf" srcId="{9A21452E-B4B8-4A33-8BD8-676A8E483C53}" destId="{9224BAD5-B3A1-4D0A-AEB2-79613E54F5F3}" srcOrd="0" destOrd="0" presId="urn:microsoft.com/office/officeart/2005/8/layout/chevron2"/>
    <dgm:cxn modelId="{CD503778-472B-49FD-B4F3-6901A5587ED6}" srcId="{D22734A1-6CFE-4B9E-BC59-E9A4D1910A38}" destId="{18E19A33-12B9-4120-B5DA-97BA94DAD944}" srcOrd="0" destOrd="0" parTransId="{E0A28D61-C660-444B-9833-96C7DD14F9C9}" sibTransId="{98059A0F-3210-4844-B083-91109801F1C9}"/>
    <dgm:cxn modelId="{7AAE35C1-777B-4508-8320-7F07B9EF93D3}" type="presOf" srcId="{D22734A1-6CFE-4B9E-BC59-E9A4D1910A38}" destId="{F84D886B-CCC9-4A30-9BA3-09DDDA2230EA}" srcOrd="0" destOrd="0" presId="urn:microsoft.com/office/officeart/2005/8/layout/chevron2"/>
    <dgm:cxn modelId="{859C8D16-280D-409A-B647-AF0E39F83808}" srcId="{A1B944CE-1006-4D56-AF2B-26A2222CB8F4}" destId="{E2752EDD-1586-41D4-89AB-62C1ACF89549}" srcOrd="0" destOrd="0" parTransId="{CF80A47A-F55B-4D5C-9EAB-13F476B1085F}" sibTransId="{B27F6965-E25A-4F85-8496-6E1944ACF870}"/>
    <dgm:cxn modelId="{AA8FAAA9-AA2C-4A64-B925-BB395D48D26D}" type="presOf" srcId="{A1B944CE-1006-4D56-AF2B-26A2222CB8F4}" destId="{E2AEAFB0-0826-4115-B599-9D89ABAA71AE}" srcOrd="0" destOrd="0" presId="urn:microsoft.com/office/officeart/2005/8/layout/chevron2"/>
    <dgm:cxn modelId="{1C5EFAF1-5BCA-45F0-9B00-C18215A5D952}" srcId="{A1B944CE-1006-4D56-AF2B-26A2222CB8F4}" destId="{D22734A1-6CFE-4B9E-BC59-E9A4D1910A38}" srcOrd="1" destOrd="0" parTransId="{F08C0F16-4D85-4CAB-8272-4ACCB8DE40D9}" sibTransId="{710964CB-81E9-4D2E-AC55-39AFFDFFBBFB}"/>
    <dgm:cxn modelId="{C62B87B0-4C88-4CB3-B6DA-8FD572E73B33}" type="presOf" srcId="{B7DA7D74-4A8E-4C31-9BB1-030A60C96E55}" destId="{5DDE9A79-CE61-414F-ACB9-8C3C04266085}" srcOrd="0" destOrd="0" presId="urn:microsoft.com/office/officeart/2005/8/layout/chevron2"/>
    <dgm:cxn modelId="{3D08B2FC-B4E8-4D69-A3C0-2993AEEDC7AE}" srcId="{B7DA7D74-4A8E-4C31-9BB1-030A60C96E55}" destId="{9A21452E-B4B8-4A33-8BD8-676A8E483C53}" srcOrd="0" destOrd="0" parTransId="{8866AFD6-691F-45C6-ABA3-BCE84D93AED5}" sibTransId="{6B1DE634-7F7D-4A9D-A2C9-5D47AA740746}"/>
    <dgm:cxn modelId="{F0274071-E63C-41D5-95BF-B4AB34AD681A}" srcId="{E2752EDD-1586-41D4-89AB-62C1ACF89549}" destId="{D1CF5B65-7438-499B-B691-F923597D3454}" srcOrd="0" destOrd="0" parTransId="{20DBD245-B8D6-4276-8EEE-A0299791AD62}" sibTransId="{93ACFB88-9C87-4FE7-9689-DE39E9ABF4ED}"/>
    <dgm:cxn modelId="{87A82361-0C9C-4E97-80CA-8CB572AFB26D}" type="presOf" srcId="{18E19A33-12B9-4120-B5DA-97BA94DAD944}" destId="{DC5824B0-6704-496B-8E19-0713CD6E1AD1}" srcOrd="0" destOrd="0" presId="urn:microsoft.com/office/officeart/2005/8/layout/chevron2"/>
    <dgm:cxn modelId="{FC78669C-7A2A-46C3-859D-98EF7E328CA8}" type="presOf" srcId="{CB81F486-B859-4095-A1D7-D5998FBDD977}" destId="{A2176C1E-332B-4C88-AF80-D7969E797596}" srcOrd="0" destOrd="0" presId="urn:microsoft.com/office/officeart/2005/8/layout/chevron2"/>
    <dgm:cxn modelId="{48F9454A-F6C0-46BC-9939-D8F171D97AE8}" type="presOf" srcId="{D1CF5B65-7438-499B-B691-F923597D3454}" destId="{013D2C4C-168F-4A6D-AEA4-1695312741DC}" srcOrd="0" destOrd="0" presId="urn:microsoft.com/office/officeart/2005/8/layout/chevron2"/>
    <dgm:cxn modelId="{D2EAE273-25C7-4260-A25B-6D0A9765D2AF}" srcId="{A1B944CE-1006-4D56-AF2B-26A2222CB8F4}" destId="{CB81F486-B859-4095-A1D7-D5998FBDD977}" srcOrd="3" destOrd="0" parTransId="{359B9A21-BA21-45E1-AB1F-CF35931F1DA3}" sibTransId="{B2C03419-F007-4509-A699-CB259A9FD554}"/>
    <dgm:cxn modelId="{71C849A0-BA36-403B-8B14-57D91A25958B}" type="presParOf" srcId="{E2AEAFB0-0826-4115-B599-9D89ABAA71AE}" destId="{AFEC3DB6-5C05-4DE6-A3DB-C6A8E69D7ED4}" srcOrd="0" destOrd="0" presId="urn:microsoft.com/office/officeart/2005/8/layout/chevron2"/>
    <dgm:cxn modelId="{3F3D2A3F-1116-4ED3-8F08-FA9AE50D026F}" type="presParOf" srcId="{AFEC3DB6-5C05-4DE6-A3DB-C6A8E69D7ED4}" destId="{ABF9EE35-CE53-4E3E-B7C6-5C3E9578501C}" srcOrd="0" destOrd="0" presId="urn:microsoft.com/office/officeart/2005/8/layout/chevron2"/>
    <dgm:cxn modelId="{2AD27C3B-FE12-4AD5-BAD0-C21691AB67D5}" type="presParOf" srcId="{AFEC3DB6-5C05-4DE6-A3DB-C6A8E69D7ED4}" destId="{013D2C4C-168F-4A6D-AEA4-1695312741DC}" srcOrd="1" destOrd="0" presId="urn:microsoft.com/office/officeart/2005/8/layout/chevron2"/>
    <dgm:cxn modelId="{A8B2FBE3-EF39-4F9D-8BF3-28FEE822BD64}" type="presParOf" srcId="{E2AEAFB0-0826-4115-B599-9D89ABAA71AE}" destId="{87CB0EA6-F774-4F62-8775-1382C02A7DB7}" srcOrd="1" destOrd="0" presId="urn:microsoft.com/office/officeart/2005/8/layout/chevron2"/>
    <dgm:cxn modelId="{7A4DE753-ADF2-40D3-A830-191E07F1B215}" type="presParOf" srcId="{E2AEAFB0-0826-4115-B599-9D89ABAA71AE}" destId="{CC721462-3B0C-4EE1-84DF-7BD2350D16FA}" srcOrd="2" destOrd="0" presId="urn:microsoft.com/office/officeart/2005/8/layout/chevron2"/>
    <dgm:cxn modelId="{86438229-7D6B-4686-BC89-285BF3C3EE4B}" type="presParOf" srcId="{CC721462-3B0C-4EE1-84DF-7BD2350D16FA}" destId="{F84D886B-CCC9-4A30-9BA3-09DDDA2230EA}" srcOrd="0" destOrd="0" presId="urn:microsoft.com/office/officeart/2005/8/layout/chevron2"/>
    <dgm:cxn modelId="{8CF72EAF-3C5D-4AE6-BFF2-AA2A15FED200}" type="presParOf" srcId="{CC721462-3B0C-4EE1-84DF-7BD2350D16FA}" destId="{DC5824B0-6704-496B-8E19-0713CD6E1AD1}" srcOrd="1" destOrd="0" presId="urn:microsoft.com/office/officeart/2005/8/layout/chevron2"/>
    <dgm:cxn modelId="{5BD8B4EC-4B5A-437E-9CDE-DA8DE1D3C735}" type="presParOf" srcId="{E2AEAFB0-0826-4115-B599-9D89ABAA71AE}" destId="{9CE7897C-332F-4EA6-9CE8-6B63AFBC1DB9}" srcOrd="3" destOrd="0" presId="urn:microsoft.com/office/officeart/2005/8/layout/chevron2"/>
    <dgm:cxn modelId="{B8C686D7-1705-425C-A7D5-A042BA95E08B}" type="presParOf" srcId="{E2AEAFB0-0826-4115-B599-9D89ABAA71AE}" destId="{BB4392EA-8C9E-4197-9776-FDD0A297681A}" srcOrd="4" destOrd="0" presId="urn:microsoft.com/office/officeart/2005/8/layout/chevron2"/>
    <dgm:cxn modelId="{FC3753E1-9925-4AA6-95DD-BEDD9AEE88FA}" type="presParOf" srcId="{BB4392EA-8C9E-4197-9776-FDD0A297681A}" destId="{5DDE9A79-CE61-414F-ACB9-8C3C04266085}" srcOrd="0" destOrd="0" presId="urn:microsoft.com/office/officeart/2005/8/layout/chevron2"/>
    <dgm:cxn modelId="{6A56B3D5-B2EE-4A92-9D4D-86F03A67E907}" type="presParOf" srcId="{BB4392EA-8C9E-4197-9776-FDD0A297681A}" destId="{9224BAD5-B3A1-4D0A-AEB2-79613E54F5F3}" srcOrd="1" destOrd="0" presId="urn:microsoft.com/office/officeart/2005/8/layout/chevron2"/>
    <dgm:cxn modelId="{288ED6CA-2E2E-45BA-A725-3C88F775BF0E}" type="presParOf" srcId="{E2AEAFB0-0826-4115-B599-9D89ABAA71AE}" destId="{30D6D7A7-C7D3-4DF7-9497-ECB475052275}" srcOrd="5" destOrd="0" presId="urn:microsoft.com/office/officeart/2005/8/layout/chevron2"/>
    <dgm:cxn modelId="{C0D5C906-0B7C-46A8-9025-37B37E09E8CC}" type="presParOf" srcId="{E2AEAFB0-0826-4115-B599-9D89ABAA71AE}" destId="{FF81BF6D-81CF-43AC-BB30-2EFF055F08D1}" srcOrd="6" destOrd="0" presId="urn:microsoft.com/office/officeart/2005/8/layout/chevron2"/>
    <dgm:cxn modelId="{049CB546-EF35-46CD-AE46-EC9492B66BD7}" type="presParOf" srcId="{FF81BF6D-81CF-43AC-BB30-2EFF055F08D1}" destId="{A2176C1E-332B-4C88-AF80-D7969E797596}" srcOrd="0" destOrd="0" presId="urn:microsoft.com/office/officeart/2005/8/layout/chevron2"/>
    <dgm:cxn modelId="{0F3975F7-E636-4C84-9933-1A43C0E34B53}" type="presParOf" srcId="{FF81BF6D-81CF-43AC-BB30-2EFF055F08D1}" destId="{0283399C-C8D3-49A5-814E-9C44A5FF3714}" srcOrd="1" destOrd="0" presId="urn:microsoft.com/office/officeart/2005/8/layout/chevron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0AE9D3-ED59-4836-8F26-5CA52FB9FDEC}">
      <dsp:nvSpPr>
        <dsp:cNvPr id="0" name=""/>
        <dsp:cNvSpPr/>
      </dsp:nvSpPr>
      <dsp:spPr>
        <a:xfrm>
          <a:off x="0" y="4187"/>
          <a:ext cx="5404347" cy="65700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15200" lvl="1" indent="-171450" algn="l" defTabSz="711200">
            <a:lnSpc>
              <a:spcPts val="1600"/>
            </a:lnSpc>
            <a:spcBef>
              <a:spcPct val="0"/>
            </a:spcBef>
            <a:spcAft>
              <a:spcPct val="15000"/>
            </a:spcAft>
            <a:buChar char="••"/>
          </a:pP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Лица, принятые на </a:t>
          </a:r>
          <a: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неполную</a:t>
          </a:r>
          <a:r>
            <a:rPr lang="ru-RU" sz="1600" b="1"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 </a:t>
          </a:r>
          <a: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ставку </a:t>
          </a:r>
          <a:b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в соответствии с трудовым договором (контрактом)</a:t>
          </a:r>
          <a:endParaRPr lang="ru-RU" sz="1600" b="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0" y="86312"/>
        <a:ext cx="5157971" cy="492752"/>
      </dsp:txXfrm>
    </dsp:sp>
    <dsp:sp modelId="{19DB29D5-0AFF-4A02-9FE6-3BA7AED19734}">
      <dsp:nvSpPr>
        <dsp:cNvPr id="0" name=""/>
        <dsp:cNvSpPr/>
      </dsp:nvSpPr>
      <dsp:spPr>
        <a:xfrm>
          <a:off x="5404347" y="18299"/>
          <a:ext cx="3602898" cy="65700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b="0" kern="1200" dirty="0">
              <a:solidFill>
                <a:sysClr val="window" lastClr="FFFFFF"/>
              </a:solidFill>
              <a:latin typeface="Arial" panose="020B0604020202020204" pitchFamily="34" charset="0"/>
              <a:ea typeface="+mn-ea"/>
              <a:cs typeface="Arial" panose="020B0604020202020204" pitchFamily="34" charset="0"/>
            </a:rPr>
            <a:t>По ставкам</a:t>
          </a:r>
        </a:p>
      </dsp:txBody>
      <dsp:txXfrm>
        <a:off x="5436419" y="50371"/>
        <a:ext cx="3538754" cy="592858"/>
      </dsp:txXfrm>
    </dsp:sp>
    <dsp:sp modelId="{D28204CF-6DA3-4736-8FFC-D498162B2B64}">
      <dsp:nvSpPr>
        <dsp:cNvPr id="0" name=""/>
        <dsp:cNvSpPr/>
      </dsp:nvSpPr>
      <dsp:spPr>
        <a:xfrm>
          <a:off x="4854" y="697226"/>
          <a:ext cx="5393797" cy="85399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Лица, переведенные на работу в режим неполного рабочего времени по инициативе нанимателя </a:t>
          </a:r>
          <a:b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(без письменного заявления работника)</a:t>
          </a:r>
          <a:endPar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4854" y="803976"/>
        <a:ext cx="5073548" cy="640497"/>
      </dsp:txXfrm>
    </dsp:sp>
    <dsp:sp modelId="{9D384556-3513-4364-9677-54AFD6E6F75D}">
      <dsp:nvSpPr>
        <dsp:cNvPr id="0" name=""/>
        <dsp:cNvSpPr/>
      </dsp:nvSpPr>
      <dsp:spPr>
        <a:xfrm>
          <a:off x="5411381" y="795717"/>
          <a:ext cx="3595864" cy="657002"/>
        </a:xfrm>
        <a:prstGeom prst="roundRect">
          <a:avLst/>
        </a:prstGeom>
        <a:solidFill>
          <a:srgbClr val="648E85">
            <a:alpha val="9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a:solidFill>
                <a:sysClr val="window" lastClr="FFFFFF"/>
              </a:solidFill>
              <a:latin typeface="Arial" panose="020B0604020202020204" pitchFamily="34" charset="0"/>
              <a:ea typeface="+mn-ea"/>
              <a:cs typeface="Arial" panose="020B0604020202020204" pitchFamily="34" charset="0"/>
            </a:rPr>
            <a:t>Целые единицы</a:t>
          </a:r>
        </a:p>
      </dsp:txBody>
      <dsp:txXfrm>
        <a:off x="5443453" y="827789"/>
        <a:ext cx="3531720" cy="592858"/>
      </dsp:txXfrm>
    </dsp:sp>
    <dsp:sp modelId="{2F785681-0FAF-45C2-B7AA-398BF89D9B8D}">
      <dsp:nvSpPr>
        <dsp:cNvPr id="0" name=""/>
        <dsp:cNvSpPr/>
      </dsp:nvSpPr>
      <dsp:spPr>
        <a:xfrm>
          <a:off x="0" y="1579941"/>
          <a:ext cx="5404347" cy="65700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ctr" anchorCtr="0">
          <a:noAutofit/>
        </a:bodyPr>
        <a:lstStyle/>
        <a:p>
          <a:pPr marL="114300" lvl="1" indent="-114300" algn="l" defTabSz="666750">
            <a:lnSpc>
              <a:spcPct val="90000"/>
            </a:lnSpc>
            <a:spcBef>
              <a:spcPct val="0"/>
            </a:spcBef>
            <a:spcAft>
              <a:spcPct val="15000"/>
            </a:spcAft>
            <a:buChar char="••"/>
          </a:pPr>
          <a:endParaRPr lang="ru-RU" sz="15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71450" lvl="1" indent="-171450" algn="l" defTabSz="711200">
            <a:lnSpc>
              <a:spcPct val="10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трудовых отпусках</a:t>
          </a:r>
        </a:p>
        <a:p>
          <a:pPr marL="171450" lvl="1" indent="-171450" algn="l" defTabSz="711200">
            <a:lnSpc>
              <a:spcPct val="90000"/>
            </a:lnSpc>
            <a:spcBef>
              <a:spcPct val="0"/>
            </a:spcBef>
            <a:spcAft>
              <a:spcPct val="15000"/>
            </a:spcAft>
            <a:buChar char="••"/>
          </a:pPr>
          <a:endPar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0" y="1662066"/>
        <a:ext cx="5157971" cy="492752"/>
      </dsp:txXfrm>
    </dsp:sp>
    <dsp:sp modelId="{1FD287E6-DB7A-4CE1-BE61-89E2880FF059}">
      <dsp:nvSpPr>
        <dsp:cNvPr id="0" name=""/>
        <dsp:cNvSpPr/>
      </dsp:nvSpPr>
      <dsp:spPr>
        <a:xfrm>
          <a:off x="5404347" y="1604428"/>
          <a:ext cx="3602898" cy="65700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5436419" y="1636500"/>
        <a:ext cx="3538754" cy="592858"/>
      </dsp:txXfrm>
    </dsp:sp>
    <dsp:sp modelId="{7C94298A-5F73-4537-86A7-2D6701170EA2}">
      <dsp:nvSpPr>
        <dsp:cNvPr id="0" name=""/>
        <dsp:cNvSpPr/>
      </dsp:nvSpPr>
      <dsp:spPr>
        <a:xfrm>
          <a:off x="0" y="2331519"/>
          <a:ext cx="5404347" cy="65700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отпусках, предоставляемых по инициативе нанимателя</a:t>
          </a:r>
        </a:p>
      </dsp:txBody>
      <dsp:txXfrm>
        <a:off x="0" y="2413644"/>
        <a:ext cx="5157971" cy="492752"/>
      </dsp:txXfrm>
    </dsp:sp>
    <dsp:sp modelId="{0FA8019F-866C-490E-B4E6-655CAB246223}">
      <dsp:nvSpPr>
        <dsp:cNvPr id="0" name=""/>
        <dsp:cNvSpPr/>
      </dsp:nvSpPr>
      <dsp:spPr>
        <a:xfrm>
          <a:off x="5404347" y="2331368"/>
          <a:ext cx="3602898" cy="65700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5436419" y="2363440"/>
        <a:ext cx="3538754" cy="592858"/>
      </dsp:txXfrm>
    </dsp:sp>
    <dsp:sp modelId="{D2BD46F7-8470-4A1B-9065-E336B028B1D6}">
      <dsp:nvSpPr>
        <dsp:cNvPr id="0" name=""/>
        <dsp:cNvSpPr/>
      </dsp:nvSpPr>
      <dsp:spPr>
        <a:xfrm>
          <a:off x="4107" y="2998856"/>
          <a:ext cx="5404347" cy="65700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не явившиеся на работу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по больничным листкам</a:t>
          </a:r>
        </a:p>
      </dsp:txBody>
      <dsp:txXfrm>
        <a:off x="4107" y="3080981"/>
        <a:ext cx="5157971" cy="492752"/>
      </dsp:txXfrm>
    </dsp:sp>
    <dsp:sp modelId="{F57A3FFE-DC12-4BC2-B0F1-603B520A90CF}">
      <dsp:nvSpPr>
        <dsp:cNvPr id="0" name=""/>
        <dsp:cNvSpPr/>
      </dsp:nvSpPr>
      <dsp:spPr>
        <a:xfrm>
          <a:off x="5404347" y="3089167"/>
          <a:ext cx="3602898" cy="65700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a:solidFill>
                <a:sysClr val="window" lastClr="FFFFFF"/>
              </a:solidFill>
              <a:latin typeface="Arial" panose="020B0604020202020204" pitchFamily="34" charset="0"/>
              <a:ea typeface="+mn-ea"/>
              <a:cs typeface="Arial" panose="020B0604020202020204" pitchFamily="34" charset="0"/>
            </a:rPr>
            <a:t>Не включаются</a:t>
          </a:r>
        </a:p>
      </dsp:txBody>
      <dsp:txXfrm>
        <a:off x="5436419" y="3121239"/>
        <a:ext cx="3538754" cy="592858"/>
      </dsp:txXfrm>
    </dsp:sp>
    <dsp:sp modelId="{F4BCE04D-5806-4431-A165-15CBA4A6A662}">
      <dsp:nvSpPr>
        <dsp:cNvPr id="0" name=""/>
        <dsp:cNvSpPr/>
      </dsp:nvSpPr>
      <dsp:spPr>
        <a:xfrm>
          <a:off x="12862" y="3784611"/>
          <a:ext cx="5404347" cy="65700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100000"/>
            </a:lnSpc>
            <a:spcBef>
              <a:spcPct val="0"/>
            </a:spcBef>
            <a:spcAft>
              <a:spcPct val="15000"/>
            </a:spcAft>
            <a:buChar char="••"/>
          </a:pP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Работники, находящиеся в отпусках без сохранения заработной платы по заявлению работника</a:t>
          </a:r>
          <a:endPar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12862" y="3866736"/>
        <a:ext cx="5157971" cy="492752"/>
      </dsp:txXfrm>
    </dsp:sp>
    <dsp:sp modelId="{E8ACEE6D-10B4-40B6-B2F2-EDECE962CEDA}">
      <dsp:nvSpPr>
        <dsp:cNvPr id="0" name=""/>
        <dsp:cNvSpPr/>
      </dsp:nvSpPr>
      <dsp:spPr>
        <a:xfrm>
          <a:off x="5404347" y="3813232"/>
          <a:ext cx="3602898" cy="65700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lang="ru-RU" sz="3400" kern="1200" dirty="0">
              <a:solidFill>
                <a:sysClr val="window" lastClr="FFFFFF"/>
              </a:solidFill>
              <a:latin typeface="Arial" panose="020B0604020202020204" pitchFamily="34" charset="0"/>
              <a:ea typeface="+mn-ea"/>
              <a:cs typeface="Arial" panose="020B0604020202020204" pitchFamily="34" charset="0"/>
            </a:rPr>
            <a:t>Не включаются</a:t>
          </a:r>
        </a:p>
      </dsp:txBody>
      <dsp:txXfrm>
        <a:off x="5436419" y="3845304"/>
        <a:ext cx="3538754" cy="5928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94298A-5F73-4537-86A7-2D6701170EA2}">
      <dsp:nvSpPr>
        <dsp:cNvPr id="0" name=""/>
        <dsp:cNvSpPr/>
      </dsp:nvSpPr>
      <dsp:spPr>
        <a:xfrm>
          <a:off x="0" y="0"/>
          <a:ext cx="6246673" cy="1481958"/>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21600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Привлеченные для работы в организации лица, не состоящие в списочном составе организации,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отбывающие наказание в виде лишения свободы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привлеченные к труду </a:t>
          </a:r>
          <a:r>
            <a:rPr lang="ru-RU" sz="1600" b="1"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согласно договорам </a:t>
          </a: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предоставление рабочей силы</a:t>
          </a:r>
        </a:p>
      </dsp:txBody>
      <dsp:txXfrm>
        <a:off x="0" y="185245"/>
        <a:ext cx="5690939" cy="1111468"/>
      </dsp:txXfrm>
    </dsp:sp>
    <dsp:sp modelId="{0FA8019F-866C-490E-B4E6-655CAB246223}">
      <dsp:nvSpPr>
        <dsp:cNvPr id="0" name=""/>
        <dsp:cNvSpPr/>
      </dsp:nvSpPr>
      <dsp:spPr>
        <a:xfrm>
          <a:off x="6247843" y="0"/>
          <a:ext cx="3926762" cy="136322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ru-RU" sz="40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6314390" y="66547"/>
        <a:ext cx="3793668" cy="1230127"/>
      </dsp:txXfrm>
    </dsp:sp>
    <dsp:sp modelId="{D2BD46F7-8470-4A1B-9065-E336B028B1D6}">
      <dsp:nvSpPr>
        <dsp:cNvPr id="0" name=""/>
        <dsp:cNvSpPr/>
      </dsp:nvSpPr>
      <dsp:spPr>
        <a:xfrm>
          <a:off x="0" y="1588379"/>
          <a:ext cx="6318265" cy="1473574"/>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21600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Привлеченные для работы лица, больные хроническим алкоголизмом, наркоманией и токсикоманией, не состоящие в списочном составе организации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помещенные в лечебно-трудовые профилактории</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и привлеченные к труду </a:t>
          </a:r>
          <a:r>
            <a:rPr lang="ru-RU" sz="1600" b="1"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согласно договорам </a:t>
          </a: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предоставление рабочей силы</a:t>
          </a:r>
        </a:p>
      </dsp:txBody>
      <dsp:txXfrm>
        <a:off x="0" y="1772576"/>
        <a:ext cx="5765675" cy="1105180"/>
      </dsp:txXfrm>
    </dsp:sp>
    <dsp:sp modelId="{F57A3FFE-DC12-4BC2-B0F1-603B520A90CF}">
      <dsp:nvSpPr>
        <dsp:cNvPr id="0" name=""/>
        <dsp:cNvSpPr/>
      </dsp:nvSpPr>
      <dsp:spPr>
        <a:xfrm>
          <a:off x="6319384" y="1673709"/>
          <a:ext cx="3855221" cy="136322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ru-RU" sz="40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6385931" y="1740256"/>
        <a:ext cx="3722127" cy="1230127"/>
      </dsp:txXfrm>
    </dsp:sp>
    <dsp:sp modelId="{F4BCE04D-5806-4431-A165-15CBA4A6A662}">
      <dsp:nvSpPr>
        <dsp:cNvPr id="0" name=""/>
        <dsp:cNvSpPr/>
      </dsp:nvSpPr>
      <dsp:spPr>
        <a:xfrm>
          <a:off x="0" y="3245436"/>
          <a:ext cx="6329824" cy="1216089"/>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216000" lvl="1" indent="-17280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Граждане, зарегистрированные в органах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по труду, занятости и социальной защите в качестве безработных, направленные на оплачиваемые общественные работы, </a:t>
          </a:r>
          <a:r>
            <a:rPr lang="ru-RU" sz="1600" b="1"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если с ними заключен срочный трудовой договор</a:t>
          </a:r>
        </a:p>
      </dsp:txBody>
      <dsp:txXfrm>
        <a:off x="0" y="3397447"/>
        <a:ext cx="5873791" cy="912067"/>
      </dsp:txXfrm>
    </dsp:sp>
    <dsp:sp modelId="{E8ACEE6D-10B4-40B6-B2F2-EDECE962CEDA}">
      <dsp:nvSpPr>
        <dsp:cNvPr id="0" name=""/>
        <dsp:cNvSpPr/>
      </dsp:nvSpPr>
      <dsp:spPr>
        <a:xfrm>
          <a:off x="6322981" y="3216134"/>
          <a:ext cx="3835536" cy="1363221"/>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ru-RU" sz="4000" kern="1200" dirty="0">
              <a:solidFill>
                <a:sysClr val="window" lastClr="FFFFFF"/>
              </a:solidFill>
              <a:latin typeface="Arial" panose="020B0604020202020204" pitchFamily="34" charset="0"/>
              <a:ea typeface="+mn-ea"/>
              <a:cs typeface="Arial" panose="020B0604020202020204" pitchFamily="34" charset="0"/>
            </a:rPr>
            <a:t>Включаются</a:t>
          </a:r>
          <a:r>
            <a:rPr lang="ru-RU" sz="2300" kern="1200" dirty="0">
              <a:solidFill>
                <a:sysClr val="window" lastClr="FFFFFF"/>
              </a:solidFill>
              <a:latin typeface="Calibri"/>
              <a:ea typeface="+mn-ea"/>
              <a:cs typeface="+mn-cs"/>
            </a:rPr>
            <a:t> </a:t>
          </a:r>
          <a:br>
            <a:rPr lang="ru-RU" sz="2300" kern="1200" dirty="0">
              <a:solidFill>
                <a:sysClr val="window" lastClr="FFFFFF"/>
              </a:solidFill>
              <a:latin typeface="Calibri"/>
              <a:ea typeface="+mn-ea"/>
              <a:cs typeface="+mn-cs"/>
            </a:rPr>
          </a:br>
          <a:r>
            <a:rPr lang="ru-RU" sz="1400" kern="1200" dirty="0">
              <a:solidFill>
                <a:sysClr val="window" lastClr="FFFFFF"/>
              </a:solidFill>
              <a:latin typeface="Arial" panose="020B0604020202020204" pitchFamily="34" charset="0"/>
              <a:ea typeface="+mn-ea"/>
              <a:cs typeface="Arial" panose="020B0604020202020204" pitchFamily="34" charset="0"/>
            </a:rPr>
            <a:t>(выплата з</a:t>
          </a:r>
          <a:r>
            <a:rPr lang="en-US" sz="1400" kern="1200" dirty="0">
              <a:solidFill>
                <a:sysClr val="window" lastClr="FFFFFF"/>
              </a:solidFill>
              <a:latin typeface="Arial" panose="020B0604020202020204" pitchFamily="34" charset="0"/>
              <a:ea typeface="+mn-ea"/>
              <a:cs typeface="Arial" panose="020B0604020202020204" pitchFamily="34" charset="0"/>
            </a:rPr>
            <a:t>/</a:t>
          </a:r>
          <a:r>
            <a:rPr lang="ru-RU" sz="1400" kern="1200" dirty="0">
              <a:solidFill>
                <a:sysClr val="window" lastClr="FFFFFF"/>
              </a:solidFill>
              <a:latin typeface="Arial" panose="020B0604020202020204" pitchFamily="34" charset="0"/>
              <a:ea typeface="+mn-ea"/>
              <a:cs typeface="Arial" panose="020B0604020202020204" pitchFamily="34" charset="0"/>
            </a:rPr>
            <a:t>п осуществляется организацией непосредственно работникам)</a:t>
          </a:r>
        </a:p>
      </dsp:txBody>
      <dsp:txXfrm>
        <a:off x="6389528" y="3282681"/>
        <a:ext cx="3702442" cy="12301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0AE9D3-ED59-4836-8F26-5CA52FB9FDEC}">
      <dsp:nvSpPr>
        <dsp:cNvPr id="0" name=""/>
        <dsp:cNvSpPr/>
      </dsp:nvSpPr>
      <dsp:spPr>
        <a:xfrm>
          <a:off x="0" y="5043"/>
          <a:ext cx="5580255" cy="77381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Лица, принятые на работу </a:t>
          </a:r>
          <a: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на неполную ставку </a:t>
          </a:r>
          <a:b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b="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в соответствии с трудовым договором (контрактом)</a:t>
          </a:r>
          <a:endParaRPr lang="ru-RU" sz="1600" b="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0" y="101770"/>
        <a:ext cx="5290076" cy="580359"/>
      </dsp:txXfrm>
    </dsp:sp>
    <dsp:sp modelId="{19DB29D5-0AFF-4A02-9FE6-3BA7AED19734}">
      <dsp:nvSpPr>
        <dsp:cNvPr id="0" name=""/>
        <dsp:cNvSpPr/>
      </dsp:nvSpPr>
      <dsp:spPr>
        <a:xfrm>
          <a:off x="5580255" y="21665"/>
          <a:ext cx="3720170" cy="77381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ru-RU" sz="3500" b="0" kern="1200" dirty="0">
              <a:solidFill>
                <a:sysClr val="window" lastClr="FFFFFF"/>
              </a:solidFill>
              <a:latin typeface="Arial" panose="020B0604020202020204" pitchFamily="34" charset="0"/>
              <a:ea typeface="+mn-ea"/>
              <a:cs typeface="Arial" panose="020B0604020202020204" pitchFamily="34" charset="0"/>
            </a:rPr>
            <a:t>Целые единицы</a:t>
          </a:r>
        </a:p>
      </dsp:txBody>
      <dsp:txXfrm>
        <a:off x="5618029" y="59439"/>
        <a:ext cx="3644622" cy="698264"/>
      </dsp:txXfrm>
    </dsp:sp>
    <dsp:sp modelId="{2F785681-0FAF-45C2-B7AA-398BF89D9B8D}">
      <dsp:nvSpPr>
        <dsp:cNvPr id="0" name=""/>
        <dsp:cNvSpPr/>
      </dsp:nvSpPr>
      <dsp:spPr>
        <a:xfrm>
          <a:off x="0" y="779769"/>
          <a:ext cx="5580255" cy="77381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a:t>
          </a:r>
          <a:r>
            <a:rPr lang="ru-RU" sz="1600" kern="1200" baseline="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t>
          </a: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не явившиеся на работу </a:t>
          </a:r>
          <a:b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по больничным листкам</a:t>
          </a:r>
          <a:endPar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0" y="876496"/>
        <a:ext cx="5290076" cy="580359"/>
      </dsp:txXfrm>
    </dsp:sp>
    <dsp:sp modelId="{1FD287E6-DB7A-4CE1-BE61-89E2880FF059}">
      <dsp:nvSpPr>
        <dsp:cNvPr id="0" name=""/>
        <dsp:cNvSpPr/>
      </dsp:nvSpPr>
      <dsp:spPr>
        <a:xfrm>
          <a:off x="5580255" y="835948"/>
          <a:ext cx="3720170" cy="77381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ru-RU" sz="35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5618029" y="873722"/>
        <a:ext cx="3644622" cy="698264"/>
      </dsp:txXfrm>
    </dsp:sp>
    <dsp:sp modelId="{7C94298A-5F73-4537-86A7-2D6701170EA2}">
      <dsp:nvSpPr>
        <dsp:cNvPr id="0" name=""/>
        <dsp:cNvSpPr/>
      </dsp:nvSpPr>
      <dsp:spPr>
        <a:xfrm>
          <a:off x="0" y="1662945"/>
          <a:ext cx="5580255" cy="77381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трудовых отпусках</a:t>
          </a:r>
        </a:p>
      </dsp:txBody>
      <dsp:txXfrm>
        <a:off x="0" y="1759672"/>
        <a:ext cx="5290076" cy="580359"/>
      </dsp:txXfrm>
    </dsp:sp>
    <dsp:sp modelId="{0FA8019F-866C-490E-B4E6-655CAB246223}">
      <dsp:nvSpPr>
        <dsp:cNvPr id="0" name=""/>
        <dsp:cNvSpPr/>
      </dsp:nvSpPr>
      <dsp:spPr>
        <a:xfrm>
          <a:off x="5580255" y="1662767"/>
          <a:ext cx="3720170" cy="77381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ru-RU" sz="35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5618029" y="1700541"/>
        <a:ext cx="3644622" cy="698264"/>
      </dsp:txXfrm>
    </dsp:sp>
    <dsp:sp modelId="{D2BD46F7-8470-4A1B-9065-E336B028B1D6}">
      <dsp:nvSpPr>
        <dsp:cNvPr id="0" name=""/>
        <dsp:cNvSpPr/>
      </dsp:nvSpPr>
      <dsp:spPr>
        <a:xfrm>
          <a:off x="4240" y="2448930"/>
          <a:ext cx="5580255" cy="773812"/>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находящиеся в отпусках, предоставляемых по инициативе нанимателя</a:t>
          </a:r>
        </a:p>
      </dsp:txBody>
      <dsp:txXfrm>
        <a:off x="4240" y="2545657"/>
        <a:ext cx="5290076" cy="580359"/>
      </dsp:txXfrm>
    </dsp:sp>
    <dsp:sp modelId="{F57A3FFE-DC12-4BC2-B0F1-603B520A90CF}">
      <dsp:nvSpPr>
        <dsp:cNvPr id="0" name=""/>
        <dsp:cNvSpPr/>
      </dsp:nvSpPr>
      <dsp:spPr>
        <a:xfrm>
          <a:off x="5580255" y="2555298"/>
          <a:ext cx="3720170" cy="77381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ru-RU" sz="35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5618029" y="2593072"/>
        <a:ext cx="3644622" cy="698264"/>
      </dsp:txXfrm>
    </dsp:sp>
    <dsp:sp modelId="{F4BCE04D-5806-4431-A165-15CBA4A6A662}">
      <dsp:nvSpPr>
        <dsp:cNvPr id="0" name=""/>
        <dsp:cNvSpPr/>
      </dsp:nvSpPr>
      <dsp:spPr>
        <a:xfrm>
          <a:off x="17809" y="3374387"/>
          <a:ext cx="5574805" cy="851921"/>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525" tIns="9525" rIns="9525" bIns="9525" numCol="1" spcCol="1270" anchor="ctr" anchorCtr="0">
          <a:noAutofit/>
        </a:bodyPr>
        <a:lstStyle/>
        <a:p>
          <a:pPr marL="114300" lvl="1" indent="-114300" algn="l" defTabSz="666750">
            <a:lnSpc>
              <a:spcPct val="90000"/>
            </a:lnSpc>
            <a:spcBef>
              <a:spcPct val="0"/>
            </a:spcBef>
            <a:spcAft>
              <a:spcPct val="15000"/>
            </a:spcAft>
            <a:buChar char="••"/>
          </a:pPr>
          <a:r>
            <a:rPr lang="ru-RU" sz="1500" kern="1200" dirty="0">
              <a:solidFill>
                <a:sysClr val="windowText" lastClr="000000">
                  <a:hueOff val="0"/>
                  <a:satOff val="0"/>
                  <a:lumOff val="0"/>
                  <a:alphaOff val="0"/>
                </a:sysClr>
              </a:solidFill>
              <a:effectLst/>
              <a:latin typeface="Arial" panose="020B0604020202020204" pitchFamily="34" charset="0"/>
              <a:ea typeface="+mn-ea"/>
              <a:cs typeface="Arial" panose="020B0604020202020204" pitchFamily="34" charset="0"/>
            </a:rPr>
            <a:t>Работники, находящиеся в отпусках без сохранения заработной платы по заявлению работника</a:t>
          </a:r>
          <a:endParaRPr lang="ru-RU" sz="15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17809" y="3480877"/>
        <a:ext cx="5255335" cy="638941"/>
      </dsp:txXfrm>
    </dsp:sp>
    <dsp:sp modelId="{E8ACEE6D-10B4-40B6-B2F2-EDECE962CEDA}">
      <dsp:nvSpPr>
        <dsp:cNvPr id="0" name=""/>
        <dsp:cNvSpPr/>
      </dsp:nvSpPr>
      <dsp:spPr>
        <a:xfrm>
          <a:off x="5583887" y="3486318"/>
          <a:ext cx="3716537" cy="773812"/>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66675" rIns="133350" bIns="66675" numCol="1" spcCol="1270" anchor="ctr" anchorCtr="0">
          <a:noAutofit/>
        </a:bodyPr>
        <a:lstStyle/>
        <a:p>
          <a:pPr lvl="0" algn="ctr" defTabSz="1555750">
            <a:lnSpc>
              <a:spcPct val="90000"/>
            </a:lnSpc>
            <a:spcBef>
              <a:spcPct val="0"/>
            </a:spcBef>
            <a:spcAft>
              <a:spcPct val="35000"/>
            </a:spcAft>
          </a:pPr>
          <a:r>
            <a:rPr lang="ru-RU" sz="3500" kern="1200" dirty="0">
              <a:solidFill>
                <a:sysClr val="window" lastClr="FFFFFF"/>
              </a:solidFill>
              <a:latin typeface="Arial" panose="020B0604020202020204" pitchFamily="34" charset="0"/>
              <a:ea typeface="+mn-ea"/>
              <a:cs typeface="Arial" panose="020B0604020202020204" pitchFamily="34" charset="0"/>
            </a:rPr>
            <a:t>Включаются</a:t>
          </a:r>
        </a:p>
      </dsp:txBody>
      <dsp:txXfrm>
        <a:off x="5621661" y="3524092"/>
        <a:ext cx="3640989" cy="6982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94298A-5F73-4537-86A7-2D6701170EA2}">
      <dsp:nvSpPr>
        <dsp:cNvPr id="0" name=""/>
        <dsp:cNvSpPr/>
      </dsp:nvSpPr>
      <dsp:spPr>
        <a:xfrm>
          <a:off x="0" y="12808"/>
          <a:ext cx="5388745" cy="1195867"/>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80000" lvl="1" indent="-171450" algn="l" defTabSz="711200">
            <a:lnSpc>
              <a:spcPct val="90000"/>
            </a:lnSpc>
            <a:spcBef>
              <a:spcPct val="0"/>
            </a:spcBef>
            <a:spcAft>
              <a:spcPts val="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временно направленные на работу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в другую организацию, если за ними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не сохраняется заработная плата по месту основной работы</a:t>
          </a:r>
        </a:p>
      </dsp:txBody>
      <dsp:txXfrm>
        <a:off x="0" y="162291"/>
        <a:ext cx="4940295" cy="896901"/>
      </dsp:txXfrm>
    </dsp:sp>
    <dsp:sp modelId="{0FA8019F-866C-490E-B4E6-655CAB246223}">
      <dsp:nvSpPr>
        <dsp:cNvPr id="0" name=""/>
        <dsp:cNvSpPr/>
      </dsp:nvSpPr>
      <dsp:spPr>
        <a:xfrm>
          <a:off x="5397524" y="0"/>
          <a:ext cx="3592496" cy="1311520"/>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ru-RU" sz="3200" kern="1200" dirty="0">
              <a:solidFill>
                <a:sysClr val="window" lastClr="FFFFFF"/>
              </a:solidFill>
              <a:latin typeface="Arial" panose="020B0604020202020204" pitchFamily="34" charset="0"/>
              <a:ea typeface="+mn-ea"/>
              <a:cs typeface="Arial" panose="020B0604020202020204" pitchFamily="34" charset="0"/>
            </a:rPr>
            <a:t>Не включаются</a:t>
          </a:r>
        </a:p>
      </dsp:txBody>
      <dsp:txXfrm>
        <a:off x="5461547" y="64023"/>
        <a:ext cx="3464450" cy="1183474"/>
      </dsp:txXfrm>
    </dsp:sp>
    <dsp:sp modelId="{D2BD46F7-8470-4A1B-9065-E336B028B1D6}">
      <dsp:nvSpPr>
        <dsp:cNvPr id="0" name=""/>
        <dsp:cNvSpPr/>
      </dsp:nvSpPr>
      <dsp:spPr>
        <a:xfrm>
          <a:off x="8485" y="1280292"/>
          <a:ext cx="5388745" cy="1533035"/>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80000" lvl="1" indent="-171450" algn="l" defTabSz="711200">
            <a:lnSpc>
              <a:spcPct val="100000"/>
            </a:lnSpc>
            <a:spcBef>
              <a:spcPct val="0"/>
            </a:spcBef>
            <a:spcAft>
              <a:spcPts val="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Работники, направленные организацией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для получения образования в учреждения образования с отрывом от производства, получающие стипендию за счет средств организации </a:t>
          </a:r>
        </a:p>
      </dsp:txBody>
      <dsp:txXfrm>
        <a:off x="8485" y="1471921"/>
        <a:ext cx="4813857" cy="1149777"/>
      </dsp:txXfrm>
    </dsp:sp>
    <dsp:sp modelId="{F57A3FFE-DC12-4BC2-B0F1-603B520A90CF}">
      <dsp:nvSpPr>
        <dsp:cNvPr id="0" name=""/>
        <dsp:cNvSpPr/>
      </dsp:nvSpPr>
      <dsp:spPr>
        <a:xfrm>
          <a:off x="5397524" y="1509232"/>
          <a:ext cx="3592496" cy="1316158"/>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ru-RU" sz="3200" kern="1200" dirty="0">
              <a:solidFill>
                <a:sysClr val="window" lastClr="FFFFFF"/>
              </a:solidFill>
              <a:latin typeface="Arial" panose="020B0604020202020204" pitchFamily="34" charset="0"/>
              <a:ea typeface="+mn-ea"/>
              <a:cs typeface="Arial" panose="020B0604020202020204" pitchFamily="34" charset="0"/>
            </a:rPr>
            <a:t>Не включаются</a:t>
          </a:r>
        </a:p>
      </dsp:txBody>
      <dsp:txXfrm>
        <a:off x="5461774" y="1573482"/>
        <a:ext cx="3463996" cy="1187658"/>
      </dsp:txXfrm>
    </dsp:sp>
    <dsp:sp modelId="{F4BCE04D-5806-4431-A165-15CBA4A6A662}">
      <dsp:nvSpPr>
        <dsp:cNvPr id="0" name=""/>
        <dsp:cNvSpPr/>
      </dsp:nvSpPr>
      <dsp:spPr>
        <a:xfrm>
          <a:off x="17214" y="2985120"/>
          <a:ext cx="5388745" cy="1586220"/>
        </a:xfrm>
        <a:prstGeom prst="rightArrow">
          <a:avLst>
            <a:gd name="adj1" fmla="val 75000"/>
            <a:gd name="adj2" fmla="val 50000"/>
          </a:avLst>
        </a:prstGeom>
        <a:solidFill>
          <a:srgbClr val="D8E4E1">
            <a:alpha val="90000"/>
          </a:srgbClr>
        </a:solidFill>
        <a:ln w="12700" cap="flat" cmpd="sng" algn="ctr">
          <a:solidFill>
            <a:srgbClr val="5B9BD5">
              <a:alpha val="90000"/>
              <a:tint val="400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ctr" anchorCtr="0">
          <a:noAutofit/>
        </a:bodyPr>
        <a:lstStyle/>
        <a:p>
          <a:pPr marL="180000" lvl="1" indent="-171450" algn="l" defTabSz="711200">
            <a:lnSpc>
              <a:spcPct val="90000"/>
            </a:lnSpc>
            <a:spcBef>
              <a:spcPct val="0"/>
            </a:spcBef>
            <a:spcAft>
              <a:spcPts val="0"/>
            </a:spcAft>
            <a:buChar char="••"/>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Граждане, зарегистрированные в органах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по труду, занятости и социальной защите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в качестве безработных направленные </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оплачиваемые работы</a:t>
          </a:r>
        </a:p>
      </dsp:txBody>
      <dsp:txXfrm>
        <a:off x="17214" y="3183398"/>
        <a:ext cx="4793913" cy="1189665"/>
      </dsp:txXfrm>
    </dsp:sp>
    <dsp:sp modelId="{E8ACEE6D-10B4-40B6-B2F2-EDECE962CEDA}">
      <dsp:nvSpPr>
        <dsp:cNvPr id="0" name=""/>
        <dsp:cNvSpPr/>
      </dsp:nvSpPr>
      <dsp:spPr>
        <a:xfrm>
          <a:off x="5397524" y="3228248"/>
          <a:ext cx="3592496" cy="1269696"/>
        </a:xfrm>
        <a:prstGeom prst="roundRect">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ru-RU" sz="3200" kern="1200" dirty="0">
              <a:solidFill>
                <a:sysClr val="window" lastClr="FFFFFF"/>
              </a:solidFill>
              <a:latin typeface="Arial" panose="020B0604020202020204" pitchFamily="34" charset="0"/>
              <a:ea typeface="+mn-ea"/>
              <a:cs typeface="Arial" panose="020B0604020202020204" pitchFamily="34" charset="0"/>
            </a:rPr>
            <a:t>Не включаются</a:t>
          </a:r>
        </a:p>
      </dsp:txBody>
      <dsp:txXfrm>
        <a:off x="5459505" y="3290229"/>
        <a:ext cx="3468534" cy="11457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7197DB-4CC7-469D-BB40-BDD9CC60293C}">
      <dsp:nvSpPr>
        <dsp:cNvPr id="0" name=""/>
        <dsp:cNvSpPr/>
      </dsp:nvSpPr>
      <dsp:spPr>
        <a:xfrm>
          <a:off x="279058" y="0"/>
          <a:ext cx="3502485" cy="2075648"/>
        </a:xfrm>
        <a:prstGeom prst="roundRect">
          <a:avLst>
            <a:gd name="adj" fmla="val 10000"/>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b="1" kern="1200" dirty="0">
              <a:solidFill>
                <a:sysClr val="window" lastClr="FFFFFF"/>
              </a:solidFill>
              <a:latin typeface="Arial" panose="020B0604020202020204" pitchFamily="34" charset="0"/>
              <a:ea typeface="+mn-ea"/>
              <a:cs typeface="Arial" panose="020B0604020202020204" pitchFamily="34" charset="0"/>
            </a:rPr>
            <a:t>Средняя численность внешних совместителей </a:t>
          </a:r>
          <a:br>
            <a:rPr lang="ru-RU" sz="2000" b="1" kern="1200" dirty="0">
              <a:solidFill>
                <a:sysClr val="window" lastClr="FFFFFF"/>
              </a:solidFill>
              <a:latin typeface="Arial" panose="020B0604020202020204" pitchFamily="34" charset="0"/>
              <a:ea typeface="+mn-ea"/>
              <a:cs typeface="Arial" panose="020B0604020202020204" pitchFamily="34" charset="0"/>
            </a:rPr>
          </a:br>
          <a:r>
            <a:rPr lang="ru-RU" sz="2000" b="1" i="1" kern="1200" dirty="0">
              <a:solidFill>
                <a:sysClr val="window" lastClr="FFFFFF"/>
              </a:solidFill>
              <a:latin typeface="Arial" panose="020B0604020202020204" pitchFamily="34" charset="0"/>
              <a:ea typeface="+mn-ea"/>
              <a:cs typeface="Arial" panose="020B0604020202020204" pitchFamily="34" charset="0"/>
            </a:rPr>
            <a:t>(строка 3)</a:t>
          </a:r>
        </a:p>
      </dsp:txBody>
      <dsp:txXfrm>
        <a:off x="339852" y="60794"/>
        <a:ext cx="3380897" cy="1954060"/>
      </dsp:txXfrm>
    </dsp:sp>
    <dsp:sp modelId="{926681E4-C4ED-4BD0-B990-BDFCB28FEB5B}">
      <dsp:nvSpPr>
        <dsp:cNvPr id="0" name=""/>
        <dsp:cNvSpPr/>
      </dsp:nvSpPr>
      <dsp:spPr>
        <a:xfrm>
          <a:off x="629306" y="2075648"/>
          <a:ext cx="236353" cy="1166313"/>
        </a:xfrm>
        <a:custGeom>
          <a:avLst/>
          <a:gdLst/>
          <a:ahLst/>
          <a:cxnLst/>
          <a:rect l="0" t="0" r="0" b="0"/>
          <a:pathLst>
            <a:path>
              <a:moveTo>
                <a:pt x="0" y="0"/>
              </a:moveTo>
              <a:lnTo>
                <a:pt x="0" y="1655675"/>
              </a:lnTo>
              <a:lnTo>
                <a:pt x="159992" y="1655675"/>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C786365-DFC7-41E4-B661-C70402059DFE}">
      <dsp:nvSpPr>
        <dsp:cNvPr id="0" name=""/>
        <dsp:cNvSpPr/>
      </dsp:nvSpPr>
      <dsp:spPr>
        <a:xfrm>
          <a:off x="865660" y="2437473"/>
          <a:ext cx="2719933" cy="1608976"/>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Пропорционально фактически отработанному времени</a:t>
          </a:r>
          <a:b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b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a:t>
          </a:r>
          <a:r>
            <a:rPr lang="ru-RU" sz="1600" b="1" i="1"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(аналогично строке 1)</a:t>
          </a:r>
        </a:p>
      </dsp:txBody>
      <dsp:txXfrm>
        <a:off x="912785" y="2484598"/>
        <a:ext cx="2625683" cy="1514726"/>
      </dsp:txXfrm>
    </dsp:sp>
    <dsp:sp modelId="{596479FC-EEB1-4AEA-BE7A-32DF76351873}">
      <dsp:nvSpPr>
        <dsp:cNvPr id="0" name=""/>
        <dsp:cNvSpPr/>
      </dsp:nvSpPr>
      <dsp:spPr>
        <a:xfrm>
          <a:off x="4130472" y="0"/>
          <a:ext cx="3528279" cy="1992068"/>
        </a:xfrm>
        <a:prstGeom prst="roundRect">
          <a:avLst>
            <a:gd name="adj" fmla="val 10000"/>
          </a:avLst>
        </a:prstGeom>
        <a:solidFill>
          <a:srgbClr val="648E85"/>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ru-RU" sz="2000" kern="1200" dirty="0">
              <a:solidFill>
                <a:sysClr val="window" lastClr="FFFFFF"/>
              </a:solidFill>
              <a:latin typeface="Arial" panose="020B0604020202020204" pitchFamily="34" charset="0"/>
              <a:ea typeface="+mn-ea"/>
              <a:cs typeface="Arial" panose="020B0604020202020204" pitchFamily="34" charset="0"/>
            </a:rPr>
            <a:t> </a:t>
          </a:r>
          <a:r>
            <a:rPr lang="ru-RU" sz="2000" b="1" kern="1200" dirty="0">
              <a:solidFill>
                <a:sysClr val="window" lastClr="FFFFFF"/>
              </a:solidFill>
              <a:latin typeface="Arial" panose="020B0604020202020204" pitchFamily="34" charset="0"/>
              <a:ea typeface="+mn-ea"/>
              <a:cs typeface="Arial" panose="020B0604020202020204" pitchFamily="34" charset="0"/>
            </a:rPr>
            <a:t>Средняя численность граждан, выполнявших работу по гражданско-правовым договорам</a:t>
          </a:r>
          <a:br>
            <a:rPr lang="ru-RU" sz="2000" b="1" kern="1200" dirty="0">
              <a:solidFill>
                <a:sysClr val="window" lastClr="FFFFFF"/>
              </a:solidFill>
              <a:latin typeface="Arial" panose="020B0604020202020204" pitchFamily="34" charset="0"/>
              <a:ea typeface="+mn-ea"/>
              <a:cs typeface="Arial" panose="020B0604020202020204" pitchFamily="34" charset="0"/>
            </a:rPr>
          </a:br>
          <a:r>
            <a:rPr lang="ru-RU" sz="2000" b="1" i="1" kern="1200" dirty="0">
              <a:solidFill>
                <a:sysClr val="window" lastClr="FFFFFF"/>
              </a:solidFill>
              <a:latin typeface="Arial" panose="020B0604020202020204" pitchFamily="34" charset="0"/>
              <a:ea typeface="+mn-ea"/>
              <a:cs typeface="Arial" panose="020B0604020202020204" pitchFamily="34" charset="0"/>
            </a:rPr>
            <a:t>(строка 4)</a:t>
          </a:r>
        </a:p>
      </dsp:txBody>
      <dsp:txXfrm>
        <a:off x="4188818" y="58346"/>
        <a:ext cx="3411587" cy="1875376"/>
      </dsp:txXfrm>
    </dsp:sp>
    <dsp:sp modelId="{9DE967A0-B44E-46CA-9D54-6542F0F58D6A}">
      <dsp:nvSpPr>
        <dsp:cNvPr id="0" name=""/>
        <dsp:cNvSpPr/>
      </dsp:nvSpPr>
      <dsp:spPr>
        <a:xfrm>
          <a:off x="4483300" y="1992068"/>
          <a:ext cx="223480" cy="680951"/>
        </a:xfrm>
        <a:custGeom>
          <a:avLst/>
          <a:gdLst/>
          <a:ahLst/>
          <a:cxnLst/>
          <a:rect l="0" t="0" r="0" b="0"/>
          <a:pathLst>
            <a:path>
              <a:moveTo>
                <a:pt x="0" y="0"/>
              </a:moveTo>
              <a:lnTo>
                <a:pt x="0" y="1151650"/>
              </a:lnTo>
              <a:lnTo>
                <a:pt x="164544" y="1151650"/>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FB9837B-C202-4159-8370-16EF35BA86DD}">
      <dsp:nvSpPr>
        <dsp:cNvPr id="0" name=""/>
        <dsp:cNvSpPr/>
      </dsp:nvSpPr>
      <dsp:spPr>
        <a:xfrm>
          <a:off x="4706780" y="2119863"/>
          <a:ext cx="4245277" cy="1106312"/>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14:m xmlns:a14="http://schemas.microsoft.com/office/drawing/2010/main">
            <m:oMathPara xmlns:m="http://schemas.openxmlformats.org/officeDocument/2006/math">
              <m:oMathParaPr>
                <m:jc m:val="centerGroup"/>
              </m:oMathParaPr>
              <m:oMath xmlns:m="http://schemas.openxmlformats.org/officeDocument/2006/math">
                <m:f>
                  <m:fPr>
                    <m:ctrlPr>
                      <a:rPr lang="ru-RU" sz="1500" b="0" i="1" kern="1200" smtClean="0">
                        <a:solidFill>
                          <a:sysClr val="windowText" lastClr="000000">
                            <a:hueOff val="0"/>
                            <a:satOff val="0"/>
                            <a:lumOff val="0"/>
                            <a:alphaOff val="0"/>
                          </a:sysClr>
                        </a:solidFill>
                        <a:latin typeface="Cambria Math" panose="02040503050406030204" pitchFamily="18" charset="0"/>
                        <a:ea typeface="+mn-ea"/>
                        <a:cs typeface="+mn-cs"/>
                      </a:rPr>
                    </m:ctrlPr>
                  </m:fPr>
                  <m:num>
                    <m:r>
                      <a:rPr lang="ru-RU" sz="1500" b="0" i="1" kern="1200" smtClean="0">
                        <a:solidFill>
                          <a:sysClr val="windowText" lastClr="000000">
                            <a:hueOff val="0"/>
                            <a:satOff val="0"/>
                            <a:lumOff val="0"/>
                            <a:alphaOff val="0"/>
                          </a:sysClr>
                        </a:solidFill>
                        <a:latin typeface="Cambria Math" panose="02040503050406030204" pitchFamily="18" charset="0"/>
                        <a:ea typeface="+mn-ea"/>
                        <a:cs typeface="+mn-cs"/>
                      </a:rPr>
                      <m:t>Количество дней действия договоров</m:t>
                    </m:r>
                  </m:num>
                  <m:den>
                    <m:r>
                      <a:rPr lang="ru-RU" sz="1500" b="0" i="1" kern="1200" smtClean="0">
                        <a:solidFill>
                          <a:sysClr val="windowText" lastClr="000000">
                            <a:hueOff val="0"/>
                            <a:satOff val="0"/>
                            <a:lumOff val="0"/>
                            <a:alphaOff val="0"/>
                          </a:sysClr>
                        </a:solidFill>
                        <a:latin typeface="Cambria Math" panose="02040503050406030204" pitchFamily="18" charset="0"/>
                        <a:ea typeface="+mn-ea"/>
                        <a:cs typeface="+mn-cs"/>
                      </a:rPr>
                      <m:t>число календарных дней в году ( 36</m:t>
                    </m:r>
                    <m:r>
                      <a:rPr lang="en-US" sz="1500" b="0" i="1" kern="1200" smtClean="0">
                        <a:solidFill>
                          <a:sysClr val="windowText" lastClr="000000">
                            <a:hueOff val="0"/>
                            <a:satOff val="0"/>
                            <a:lumOff val="0"/>
                            <a:alphaOff val="0"/>
                          </a:sysClr>
                        </a:solidFill>
                        <a:latin typeface="Cambria Math" panose="02040503050406030204" pitchFamily="18" charset="0"/>
                        <a:ea typeface="+mn-ea"/>
                        <a:cs typeface="+mn-cs"/>
                      </a:rPr>
                      <m:t>5</m:t>
                    </m:r>
                    <m:r>
                      <a:rPr lang="ru-RU" sz="1500" b="0" i="1" kern="1200" smtClean="0">
                        <a:solidFill>
                          <a:sysClr val="windowText" lastClr="000000">
                            <a:hueOff val="0"/>
                            <a:satOff val="0"/>
                            <a:lumOff val="0"/>
                            <a:alphaOff val="0"/>
                          </a:sysClr>
                        </a:solidFill>
                        <a:latin typeface="Cambria Math" panose="02040503050406030204" pitchFamily="18" charset="0"/>
                        <a:ea typeface="+mn-ea"/>
                        <a:cs typeface="+mn-cs"/>
                      </a:rPr>
                      <m:t> или 366)</m:t>
                    </m:r>
                  </m:den>
                </m:f>
              </m:oMath>
            </m:oMathPara>
          </a14:m>
          <a:endParaRPr lang="ru-RU" sz="1500" b="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dsp:txBody>
      <dsp:txXfrm>
        <a:off x="4739183" y="2152266"/>
        <a:ext cx="4180471" cy="1041506"/>
      </dsp:txXfrm>
    </dsp:sp>
    <dsp:sp modelId="{43019040-0A3F-4F47-B92E-C9EA855FC0EA}">
      <dsp:nvSpPr>
        <dsp:cNvPr id="0" name=""/>
        <dsp:cNvSpPr/>
      </dsp:nvSpPr>
      <dsp:spPr>
        <a:xfrm>
          <a:off x="4483300" y="1992068"/>
          <a:ext cx="283492" cy="2626027"/>
        </a:xfrm>
        <a:custGeom>
          <a:avLst/>
          <a:gdLst/>
          <a:ahLst/>
          <a:cxnLst/>
          <a:rect l="0" t="0" r="0" b="0"/>
          <a:pathLst>
            <a:path>
              <a:moveTo>
                <a:pt x="0" y="0"/>
              </a:moveTo>
              <a:lnTo>
                <a:pt x="0" y="3318898"/>
              </a:lnTo>
              <a:lnTo>
                <a:pt x="231035" y="3318898"/>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10358E8-977E-41C8-A7B8-3B75C4CEFE40}">
      <dsp:nvSpPr>
        <dsp:cNvPr id="0" name=""/>
        <dsp:cNvSpPr/>
      </dsp:nvSpPr>
      <dsp:spPr>
        <a:xfrm>
          <a:off x="4766792" y="3535006"/>
          <a:ext cx="4190662" cy="2166180"/>
        </a:xfrm>
        <a:prstGeom prst="roundRect">
          <a:avLst>
            <a:gd name="adj" fmla="val 10000"/>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algn="ctr" defTabSz="711200">
            <a:lnSpc>
              <a:spcPct val="100000"/>
            </a:lnSpc>
            <a:spcBef>
              <a:spcPct val="0"/>
            </a:spcBef>
            <a:spcAft>
              <a:spcPts val="600"/>
            </a:spcAft>
          </a:pPr>
          <a:r>
            <a:rPr lang="ru-RU" sz="1600" kern="1200" dirty="0">
              <a:solidFill>
                <a:srgbClr val="FF0000"/>
              </a:solidFill>
              <a:latin typeface="Arial" panose="020B0604020202020204" pitchFamily="34" charset="0"/>
              <a:ea typeface="+mn-ea"/>
              <a:cs typeface="Arial" panose="020B0604020202020204" pitchFamily="34" charset="0"/>
            </a:rPr>
            <a:t>Не включаются:</a:t>
          </a:r>
        </a:p>
        <a:p>
          <a:pPr marL="144000" lvl="0" algn="l" defTabSz="711200">
            <a:lnSpc>
              <a:spcPct val="100000"/>
            </a:lnSpc>
            <a:spcBef>
              <a:spcPct val="0"/>
            </a:spcBef>
            <a:spcAft>
              <a:spcPts val="0"/>
            </a:spcAft>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индивидуальные предприниматели;</a:t>
          </a:r>
        </a:p>
        <a:p>
          <a:pPr marL="144000" lvl="0" algn="l" defTabSz="711200">
            <a:lnSpc>
              <a:spcPts val="100"/>
            </a:lnSpc>
            <a:spcBef>
              <a:spcPct val="0"/>
            </a:spcBef>
            <a:spcAft>
              <a:spcPts val="0"/>
            </a:spcAft>
          </a:pPr>
          <a:endPar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44000" lvl="0" algn="l" defTabSz="711200">
            <a:lnSpc>
              <a:spcPct val="100000"/>
            </a:lnSpc>
            <a:spcBef>
              <a:spcPct val="0"/>
            </a:spcBef>
            <a:spcAft>
              <a:spcPts val="0"/>
            </a:spcAft>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граждане, заключившие гражданско-правовой договор на создание объектов интеллектуальной собственности;</a:t>
          </a:r>
        </a:p>
        <a:p>
          <a:pPr marL="144000" lvl="0" algn="l" defTabSz="711200">
            <a:lnSpc>
              <a:spcPts val="100"/>
            </a:lnSpc>
            <a:spcBef>
              <a:spcPct val="0"/>
            </a:spcBef>
            <a:spcAft>
              <a:spcPts val="0"/>
            </a:spcAft>
          </a:pPr>
          <a:endPar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endParaRPr>
        </a:p>
        <a:p>
          <a:pPr marL="144000" lvl="0" algn="l" defTabSz="711200">
            <a:lnSpc>
              <a:spcPct val="100000"/>
            </a:lnSpc>
            <a:spcBef>
              <a:spcPct val="0"/>
            </a:spcBef>
            <a:spcAft>
              <a:spcPts val="0"/>
            </a:spcAft>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плательщики налога </a:t>
          </a:r>
        </a:p>
        <a:p>
          <a:pPr marL="144000" lvl="0" algn="l" defTabSz="711200">
            <a:lnSpc>
              <a:spcPct val="100000"/>
            </a:lnSpc>
            <a:spcBef>
              <a:spcPct val="0"/>
            </a:spcBef>
            <a:spcAft>
              <a:spcPts val="0"/>
            </a:spcAft>
          </a:pPr>
          <a:r>
            <a:rPr lang="ru-RU" sz="16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на профессиональный доход</a:t>
          </a:r>
        </a:p>
      </dsp:txBody>
      <dsp:txXfrm>
        <a:off x="4830237" y="3598451"/>
        <a:ext cx="4063772" cy="20392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F9EE35-CE53-4E3E-B7C6-5C3E9578501C}">
      <dsp:nvSpPr>
        <dsp:cNvPr id="0" name=""/>
        <dsp:cNvSpPr/>
      </dsp:nvSpPr>
      <dsp:spPr>
        <a:xfrm rot="5400000">
          <a:off x="-202522" y="206972"/>
          <a:ext cx="1350150" cy="945105"/>
        </a:xfrm>
        <a:prstGeom prst="chevron">
          <a:avLst/>
        </a:prstGeom>
        <a:solidFill>
          <a:srgbClr val="648E85"/>
        </a:solidFill>
        <a:ln w="12700" cap="flat" cmpd="sng" algn="ctr">
          <a:solidFill>
            <a:srgbClr val="D8E4E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kern="1200" dirty="0">
              <a:solidFill>
                <a:sysClr val="window" lastClr="FFFFFF"/>
              </a:solidFill>
              <a:latin typeface="Calibri"/>
              <a:ea typeface="+mn-ea"/>
              <a:cs typeface="+mn-cs"/>
            </a:rPr>
            <a:t> </a:t>
          </a:r>
        </a:p>
      </dsp:txBody>
      <dsp:txXfrm rot="-5400000">
        <a:off x="1" y="477003"/>
        <a:ext cx="945105" cy="405045"/>
      </dsp:txXfrm>
    </dsp:sp>
    <dsp:sp modelId="{013D2C4C-168F-4A6D-AEA4-1695312741DC}">
      <dsp:nvSpPr>
        <dsp:cNvPr id="0" name=""/>
        <dsp:cNvSpPr/>
      </dsp:nvSpPr>
      <dsp:spPr>
        <a:xfrm rot="5400000">
          <a:off x="4679299" y="-3684775"/>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раздел заполняют организации, </a:t>
          </a:r>
          <a:r>
            <a:rPr lang="ru-RU" sz="2000" b="1" i="1"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осуществляющие</a:t>
          </a:r>
          <a:r>
            <a:rPr lang="ru-RU" sz="2000" i="1"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 деятельность в области </a:t>
          </a:r>
          <a:r>
            <a:rPr lang="ru-RU" sz="2000" i="1" kern="1200" dirty="0">
              <a:solidFill>
                <a:srgbClr val="385723"/>
              </a:solidFill>
              <a:latin typeface="Arial" panose="020B0604020202020204" pitchFamily="34" charset="0"/>
              <a:ea typeface="+mn-ea"/>
              <a:cs typeface="Arial" panose="020B0604020202020204" pitchFamily="34" charset="0"/>
            </a:rPr>
            <a:t>промышленности </a:t>
          </a:r>
          <a:r>
            <a:rPr lang="ru-RU" sz="2000" kern="1200" dirty="0">
              <a:solidFill>
                <a:srgbClr val="385723"/>
              </a:solidFill>
              <a:latin typeface="Arial" panose="020B0604020202020204" pitchFamily="34" charset="0"/>
              <a:ea typeface="+mn-ea"/>
              <a:cs typeface="Arial" panose="020B0604020202020204" pitchFamily="34" charset="0"/>
            </a:rPr>
            <a:t>(ОКЭД с 05 по 39)</a:t>
          </a:r>
        </a:p>
      </dsp:txBody>
      <dsp:txXfrm rot="-5400000">
        <a:off x="945106" y="92259"/>
        <a:ext cx="8303144" cy="791915"/>
      </dsp:txXfrm>
    </dsp:sp>
    <dsp:sp modelId="{F84D886B-CCC9-4A30-9BA3-09DDDA2230EA}">
      <dsp:nvSpPr>
        <dsp:cNvPr id="0" name=""/>
        <dsp:cNvSpPr/>
      </dsp:nvSpPr>
      <dsp:spPr>
        <a:xfrm rot="5400000">
          <a:off x="-202522" y="1467888"/>
          <a:ext cx="1350150" cy="945105"/>
        </a:xfrm>
        <a:prstGeom prst="chevron">
          <a:avLst/>
        </a:prstGeom>
        <a:solidFill>
          <a:srgbClr val="648E85"/>
        </a:solidFill>
        <a:ln w="12700" cap="flat" cmpd="sng" algn="ctr">
          <a:solidFill>
            <a:srgbClr val="D8E4E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kern="1200" dirty="0">
              <a:solidFill>
                <a:sysClr val="window" lastClr="FFFFFF"/>
              </a:solidFill>
              <a:latin typeface="Calibri"/>
              <a:ea typeface="+mn-ea"/>
              <a:cs typeface="+mn-cs"/>
            </a:rPr>
            <a:t> </a:t>
          </a:r>
        </a:p>
      </dsp:txBody>
      <dsp:txXfrm rot="-5400000">
        <a:off x="1" y="1737919"/>
        <a:ext cx="945105" cy="405045"/>
      </dsp:txXfrm>
    </dsp:sp>
    <dsp:sp modelId="{DC5824B0-6704-496B-8E19-0713CD6E1AD1}">
      <dsp:nvSpPr>
        <dsp:cNvPr id="0" name=""/>
        <dsp:cNvSpPr/>
      </dsp:nvSpPr>
      <dsp:spPr>
        <a:xfrm rot="5400000">
          <a:off x="4669951" y="-99060"/>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заполняется в соответствии со статистическим классификатором </a:t>
          </a:r>
          <a:r>
            <a:rPr lang="ru-RU" sz="2000" kern="1200" dirty="0">
              <a:solidFill>
                <a:srgbClr val="385723"/>
              </a:solidFill>
              <a:latin typeface="Arial" panose="020B0604020202020204" pitchFamily="34" charset="0"/>
              <a:ea typeface="+mn-ea"/>
              <a:cs typeface="Arial" panose="020B0604020202020204" pitchFamily="34" charset="0"/>
            </a:rPr>
            <a:t>СК 25.006-2015 «Промышленная продукция»</a:t>
          </a:r>
        </a:p>
      </dsp:txBody>
      <dsp:txXfrm rot="-5400000">
        <a:off x="935758" y="3677974"/>
        <a:ext cx="8303144" cy="791915"/>
      </dsp:txXfrm>
    </dsp:sp>
    <dsp:sp modelId="{5DDE9A79-CE61-414F-ACB9-8C3C04266085}">
      <dsp:nvSpPr>
        <dsp:cNvPr id="0" name=""/>
        <dsp:cNvSpPr/>
      </dsp:nvSpPr>
      <dsp:spPr>
        <a:xfrm rot="5400000">
          <a:off x="-202522" y="2604778"/>
          <a:ext cx="1350150" cy="945105"/>
        </a:xfrm>
        <a:prstGeom prst="chevron">
          <a:avLst/>
        </a:prstGeom>
        <a:solidFill>
          <a:srgbClr val="648E85"/>
        </a:solidFill>
        <a:ln w="12700" cap="flat" cmpd="sng" algn="ctr">
          <a:solidFill>
            <a:srgbClr val="D8E4E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ru-RU" sz="2600" kern="1200" dirty="0">
              <a:solidFill>
                <a:sysClr val="window" lastClr="FFFFFF"/>
              </a:solidFill>
              <a:latin typeface="Calibri"/>
              <a:ea typeface="+mn-ea"/>
              <a:cs typeface="+mn-cs"/>
            </a:rPr>
            <a:t> </a:t>
          </a:r>
        </a:p>
      </dsp:txBody>
      <dsp:txXfrm rot="-5400000">
        <a:off x="1" y="2874809"/>
        <a:ext cx="945105" cy="405045"/>
      </dsp:txXfrm>
    </dsp:sp>
    <dsp:sp modelId="{9224BAD5-B3A1-4D0A-AEB2-79613E54F5F3}">
      <dsp:nvSpPr>
        <dsp:cNvPr id="0" name=""/>
        <dsp:cNvSpPr/>
      </dsp:nvSpPr>
      <dsp:spPr>
        <a:xfrm rot="5400000">
          <a:off x="4679299" y="-1320299"/>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a:solidFill>
                <a:sysClr val="windowText" lastClr="000000">
                  <a:hueOff val="0"/>
                  <a:satOff val="0"/>
                  <a:lumOff val="0"/>
                  <a:alphaOff val="0"/>
                </a:sysClr>
              </a:solidFill>
              <a:latin typeface="Arial" panose="020B0604020202020204" pitchFamily="34" charset="0"/>
              <a:ea typeface="+mn-ea"/>
              <a:cs typeface="Arial" panose="020B0604020202020204" pitchFamily="34" charset="0"/>
            </a:rPr>
            <a:t>без учета налогов и сборов, исчисляемых из выручки</a:t>
          </a:r>
        </a:p>
      </dsp:txBody>
      <dsp:txXfrm rot="-5400000">
        <a:off x="945106" y="2456735"/>
        <a:ext cx="8303144" cy="791915"/>
      </dsp:txXfrm>
    </dsp:sp>
    <dsp:sp modelId="{A2176C1E-332B-4C88-AF80-D7969E797596}">
      <dsp:nvSpPr>
        <dsp:cNvPr id="0" name=""/>
        <dsp:cNvSpPr/>
      </dsp:nvSpPr>
      <dsp:spPr>
        <a:xfrm rot="5400000">
          <a:off x="-202522" y="3821138"/>
          <a:ext cx="1350150" cy="945105"/>
        </a:xfrm>
        <a:prstGeom prst="chevron">
          <a:avLst/>
        </a:prstGeom>
        <a:solidFill>
          <a:srgbClr val="648E85"/>
        </a:solidFill>
        <a:ln w="12700" cap="flat" cmpd="sng" algn="ctr">
          <a:solidFill>
            <a:srgbClr val="D8E4E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endParaRPr lang="ru-RU" sz="2600" kern="1200" dirty="0">
            <a:solidFill>
              <a:sysClr val="window" lastClr="FFFFFF"/>
            </a:solidFill>
            <a:latin typeface="Calibri"/>
            <a:ea typeface="+mn-ea"/>
            <a:cs typeface="+mn-cs"/>
          </a:endParaRPr>
        </a:p>
      </dsp:txBody>
      <dsp:txXfrm rot="-5400000">
        <a:off x="1" y="4091169"/>
        <a:ext cx="945105" cy="405045"/>
      </dsp:txXfrm>
    </dsp:sp>
    <dsp:sp modelId="{0283399C-C8D3-49A5-814E-9C44A5FF3714}">
      <dsp:nvSpPr>
        <dsp:cNvPr id="0" name=""/>
        <dsp:cNvSpPr/>
      </dsp:nvSpPr>
      <dsp:spPr>
        <a:xfrm rot="5400000">
          <a:off x="4660687" y="-2438904"/>
          <a:ext cx="877597" cy="8345985"/>
        </a:xfrm>
        <a:prstGeom prst="round2SameRect">
          <a:avLst/>
        </a:prstGeom>
        <a:solidFill>
          <a:sysClr val="window" lastClr="FFFFFF">
            <a:alpha val="90000"/>
            <a:hueOff val="0"/>
            <a:satOff val="0"/>
            <a:lumOff val="0"/>
            <a:alphaOff val="0"/>
          </a:sysClr>
        </a:solidFill>
        <a:ln w="12700" cap="flat" cmpd="sng" algn="ctr">
          <a:solidFill>
            <a:srgbClr val="5B9BD5">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a:solidFill>
                <a:sysClr val="windowText" lastClr="000000">
                  <a:hueOff val="0"/>
                  <a:satOff val="0"/>
                  <a:lumOff val="0"/>
                  <a:alphaOff val="0"/>
                </a:sysClr>
              </a:solidFill>
              <a:latin typeface="+mn-lt"/>
              <a:ea typeface="+mn-ea"/>
              <a:cs typeface="+mn-cs"/>
            </a:rPr>
            <a:t>первые 4 знака раздела </a:t>
          </a:r>
          <a:r>
            <a:rPr lang="en-US" sz="2000" kern="1200" dirty="0">
              <a:solidFill>
                <a:sysClr val="windowText" lastClr="000000">
                  <a:hueOff val="0"/>
                  <a:satOff val="0"/>
                  <a:lumOff val="0"/>
                  <a:alphaOff val="0"/>
                </a:sysClr>
              </a:solidFill>
              <a:latin typeface="+mn-lt"/>
              <a:ea typeface="+mn-ea"/>
              <a:cs typeface="+mn-cs"/>
            </a:rPr>
            <a:t>VI = </a:t>
          </a:r>
          <a:r>
            <a:rPr lang="ru-RU" sz="2000" kern="1200" dirty="0">
              <a:solidFill>
                <a:sysClr val="windowText" lastClr="000000">
                  <a:hueOff val="0"/>
                  <a:satOff val="0"/>
                  <a:lumOff val="0"/>
                  <a:alphaOff val="0"/>
                </a:sysClr>
              </a:solidFill>
              <a:latin typeface="+mn-lt"/>
              <a:ea typeface="+mn-ea"/>
              <a:cs typeface="+mn-cs"/>
            </a:rPr>
            <a:t>первые 4 знака раздела </a:t>
          </a:r>
          <a:r>
            <a:rPr lang="en-US" sz="2000" kern="1200" dirty="0">
              <a:solidFill>
                <a:sysClr val="windowText" lastClr="000000">
                  <a:hueOff val="0"/>
                  <a:satOff val="0"/>
                  <a:lumOff val="0"/>
                  <a:alphaOff val="0"/>
                </a:sysClr>
              </a:solidFill>
              <a:latin typeface="+mn-lt"/>
              <a:ea typeface="+mn-ea"/>
              <a:cs typeface="+mn-cs"/>
            </a:rPr>
            <a:t>VII</a:t>
          </a:r>
          <a:r>
            <a:rPr lang="ru-RU" sz="2000" kern="1200" dirty="0">
              <a:solidFill>
                <a:sysClr val="windowText" lastClr="000000">
                  <a:hueOff val="0"/>
                  <a:satOff val="0"/>
                  <a:lumOff val="0"/>
                  <a:alphaOff val="0"/>
                </a:sysClr>
              </a:solidFill>
              <a:latin typeface="+mn-lt"/>
              <a:ea typeface="+mn-ea"/>
              <a:cs typeface="+mn-cs"/>
            </a:rPr>
            <a:t> </a:t>
          </a:r>
          <a:br>
            <a:rPr lang="ru-RU" sz="2000" kern="1200" dirty="0">
              <a:solidFill>
                <a:sysClr val="windowText" lastClr="000000">
                  <a:hueOff val="0"/>
                  <a:satOff val="0"/>
                  <a:lumOff val="0"/>
                  <a:alphaOff val="0"/>
                </a:sysClr>
              </a:solidFill>
              <a:latin typeface="+mn-lt"/>
              <a:ea typeface="+mn-ea"/>
              <a:cs typeface="+mn-cs"/>
            </a:rPr>
          </a:br>
          <a:r>
            <a:rPr lang="ru-RU" sz="2000" kern="1200" dirty="0">
              <a:solidFill>
                <a:sysClr val="windowText" lastClr="000000">
                  <a:hueOff val="0"/>
                  <a:satOff val="0"/>
                  <a:lumOff val="0"/>
                  <a:alphaOff val="0"/>
                </a:sysClr>
              </a:solidFill>
              <a:latin typeface="+mn-lt"/>
              <a:ea typeface="+mn-ea"/>
              <a:cs typeface="+mn-cs"/>
            </a:rPr>
            <a:t>по промышленным видам деятельности</a:t>
          </a:r>
        </a:p>
      </dsp:txBody>
      <dsp:txXfrm rot="-5400000">
        <a:off x="926494" y="1338130"/>
        <a:ext cx="8303144" cy="791915"/>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0"/>
            <a:ext cx="2945659" cy="498215"/>
          </a:xfrm>
          <a:prstGeom prst="rect">
            <a:avLst/>
          </a:prstGeom>
        </p:spPr>
        <p:txBody>
          <a:bodyPr vert="horz" lIns="91440" tIns="45720" rIns="91440" bIns="45720" rtlCol="0"/>
          <a:lstStyle>
            <a:lvl1pPr algn="r">
              <a:defRPr sz="1200"/>
            </a:lvl1pPr>
          </a:lstStyle>
          <a:p>
            <a:fld id="{D4376DAB-7D93-4DE8-9889-5E422CCE55B7}" type="datetimeFigureOut">
              <a:rPr lang="ru-RU" smtClean="0"/>
              <a:t>22.01.2025</a:t>
            </a:fld>
            <a:endParaRPr lang="ru-RU" dirty="0"/>
          </a:p>
        </p:txBody>
      </p:sp>
      <p:sp>
        <p:nvSpPr>
          <p:cNvPr id="4" name="Образ слайда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31600"/>
            <a:ext cx="2945659" cy="498214"/>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431600"/>
            <a:ext cx="2945659" cy="498214"/>
          </a:xfrm>
          <a:prstGeom prst="rect">
            <a:avLst/>
          </a:prstGeom>
        </p:spPr>
        <p:txBody>
          <a:bodyPr vert="horz" lIns="91440" tIns="45720" rIns="91440" bIns="45720" rtlCol="0" anchor="b"/>
          <a:lstStyle>
            <a:lvl1pPr algn="r">
              <a:defRPr sz="1200"/>
            </a:lvl1pPr>
          </a:lstStyle>
          <a:p>
            <a:fld id="{07E8D246-913A-468C-BE8F-FA7EFB930739}" type="slidenum">
              <a:rPr lang="ru-RU" smtClean="0"/>
              <a:t>‹#›</a:t>
            </a:fld>
            <a:endParaRPr lang="ru-RU" dirty="0"/>
          </a:p>
        </p:txBody>
      </p:sp>
    </p:spTree>
    <p:extLst>
      <p:ext uri="{BB962C8B-B14F-4D97-AF65-F5344CB8AC3E}">
        <p14:creationId xmlns:p14="http://schemas.microsoft.com/office/powerpoint/2010/main" val="1653756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3540610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1214962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2859498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4278055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15054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3769302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147932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2162178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2216771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4067024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0EDD6F0C-2B34-4052-856D-C123AC89062E}" type="datetimeFigureOut">
              <a:rPr lang="ru-RU" smtClean="0"/>
              <a:t>22.01.2025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08A6606-1367-45C7-8B94-9DCE7078E843}" type="slidenum">
              <a:rPr lang="ru-RU" smtClean="0"/>
              <a:t>‹#›</a:t>
            </a:fld>
            <a:endParaRPr lang="ru-RU" dirty="0"/>
          </a:p>
        </p:txBody>
      </p:sp>
    </p:spTree>
    <p:extLst>
      <p:ext uri="{BB962C8B-B14F-4D97-AF65-F5344CB8AC3E}">
        <p14:creationId xmlns:p14="http://schemas.microsoft.com/office/powerpoint/2010/main" val="8167599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DD6F0C-2B34-4052-856D-C123AC89062E}" type="datetimeFigureOut">
              <a:rPr lang="ru-RU" smtClean="0"/>
              <a:t>22.01.2025</a:t>
            </a:fld>
            <a:endParaRPr lang="ru-RU"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8A6606-1367-45C7-8B94-9DCE7078E843}" type="slidenum">
              <a:rPr lang="ru-RU" smtClean="0"/>
              <a:t>‹#›</a:t>
            </a:fld>
            <a:endParaRPr lang="ru-RU" dirty="0"/>
          </a:p>
        </p:txBody>
      </p:sp>
    </p:spTree>
    <p:extLst>
      <p:ext uri="{BB962C8B-B14F-4D97-AF65-F5344CB8AC3E}">
        <p14:creationId xmlns:p14="http://schemas.microsoft.com/office/powerpoint/2010/main" val="3177748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3.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png"/><Relationship Id="rId7" Type="http://schemas.openxmlformats.org/officeDocument/2006/relationships/diagramQuickStyle" Target="../diagrams/quickStyle1.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8.png"/><Relationship Id="rId9" Type="http://schemas.microsoft.com/office/2007/relationships/diagramDrawing" Target="../diagrams/drawing1.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5.png"/><Relationship Id="rId7" Type="http://schemas.openxmlformats.org/officeDocument/2006/relationships/diagramQuickStyle" Target="../diagrams/quickStyle2.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8.png"/><Relationship Id="rId9" Type="http://schemas.microsoft.com/office/2007/relationships/diagramDrawing" Target="../diagrams/drawing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5.png"/><Relationship Id="rId7" Type="http://schemas.openxmlformats.org/officeDocument/2006/relationships/diagramQuickStyle" Target="../diagrams/quickStyle3.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8.png"/><Relationship Id="rId9" Type="http://schemas.microsoft.com/office/2007/relationships/diagramDrawing" Target="../diagrams/drawing3.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5.png"/><Relationship Id="rId7" Type="http://schemas.openxmlformats.org/officeDocument/2006/relationships/diagramQuickStyle" Target="../diagrams/quickStyle4.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8.png"/><Relationship Id="rId9" Type="http://schemas.microsoft.com/office/2007/relationships/diagramDrawing" Target="../diagrams/drawing4.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4.png"/><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diagramColors" Target="../diagrams/colors5.xml"/><Relationship Id="rId13" Type="http://schemas.openxmlformats.org/officeDocument/2006/relationships/diagramColors" Target="../diagrams/colors5.xml"/><Relationship Id="rId3" Type="http://schemas.openxmlformats.org/officeDocument/2006/relationships/image" Target="../media/image5.png"/><Relationship Id="rId7" Type="http://schemas.openxmlformats.org/officeDocument/2006/relationships/diagramQuickStyle" Target="../diagrams/quickStyle5.xml"/><Relationship Id="rId12" Type="http://schemas.openxmlformats.org/officeDocument/2006/relationships/diagramQuickStyle" Target="../diagrams/quickStyle5.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Layout" Target="../diagrams/layout5.xml"/><Relationship Id="rId11"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diagramData" Target="../diagrams/data6.xml"/><Relationship Id="rId4" Type="http://schemas.openxmlformats.org/officeDocument/2006/relationships/image" Target="../media/image8.png"/><Relationship Id="rId9" Type="http://schemas.microsoft.com/office/2007/relationships/diagramDrawing" Target="../diagrams/drawing5.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20.png"/><Relationship Id="rId4" Type="http://schemas.openxmlformats.org/officeDocument/2006/relationships/image" Target="../media/image8.png"/></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hyperlink" Target="http://e-respondent.belstat.gov.by/" TargetMode="Externa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hyperlink" Target="http://www.belstat.gov.by/" TargetMode="External"/><Relationship Id="rId4" Type="http://schemas.openxmlformats.org/officeDocument/2006/relationships/image" Target="../media/image8.png"/></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8.png"/></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8.png"/></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8.png"/></Relationships>
</file>

<file path=ppt/slides/_rels/slide5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hyperlink" Target="http://www.grodno.belstat.gov.by/" TargetMode="Externa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5.emf"/><Relationship Id="rId4" Type="http://schemas.openxmlformats.org/officeDocument/2006/relationships/image" Target="../media/image8.png"/></Relationships>
</file>

<file path=ppt/slides/_rels/slide64.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5.png"/><Relationship Id="rId7" Type="http://schemas.openxmlformats.org/officeDocument/2006/relationships/diagramQuickStyle" Target="../diagrams/quickStyle6.xml"/><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diagramLayout" Target="../diagrams/layout6.xml"/><Relationship Id="rId5" Type="http://schemas.openxmlformats.org/officeDocument/2006/relationships/diagramData" Target="../diagrams/data7.xml"/><Relationship Id="rId4" Type="http://schemas.openxmlformats.org/officeDocument/2006/relationships/image" Target="../media/image8.png"/><Relationship Id="rId9" Type="http://schemas.microsoft.com/office/2007/relationships/diagramDrawing" Target="../diagrams/drawing6.xml"/></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8.png"/></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8.png"/></Relationships>
</file>

<file path=ppt/slides/_rels/slide7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8.png"/></Relationships>
</file>

<file path=ppt/slides/_rels/slide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8.png"/></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8.png"/></Relationships>
</file>

<file path=ppt/slides/_rels/slide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8.png"/></Relationships>
</file>

<file path=ppt/slides/_rels/slide7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3260651" cy="7411484"/>
          </a:xfrm>
          <a:prstGeom prst="rect">
            <a:avLst/>
          </a:prstGeom>
        </p:spPr>
      </p:pic>
      <p:sp>
        <p:nvSpPr>
          <p:cNvPr id="5" name="Заголовок 4"/>
          <p:cNvSpPr>
            <a:spLocks noGrp="1"/>
          </p:cNvSpPr>
          <p:nvPr>
            <p:ph type="title"/>
          </p:nvPr>
        </p:nvSpPr>
        <p:spPr>
          <a:xfrm>
            <a:off x="3864032" y="1375953"/>
            <a:ext cx="8728561" cy="5251269"/>
          </a:xfrm>
        </p:spPr>
        <p:txBody>
          <a:bodyPr>
            <a:normAutofit/>
          </a:bodyPr>
          <a:lstStyle/>
          <a:p>
            <a:pPr algn="ctr"/>
            <a: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
            </a:r>
            <a:b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br>
            <a: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Порядок составления государственной статистической отчетности по форме 1-мп (микро)</a:t>
            </a:r>
            <a:b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br>
            <a: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
            </a:r>
            <a:b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br>
            <a: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«Отчет о финансово-</a:t>
            </a:r>
            <a:b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br>
            <a: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хозяйственной деятельности микроорганизации за 202</a:t>
            </a:r>
            <a:r>
              <a:rPr lang="en-US"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4</a:t>
            </a:r>
            <a:r>
              <a:rPr lang="ru-RU" sz="3600" b="1" dirty="0">
                <a:solidFill>
                  <a:schemeClr val="bg1"/>
                </a:solidFill>
                <a:latin typeface="Arial" panose="020B0604020202020204" pitchFamily="34" charset="0"/>
                <a:ea typeface="Roboto Condensed" panose="02000000000000000000" pitchFamily="2" charset="0"/>
                <a:cs typeface="Arial" panose="020B0604020202020204" pitchFamily="34" charset="0"/>
              </a:rPr>
              <a:t> год» </a:t>
            </a:r>
          </a:p>
        </p:txBody>
      </p:sp>
      <p:sp>
        <p:nvSpPr>
          <p:cNvPr id="7" name="Заголовок 4"/>
          <p:cNvSpPr txBox="1">
            <a:spLocks/>
          </p:cNvSpPr>
          <p:nvPr/>
        </p:nvSpPr>
        <p:spPr>
          <a:xfrm>
            <a:off x="785992" y="767943"/>
            <a:ext cx="6059307" cy="471055"/>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600" b="1" dirty="0">
                <a:solidFill>
                  <a:schemeClr val="bg1"/>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2940" y="3325092"/>
            <a:ext cx="1417673" cy="1463039"/>
          </a:xfrm>
          <a:prstGeom prst="rect">
            <a:avLst/>
          </a:prstGeom>
        </p:spPr>
      </p:pic>
      <p:sp>
        <p:nvSpPr>
          <p:cNvPr id="9" name="Заголовок 4"/>
          <p:cNvSpPr txBox="1">
            <a:spLocks/>
          </p:cNvSpPr>
          <p:nvPr/>
        </p:nvSpPr>
        <p:spPr>
          <a:xfrm>
            <a:off x="3864033" y="3234687"/>
            <a:ext cx="3316107"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ru-RU" sz="1800" b="1" spc="300" dirty="0">
              <a:solidFill>
                <a:schemeClr val="bg1"/>
              </a:solidFill>
              <a:latin typeface="Roboto Condensed" panose="02000000000000000000" pitchFamily="2" charset="0"/>
              <a:ea typeface="Roboto Condensed" panose="02000000000000000000" pitchFamily="2" charset="0"/>
            </a:endParaRPr>
          </a:p>
        </p:txBody>
      </p:sp>
    </p:spTree>
    <p:extLst>
      <p:ext uri="{BB962C8B-B14F-4D97-AF65-F5344CB8AC3E}">
        <p14:creationId xmlns:p14="http://schemas.microsoft.com/office/powerpoint/2010/main" val="3319615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7253"/>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10</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063097" y="864000"/>
            <a:ext cx="10299448" cy="787919"/>
          </a:xfrm>
        </p:spPr>
        <p:txBody>
          <a:bodyPr>
            <a:noAutofit/>
          </a:bodyPr>
          <a:lstStyle/>
          <a:p>
            <a:pPr>
              <a:lnSpc>
                <a:spcPct val="100000"/>
              </a:lnSpc>
            </a:pPr>
            <a:r>
              <a:rPr lang="ru-RU" sz="2400" b="1" dirty="0">
                <a:solidFill>
                  <a:srgbClr val="28522B"/>
                </a:solidFill>
                <a:latin typeface="Arial" panose="020B0604020202020204" pitchFamily="34" charset="0"/>
                <a:ea typeface="Tahoma" panose="020B0604030504040204" pitchFamily="34" charset="0"/>
                <a:cs typeface="Arial" panose="020B0604020202020204" pitchFamily="34" charset="0"/>
              </a:rPr>
              <a:t>Вопрос</a:t>
            </a:r>
            <a:r>
              <a:rPr lang="ru-RU" sz="2400" b="1" dirty="0">
                <a:latin typeface="Arial" panose="020B0604020202020204" pitchFamily="34" charset="0"/>
                <a:ea typeface="Tahoma" panose="020B0604030504040204" pitchFamily="34" charset="0"/>
                <a:cs typeface="Arial" panose="020B0604020202020204" pitchFamily="34" charset="0"/>
              </a:rPr>
              <a:t> : </a:t>
            </a:r>
            <a:r>
              <a:rPr lang="ru-RU" sz="2000" b="1"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Чем отличаются показатели «Среднесписочная численность работников» и «Списочная численность работников в среднем за год»? </a:t>
            </a:r>
          </a:p>
        </p:txBody>
      </p:sp>
      <p:sp>
        <p:nvSpPr>
          <p:cNvPr id="12" name="Объект 2"/>
          <p:cNvSpPr txBox="1">
            <a:spLocks/>
          </p:cNvSpPr>
          <p:nvPr/>
        </p:nvSpPr>
        <p:spPr>
          <a:xfrm>
            <a:off x="1464504" y="1730326"/>
            <a:ext cx="9494228" cy="43345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1000"/>
              </a:spcBef>
              <a:spcAft>
                <a:spcPts val="0"/>
              </a:spcAft>
              <a:buClrTx/>
              <a:buSzTx/>
              <a:buNone/>
              <a:tabLst/>
              <a:defRPr/>
            </a:pPr>
            <a:endParaRPr lang="en-US" sz="2000" b="1" i="1" dirty="0">
              <a:solidFill>
                <a:srgbClr val="648E85"/>
              </a:solidFill>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D35F5ED8-FF89-1AAE-E29B-D77893BBB5F9}"/>
              </a:ext>
            </a:extLst>
          </p:cNvPr>
          <p:cNvSpPr txBox="1"/>
          <p:nvPr/>
        </p:nvSpPr>
        <p:spPr>
          <a:xfrm>
            <a:off x="1573901" y="1908410"/>
            <a:ext cx="9571034" cy="3754874"/>
          </a:xfrm>
          <a:prstGeom prst="rect">
            <a:avLst/>
          </a:prstGeom>
          <a:noFill/>
        </p:spPr>
        <p:txBody>
          <a:bodyPr wrap="square">
            <a:spAutoFit/>
          </a:bodyPr>
          <a:lstStyle/>
          <a:p>
            <a:pPr algn="just"/>
            <a:r>
              <a:rPr lang="ru-RU" sz="2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Ответ: </a:t>
            </a:r>
            <a:r>
              <a:rPr lang="ru-RU" sz="2200" spc="3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Расчет статистических показателей среднесписочной численности работников и списочной численности работников </a:t>
            </a:r>
            <a:br>
              <a:rPr lang="ru-RU" sz="2200" spc="3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ru-RU" sz="2200" spc="3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в среднем за период производится на основании списочного состава работников организации,</a:t>
            </a:r>
            <a:r>
              <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работавших по трудовому договору (контракту) и выполнявших постоянную, временную или сезонную работу один день и более </a:t>
            </a:r>
            <a:r>
              <a:rPr lang="ru-RU" sz="2000" b="1" i="1" spc="30" dirty="0">
                <a:solidFill>
                  <a:srgbClr val="943634"/>
                </a:solidFill>
                <a:latin typeface="Arial" panose="020B0604020202020204" pitchFamily="34" charset="0"/>
                <a:cs typeface="Arial" panose="020B0604020202020204" pitchFamily="34" charset="0"/>
              </a:rPr>
              <a:t>(п.18 Указаний по формам 1-мп </a:t>
            </a:r>
            <a:br>
              <a:rPr lang="ru-RU" sz="2000" b="1" i="1" spc="30" dirty="0">
                <a:solidFill>
                  <a:srgbClr val="943634"/>
                </a:solidFill>
                <a:latin typeface="Arial" panose="020B0604020202020204" pitchFamily="34" charset="0"/>
                <a:cs typeface="Arial" panose="020B0604020202020204" pitchFamily="34" charset="0"/>
              </a:rPr>
            </a:br>
            <a:r>
              <a:rPr lang="ru-RU" sz="2000" b="1" i="1" spc="30" dirty="0">
                <a:solidFill>
                  <a:srgbClr val="943634"/>
                </a:solidFill>
                <a:latin typeface="Arial" panose="020B0604020202020204" pitchFamily="34" charset="0"/>
                <a:cs typeface="Arial" panose="020B0604020202020204" pitchFamily="34" charset="0"/>
              </a:rPr>
              <a:t>и 1-мп (микро)).</a:t>
            </a:r>
            <a:endParaRPr lang="ru-BY" sz="2000" b="1" i="1" spc="30" dirty="0">
              <a:solidFill>
                <a:srgbClr val="943634"/>
              </a:solidFill>
              <a:latin typeface="Arial" panose="020B0604020202020204" pitchFamily="34" charset="0"/>
              <a:cs typeface="Arial" panose="020B0604020202020204" pitchFamily="34" charset="0"/>
            </a:endParaRPr>
          </a:p>
          <a:p>
            <a:pPr indent="450215" algn="just">
              <a:tabLst>
                <a:tab pos="800100" algn="l"/>
              </a:tabLst>
            </a:pPr>
            <a:r>
              <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Категории работников (лиц), включаемые или не включаемые </a:t>
            </a:r>
            <a:br>
              <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в расчет среднесписочной численности работников за год (месяц) </a:t>
            </a:r>
            <a:br>
              <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и списочной численности работников в среднем за год, приведены согласно </a:t>
            </a:r>
            <a:r>
              <a:rPr lang="ru-RU" sz="2000" b="1" i="1" spc="30"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приложению 1 к Указаниям по формам 1-мп и 1-мп (микро)</a:t>
            </a:r>
            <a:r>
              <a:rPr lang="ru-RU"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20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59759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2E2272-0EE3-28C1-4C37-8927A60195EC}"/>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5F869405-4EE1-FA95-7608-FDB0A14D1B66}"/>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D2DEF626-43C6-7349-1D08-1BE7D581AE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94216105-151C-CD8A-2E8D-9E37ECAAD5B3}"/>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4E3EF91D-86B5-692A-2993-84C746D39A76}"/>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11</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a:extLst>
              <a:ext uri="{FF2B5EF4-FFF2-40B4-BE49-F238E27FC236}">
                <a16:creationId xmlns:a16="http://schemas.microsoft.com/office/drawing/2014/main" id="{8A892BAB-D85B-B3AA-0F3B-251FC3C9E4CE}"/>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a:extLst>
              <a:ext uri="{FF2B5EF4-FFF2-40B4-BE49-F238E27FC236}">
                <a16:creationId xmlns:a16="http://schemas.microsoft.com/office/drawing/2014/main" id="{094DD112-7781-2F8D-0418-ED8A68EA6EB5}"/>
              </a:ext>
            </a:extLst>
          </p:cNvPr>
          <p:cNvSpPr>
            <a:spLocks noGrp="1"/>
          </p:cNvSpPr>
          <p:nvPr>
            <p:ph type="ctrTitle"/>
          </p:nvPr>
        </p:nvSpPr>
        <p:spPr>
          <a:xfrm>
            <a:off x="1374711" y="793101"/>
            <a:ext cx="9144000" cy="662476"/>
          </a:xfrm>
        </p:spPr>
        <p:txBody>
          <a:bodyPr>
            <a:normAutofit/>
          </a:bodyPr>
          <a:lstStyle/>
          <a:p>
            <a:r>
              <a:rPr lang="ru-RU" sz="21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Среднесписочная численность работников</a:t>
            </a: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1)</a:t>
            </a:r>
          </a:p>
        </p:txBody>
      </p:sp>
      <p:sp>
        <p:nvSpPr>
          <p:cNvPr id="12" name="Объект 2">
            <a:extLst>
              <a:ext uri="{FF2B5EF4-FFF2-40B4-BE49-F238E27FC236}">
                <a16:creationId xmlns:a16="http://schemas.microsoft.com/office/drawing/2014/main" id="{32845194-D8BC-CDB5-2303-F3C75C8019B7}"/>
              </a:ext>
            </a:extLst>
          </p:cNvPr>
          <p:cNvSpPr txBox="1">
            <a:spLocks/>
          </p:cNvSpPr>
          <p:nvPr/>
        </p:nvSpPr>
        <p:spPr>
          <a:xfrm>
            <a:off x="1464504" y="1730326"/>
            <a:ext cx="9494228" cy="433457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1000"/>
              </a:spcBef>
              <a:spcAft>
                <a:spcPts val="0"/>
              </a:spcAft>
              <a:buClrTx/>
              <a:buSzTx/>
              <a:buNone/>
              <a:tabLst/>
              <a:defRPr/>
            </a:pPr>
            <a:r>
              <a:rPr kumimoji="0" lang="ru-RU" sz="20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НЕ ВКЛЮЧАЮТСЯ:</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внешние совместители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ru-RU" sz="20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отражаются отдельно по строке 3</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граждане, выполнявшие  работу по гражданско-правовым договорам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ru-RU" sz="20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отражаются отдельно по строке 4)</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endParaRPr kumimoji="0" lang="en-US"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lang="ru-RU" sz="2000" dirty="0">
                <a:solidFill>
                  <a:sysClr val="windowText" lastClr="000000"/>
                </a:solidFill>
                <a:latin typeface="Arial" panose="020B0604020202020204" pitchFamily="34" charset="0"/>
                <a:cs typeface="Arial" panose="020B0604020202020204" pitchFamily="34" charset="0"/>
              </a:rPr>
              <a:t>учредители</a:t>
            </a: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организации, не получающие заработную плату;</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работники, находящиеся в отпусках по беременности и родам, </a:t>
            </a: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по уходу за ребенком до достижения им возраста трех лет</a:t>
            </a:r>
            <a:r>
              <a:rPr lang="ru-RU" sz="2000" dirty="0">
                <a:latin typeface="Arial" panose="020B0604020202020204" pitchFamily="34" charset="0"/>
                <a:cs typeface="Arial" panose="020B0604020202020204" pitchFamily="34" charset="0"/>
              </a:rPr>
              <a:t>, </a:t>
            </a:r>
            <a:r>
              <a:rPr lang="ru-RU" sz="2000" b="1" dirty="0">
                <a:latin typeface="Arial" panose="020B0604020202020204" pitchFamily="34" charset="0"/>
                <a:cs typeface="Arial" panose="020B0604020202020204" pitchFamily="34" charset="0"/>
              </a:rPr>
              <a:t>(кроме дней работы, как внутренний совместитель на условиях неполного рабочего времени </a:t>
            </a:r>
            <a:r>
              <a:rPr lang="ru-RU" sz="2000" b="1" dirty="0">
                <a:solidFill>
                  <a:srgbClr val="C00000"/>
                </a:solidFill>
                <a:latin typeface="Arial" panose="020B0604020202020204" pitchFamily="34" charset="0"/>
                <a:cs typeface="Arial" panose="020B0604020202020204" pitchFamily="34" charset="0"/>
              </a:rPr>
              <a:t>(</a:t>
            </a:r>
            <a:r>
              <a:rPr lang="ru-RU" sz="2000" b="1" i="1" dirty="0">
                <a:solidFill>
                  <a:srgbClr val="C00000"/>
                </a:solidFill>
                <a:latin typeface="Arial" panose="020B0604020202020204" pitchFamily="34" charset="0"/>
                <a:cs typeface="Arial" panose="020B0604020202020204" pitchFamily="34" charset="0"/>
              </a:rPr>
              <a:t>п. 22</a:t>
            </a:r>
            <a:r>
              <a:rPr lang="ru-RU" sz="2000" b="1" i="1" baseline="30000" dirty="0">
                <a:solidFill>
                  <a:srgbClr val="C00000"/>
                </a:solidFill>
                <a:latin typeface="Arial" panose="020B0604020202020204" pitchFamily="34" charset="0"/>
                <a:cs typeface="Arial" panose="020B0604020202020204" pitchFamily="34" charset="0"/>
              </a:rPr>
              <a:t>1</a:t>
            </a:r>
            <a:r>
              <a:rPr lang="ru-RU" sz="2000" b="1" i="1" dirty="0">
                <a:solidFill>
                  <a:srgbClr val="C00000"/>
                </a:solidFill>
                <a:latin typeface="Arial" panose="020B0604020202020204" pitchFamily="34" charset="0"/>
                <a:cs typeface="Arial" panose="020B0604020202020204" pitchFamily="34" charset="0"/>
              </a:rPr>
              <a:t> Указаний по заполнению</a:t>
            </a:r>
            <a:r>
              <a:rPr lang="ru-RU" sz="2000" b="1" dirty="0">
                <a:solidFill>
                  <a:srgbClr val="C00000"/>
                </a:solidFill>
                <a:latin typeface="Arial" panose="020B0604020202020204" pitchFamily="34" charset="0"/>
                <a:cs typeface="Arial" panose="020B0604020202020204" pitchFamily="34" charset="0"/>
              </a:rPr>
              <a:t>));</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lang="ru-RU" sz="2000" dirty="0">
                <a:latin typeface="Arial" panose="020B0604020202020204" pitchFamily="34" charset="0"/>
                <a:cs typeface="Arial" panose="020B0604020202020204" pitchFamily="34" charset="0"/>
              </a:rPr>
              <a:t>р</a:t>
            </a:r>
            <a:r>
              <a:rPr kumimoji="0" lang="ru-RU" sz="2000" i="0" u="none" strike="noStrike" kern="1200" cap="none" spc="0" normalizeH="0" baseline="0" noProof="0" dirty="0">
                <a:ln>
                  <a:noFill/>
                </a:ln>
                <a:effectLst/>
                <a:uLnTx/>
                <a:uFillTx/>
                <a:latin typeface="Arial" panose="020B0604020202020204" pitchFamily="34" charset="0"/>
                <a:cs typeface="Arial" panose="020B0604020202020204" pitchFamily="34" charset="0"/>
              </a:rPr>
              <a:t>аботники-доноры за дни выполнения донорской функции </a:t>
            </a:r>
            <a:r>
              <a:rPr kumimoji="0" lang="ru-RU" sz="2000" b="1" i="0" u="none" strike="noStrike" kern="1200" cap="none" spc="0" normalizeH="0" baseline="0" noProof="0" dirty="0">
                <a:ln>
                  <a:noFill/>
                </a:ln>
                <a:effectLst/>
                <a:uLnTx/>
                <a:uFillTx/>
                <a:latin typeface="Arial" panose="020B0604020202020204" pitchFamily="34" charset="0"/>
                <a:cs typeface="Arial" panose="020B0604020202020204" pitchFamily="34" charset="0"/>
              </a:rPr>
              <a:t>( кроме дней, когда сохранение среднего заработка осуществляется за счет нанимателя)</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000" b="0" i="1"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0" lvl="0" indent="0" algn="ctr">
              <a:lnSpc>
                <a:spcPct val="100000"/>
              </a:lnSpc>
              <a:spcBef>
                <a:spcPts val="0"/>
              </a:spcBef>
              <a:buNone/>
            </a:pPr>
            <a:r>
              <a:rPr lang="ru-RU" sz="2000" b="1" i="1" dirty="0">
                <a:solidFill>
                  <a:srgbClr val="648E85"/>
                </a:solidFill>
                <a:latin typeface="Arial" panose="020B0604020202020204" pitchFamily="34" charset="0"/>
                <a:cs typeface="Arial" panose="020B0604020202020204" pitchFamily="34" charset="0"/>
              </a:rPr>
              <a:t>Приложение 1 к Указаниям по заполнению</a:t>
            </a:r>
            <a:endParaRPr lang="en-US" sz="2000" b="1" i="1" dirty="0">
              <a:solidFill>
                <a:srgbClr val="648E8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4428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12</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Прямоугольник 10"/>
          <p:cNvSpPr/>
          <p:nvPr/>
        </p:nvSpPr>
        <p:spPr>
          <a:xfrm>
            <a:off x="1980000" y="881752"/>
            <a:ext cx="8855148" cy="733534"/>
          </a:xfrm>
          <a:prstGeom prst="rect">
            <a:avLst/>
          </a:prstGeom>
        </p:spPr>
        <p:txBody>
          <a:bodyPr wrap="square">
            <a:spAutoFit/>
          </a:bodyPr>
          <a:lstStyle/>
          <a:p>
            <a:pPr algn="ctr">
              <a:lnSpc>
                <a:spcPts val="2000"/>
              </a:lnSpc>
            </a:pPr>
            <a:r>
              <a:rPr lang="ru-RU" sz="2000" b="1" dirty="0">
                <a:solidFill>
                  <a:srgbClr val="385723"/>
                </a:solidFill>
                <a:latin typeface="Arial" panose="020B0604020202020204" pitchFamily="34" charset="0"/>
                <a:cs typeface="Arial" panose="020B0604020202020204" pitchFamily="34" charset="0"/>
              </a:rPr>
              <a:t>Раздел </a:t>
            </a:r>
            <a:r>
              <a:rPr lang="en-US" sz="2000" b="1" dirty="0">
                <a:solidFill>
                  <a:srgbClr val="385723"/>
                </a:solidFill>
                <a:latin typeface="Arial" panose="020B0604020202020204" pitchFamily="34" charset="0"/>
                <a:cs typeface="Arial" panose="020B0604020202020204" pitchFamily="34" charset="0"/>
              </a:rPr>
              <a:t>II </a:t>
            </a:r>
            <a:r>
              <a:rPr lang="ru-RU" sz="2000" b="1" dirty="0">
                <a:solidFill>
                  <a:srgbClr val="385723"/>
                </a:solidFill>
                <a:latin typeface="Arial" panose="020B0604020202020204" pitchFamily="34" charset="0"/>
                <a:cs typeface="Arial" panose="020B0604020202020204" pitchFamily="34" charset="0"/>
              </a:rPr>
              <a:t>«Численность работников и заработная плата»</a:t>
            </a:r>
          </a:p>
          <a:p>
            <a:pPr algn="just">
              <a:spcBef>
                <a:spcPts val="600"/>
              </a:spcBef>
            </a:pPr>
            <a:r>
              <a:rPr lang="ru-RU" sz="2000" b="1" dirty="0">
                <a:solidFill>
                  <a:srgbClr val="385723"/>
                </a:solidFill>
                <a:latin typeface="Arial" panose="020B0604020202020204" pitchFamily="34" charset="0"/>
                <a:cs typeface="Arial" panose="020B0604020202020204" pitchFamily="34" charset="0"/>
              </a:rPr>
              <a:t>Таблица 2. Новая редакция. Пример</a:t>
            </a:r>
            <a:r>
              <a:rPr lang="en-US" sz="2000" b="1" dirty="0">
                <a:solidFill>
                  <a:srgbClr val="385723"/>
                </a:solidFill>
                <a:latin typeface="Arial" panose="020B0604020202020204" pitchFamily="34" charset="0"/>
                <a:cs typeface="Arial" panose="020B0604020202020204" pitchFamily="34" charset="0"/>
              </a:rPr>
              <a:t> </a:t>
            </a:r>
            <a:r>
              <a:rPr lang="ru-RU" sz="2000" b="1" dirty="0">
                <a:solidFill>
                  <a:srgbClr val="385723"/>
                </a:solidFill>
                <a:latin typeface="Arial" panose="020B0604020202020204" pitchFamily="34" charset="0"/>
                <a:cs typeface="Arial" panose="020B0604020202020204" pitchFamily="34" charset="0"/>
              </a:rPr>
              <a:t>заполнения </a:t>
            </a:r>
            <a:r>
              <a:rPr lang="ru-RU" sz="2000" b="1" i="1" dirty="0">
                <a:solidFill>
                  <a:srgbClr val="385723"/>
                </a:solidFill>
                <a:latin typeface="Arial" panose="020B0604020202020204" pitchFamily="34" charset="0"/>
                <a:cs typeface="Arial" panose="020B0604020202020204" pitchFamily="34" charset="0"/>
              </a:rPr>
              <a:t>графы 2, 3 и 4</a:t>
            </a:r>
            <a:r>
              <a:rPr lang="ru-RU" sz="2000" i="1" dirty="0">
                <a:solidFill>
                  <a:srgbClr val="385723"/>
                </a:solidFill>
                <a:latin typeface="Arial" panose="020B0604020202020204" pitchFamily="34" charset="0"/>
                <a:cs typeface="Arial" panose="020B0604020202020204" pitchFamily="34" charset="0"/>
              </a:rPr>
              <a:t> </a:t>
            </a:r>
          </a:p>
        </p:txBody>
      </p:sp>
      <p:pic>
        <p:nvPicPr>
          <p:cNvPr id="14" name="Рисунок 13"/>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t="17318"/>
          <a:stretch/>
        </p:blipFill>
        <p:spPr>
          <a:xfrm>
            <a:off x="1769806" y="1936956"/>
            <a:ext cx="9311148" cy="2172928"/>
          </a:xfrm>
          <a:prstGeom prst="rect">
            <a:avLst/>
          </a:prstGeom>
        </p:spPr>
      </p:pic>
      <p:sp>
        <p:nvSpPr>
          <p:cNvPr id="15" name="TextBox 14"/>
          <p:cNvSpPr txBox="1"/>
          <p:nvPr/>
        </p:nvSpPr>
        <p:spPr>
          <a:xfrm>
            <a:off x="9530453" y="4364389"/>
            <a:ext cx="1417126" cy="1107996"/>
          </a:xfrm>
          <a:prstGeom prst="rect">
            <a:avLst/>
          </a:prstGeom>
          <a:noFill/>
        </p:spPr>
        <p:txBody>
          <a:bodyPr wrap="square" rtlCol="0">
            <a:spAutoFit/>
          </a:bodyPr>
          <a:lstStyle/>
          <a:p>
            <a:r>
              <a:rPr lang="ru-RU" sz="1100" b="1" dirty="0">
                <a:latin typeface="Arial" panose="020B0604020202020204" pitchFamily="34" charset="0"/>
                <a:cs typeface="Arial" panose="020B0604020202020204" pitchFamily="34" charset="0"/>
              </a:rPr>
              <a:t>необходимо обязательно набирать 0, если нет данных или очень малая величина</a:t>
            </a:r>
          </a:p>
        </p:txBody>
      </p:sp>
      <p:sp>
        <p:nvSpPr>
          <p:cNvPr id="16" name="TextBox 15"/>
          <p:cNvSpPr txBox="1"/>
          <p:nvPr/>
        </p:nvSpPr>
        <p:spPr>
          <a:xfrm>
            <a:off x="7617438" y="4375946"/>
            <a:ext cx="1459960" cy="1107996"/>
          </a:xfrm>
          <a:prstGeom prst="rect">
            <a:avLst/>
          </a:prstGeom>
          <a:noFill/>
        </p:spPr>
        <p:txBody>
          <a:bodyPr wrap="square" rtlCol="0">
            <a:spAutoFit/>
          </a:bodyPr>
          <a:lstStyle/>
          <a:p>
            <a:r>
              <a:rPr lang="ru-RU" sz="1100" b="1" dirty="0">
                <a:latin typeface="Arial" panose="020B0604020202020204" pitchFamily="34" charset="0"/>
                <a:cs typeface="Arial" panose="020B0604020202020204" pitchFamily="34" charset="0"/>
              </a:rPr>
              <a:t>значение в гр.2 появится  автоматически, доступа к корректировке гр.2 не будет  </a:t>
            </a:r>
          </a:p>
        </p:txBody>
      </p:sp>
      <p:cxnSp>
        <p:nvCxnSpPr>
          <p:cNvPr id="17" name="Прямая со стрелкой 16"/>
          <p:cNvCxnSpPr/>
          <p:nvPr/>
        </p:nvCxnSpPr>
        <p:spPr>
          <a:xfrm flipV="1">
            <a:off x="8160827" y="3787160"/>
            <a:ext cx="175098" cy="54034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V="1">
            <a:off x="9930633" y="3777432"/>
            <a:ext cx="175098" cy="55980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8845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13</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793101"/>
            <a:ext cx="9144000" cy="662476"/>
          </a:xfrm>
        </p:spPr>
        <p:txBody>
          <a:bodyP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Среднесписочная численность работников</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1)</a:t>
            </a:r>
          </a:p>
        </p:txBody>
      </p:sp>
      <p:graphicFrame>
        <p:nvGraphicFramePr>
          <p:cNvPr id="12" name="Схема 11"/>
          <p:cNvGraphicFramePr/>
          <p:nvPr>
            <p:extLst>
              <p:ext uri="{D42A27DB-BD31-4B8C-83A1-F6EECF244321}">
                <p14:modId xmlns:p14="http://schemas.microsoft.com/office/powerpoint/2010/main" val="2647577594"/>
              </p:ext>
            </p:extLst>
          </p:nvPr>
        </p:nvGraphicFramePr>
        <p:xfrm>
          <a:off x="1374711" y="1455577"/>
          <a:ext cx="9007246" cy="447023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3" name="Прямоугольник 12"/>
          <p:cNvSpPr/>
          <p:nvPr/>
        </p:nvSpPr>
        <p:spPr>
          <a:xfrm>
            <a:off x="3467156" y="6207240"/>
            <a:ext cx="5120954" cy="369332"/>
          </a:xfrm>
          <a:prstGeom prst="rect">
            <a:avLst/>
          </a:prstGeom>
        </p:spPr>
        <p:txBody>
          <a:bodyPr wrap="none">
            <a:spAutoFit/>
          </a:bodyPr>
          <a:lstStyle/>
          <a:p>
            <a:pPr algn="ctr"/>
            <a:r>
              <a:rPr lang="ru-RU" b="1" i="1" dirty="0">
                <a:solidFill>
                  <a:srgbClr val="648E85"/>
                </a:solidFill>
                <a:latin typeface="Arial" panose="020B0604020202020204" pitchFamily="34" charset="0"/>
                <a:cs typeface="Arial" panose="020B0604020202020204" pitchFamily="34" charset="0"/>
              </a:rPr>
              <a:t>Приложение 1 к Указаниям по заполнению</a:t>
            </a:r>
            <a:endParaRPr lang="en-US" b="1" i="1" dirty="0">
              <a:solidFill>
                <a:srgbClr val="648E8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78480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14</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801810"/>
            <a:ext cx="9144000" cy="662476"/>
          </a:xfrm>
        </p:spPr>
        <p:txBody>
          <a:bodyP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Среднесписочная численность работников</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1)</a:t>
            </a:r>
          </a:p>
        </p:txBody>
      </p:sp>
      <p:sp>
        <p:nvSpPr>
          <p:cNvPr id="12" name="Прямоугольник 11"/>
          <p:cNvSpPr/>
          <p:nvPr/>
        </p:nvSpPr>
        <p:spPr>
          <a:xfrm>
            <a:off x="3467156" y="6207240"/>
            <a:ext cx="5120954" cy="369332"/>
          </a:xfrm>
          <a:prstGeom prst="rect">
            <a:avLst/>
          </a:prstGeom>
        </p:spPr>
        <p:txBody>
          <a:bodyPr wrap="none">
            <a:spAutoFit/>
          </a:bodyPr>
          <a:lstStyle/>
          <a:p>
            <a:pPr algn="ctr"/>
            <a:r>
              <a:rPr lang="ru-RU" b="1" i="1" dirty="0">
                <a:solidFill>
                  <a:srgbClr val="648E85"/>
                </a:solidFill>
                <a:latin typeface="Arial" panose="020B0604020202020204" pitchFamily="34" charset="0"/>
                <a:cs typeface="Arial" panose="020B0604020202020204" pitchFamily="34" charset="0"/>
              </a:rPr>
              <a:t>Приложение 1 к Указаниям по заполнению</a:t>
            </a:r>
            <a:endParaRPr lang="en-US" b="1" i="1" dirty="0">
              <a:solidFill>
                <a:srgbClr val="648E85"/>
              </a:solidFill>
              <a:latin typeface="Arial" panose="020B0604020202020204" pitchFamily="34" charset="0"/>
              <a:cs typeface="Arial" panose="020B0604020202020204" pitchFamily="34" charset="0"/>
            </a:endParaRPr>
          </a:p>
        </p:txBody>
      </p:sp>
      <p:graphicFrame>
        <p:nvGraphicFramePr>
          <p:cNvPr id="13" name="Схема 12"/>
          <p:cNvGraphicFramePr/>
          <p:nvPr>
            <p:extLst>
              <p:ext uri="{D42A27DB-BD31-4B8C-83A1-F6EECF244321}">
                <p14:modId xmlns:p14="http://schemas.microsoft.com/office/powerpoint/2010/main" val="2694729548"/>
              </p:ext>
            </p:extLst>
          </p:nvPr>
        </p:nvGraphicFramePr>
        <p:xfrm>
          <a:off x="1149886" y="1464286"/>
          <a:ext cx="10174606" cy="459190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641097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15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0" y="793101"/>
            <a:ext cx="9735741" cy="662476"/>
          </a:xfrm>
        </p:spPr>
        <p:txBody>
          <a:bodyPr>
            <a:normAutofit/>
          </a:bodyPr>
          <a:lstStyle/>
          <a:p>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Среднесписочная численность работников </a:t>
            </a:r>
            <a:r>
              <a:rPr lang="ru-RU" sz="24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за месяц</a:t>
            </a:r>
          </a:p>
        </p:txBody>
      </p:sp>
      <p:sp>
        <p:nvSpPr>
          <p:cNvPr id="12" name="Прямоугольник 11"/>
          <p:cNvSpPr/>
          <p:nvPr/>
        </p:nvSpPr>
        <p:spPr>
          <a:xfrm>
            <a:off x="2996419" y="1854901"/>
            <a:ext cx="6260124" cy="1606054"/>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Сумма численности работников </a:t>
            </a:r>
            <a:b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за каждый календарный день месяца, включая нерабочие праздничные и выходные дни</a:t>
            </a:r>
            <a:b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(по ставкам)</a:t>
            </a:r>
          </a:p>
        </p:txBody>
      </p:sp>
      <p:sp>
        <p:nvSpPr>
          <p:cNvPr id="13" name="Прямоугольник 12"/>
          <p:cNvSpPr/>
          <p:nvPr/>
        </p:nvSpPr>
        <p:spPr>
          <a:xfrm>
            <a:off x="3482670" y="3990171"/>
            <a:ext cx="5003608" cy="1169306"/>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Число календарных дней в месяце</a:t>
            </a:r>
            <a:b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20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(30, 31 или 28, 29)</a:t>
            </a:r>
          </a:p>
        </p:txBody>
      </p:sp>
      <p:cxnSp>
        <p:nvCxnSpPr>
          <p:cNvPr id="14" name="Прямая соединительная линия 13"/>
          <p:cNvCxnSpPr/>
          <p:nvPr/>
        </p:nvCxnSpPr>
        <p:spPr>
          <a:xfrm flipV="1">
            <a:off x="3567145" y="3700162"/>
            <a:ext cx="4919133" cy="16934"/>
          </a:xfrm>
          <a:prstGeom prst="line">
            <a:avLst/>
          </a:prstGeom>
          <a:noFill/>
          <a:ln w="25400" cap="flat" cmpd="sng" algn="ctr">
            <a:solidFill>
              <a:sysClr val="windowText" lastClr="000000"/>
            </a:solidFill>
            <a:prstDash val="solid"/>
            <a:miter lim="800000"/>
          </a:ln>
          <a:effectLst/>
        </p:spPr>
      </p:cxnSp>
    </p:spTree>
    <p:extLst>
      <p:ext uri="{BB962C8B-B14F-4D97-AF65-F5344CB8AC3E}">
        <p14:creationId xmlns:p14="http://schemas.microsoft.com/office/powerpoint/2010/main" val="793342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16</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7" name="Заголовок 1"/>
          <p:cNvSpPr>
            <a:spLocks noGrp="1"/>
          </p:cNvSpPr>
          <p:nvPr>
            <p:ph type="ctrTitle"/>
          </p:nvPr>
        </p:nvSpPr>
        <p:spPr>
          <a:xfrm>
            <a:off x="1374711" y="793101"/>
            <a:ext cx="9411276" cy="662476"/>
          </a:xfrm>
        </p:spPr>
        <p:txBody>
          <a:bodyPr anchor="ctr">
            <a:normAutofit/>
          </a:bodyPr>
          <a:lstStyle/>
          <a:p>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Пример расчета среднесписочной численности работников за месяц</a:t>
            </a:r>
          </a:p>
        </p:txBody>
      </p:sp>
      <p:pic>
        <p:nvPicPr>
          <p:cNvPr id="18" name="Рисунок 17"/>
          <p:cNvPicPr>
            <a:picLocks noChangeAspect="1"/>
          </p:cNvPicPr>
          <p:nvPr/>
        </p:nvPicPr>
        <p:blipFill>
          <a:blip r:embed="rId5"/>
          <a:stretch>
            <a:fillRect/>
          </a:stretch>
        </p:blipFill>
        <p:spPr>
          <a:xfrm>
            <a:off x="1563422" y="1521734"/>
            <a:ext cx="8859758" cy="2279402"/>
          </a:xfrm>
          <a:prstGeom prst="rect">
            <a:avLst/>
          </a:prstGeom>
        </p:spPr>
      </p:pic>
      <p:pic>
        <p:nvPicPr>
          <p:cNvPr id="20" name="Рисунок 19"/>
          <p:cNvPicPr>
            <a:picLocks noChangeAspect="1"/>
          </p:cNvPicPr>
          <p:nvPr/>
        </p:nvPicPr>
        <p:blipFill>
          <a:blip r:embed="rId6"/>
          <a:stretch>
            <a:fillRect/>
          </a:stretch>
        </p:blipFill>
        <p:spPr>
          <a:xfrm>
            <a:off x="1149886" y="3984941"/>
            <a:ext cx="10080000" cy="2472129"/>
          </a:xfrm>
          <a:prstGeom prst="rect">
            <a:avLst/>
          </a:prstGeom>
        </p:spPr>
      </p:pic>
    </p:spTree>
    <p:extLst>
      <p:ext uri="{BB962C8B-B14F-4D97-AF65-F5344CB8AC3E}">
        <p14:creationId xmlns:p14="http://schemas.microsoft.com/office/powerpoint/2010/main" val="1412706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4828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17</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793101"/>
            <a:ext cx="9144000" cy="574145"/>
          </a:xfrm>
        </p:spPr>
        <p:txBody>
          <a:bodyPr anchor="ctr">
            <a:normAutofit/>
          </a:bodyPr>
          <a:lstStyle/>
          <a:p>
            <a:r>
              <a:rPr lang="ru-RU" sz="2000" b="1" i="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Если организация работала неполный месяц</a:t>
            </a:r>
          </a:p>
        </p:txBody>
      </p:sp>
      <p:sp>
        <p:nvSpPr>
          <p:cNvPr id="17" name="Прямоугольник 16"/>
          <p:cNvSpPr/>
          <p:nvPr/>
        </p:nvSpPr>
        <p:spPr>
          <a:xfrm>
            <a:off x="3178629" y="1268560"/>
            <a:ext cx="5473489" cy="1342126"/>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buClrTx/>
              <a:buSzTx/>
              <a:buFontTx/>
              <a:buNone/>
              <a:tabLst/>
              <a:defRPr/>
            </a:pPr>
            <a:endPar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eaLnBrk="1" fontAlgn="auto" latinLnBrk="0" hangingPunct="1">
              <a:lnSpc>
                <a:spcPct val="100000"/>
              </a:lnSpc>
              <a:buClrTx/>
              <a:buSzTx/>
              <a:buFontTx/>
              <a:buNone/>
              <a:tabLst/>
              <a:defRPr/>
            </a:pPr>
            <a: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Сумма численности работников за </a:t>
            </a:r>
            <a:r>
              <a:rPr kumimoji="0" lang="ru-RU"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дни работы </a:t>
            </a:r>
            <a:r>
              <a:rPr kumimoji="0" lang="ru-RU" sz="1600" b="1" i="1"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организации</a:t>
            </a:r>
            <a: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в месяце, включая нерабочие праздничные и выходные дни</a:t>
            </a:r>
            <a:b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(по ставкам)</a:t>
            </a:r>
            <a:b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endPar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18" name="Прямая соединительная линия 17"/>
          <p:cNvCxnSpPr>
            <a:cxnSpLocks/>
          </p:cNvCxnSpPr>
          <p:nvPr/>
        </p:nvCxnSpPr>
        <p:spPr>
          <a:xfrm>
            <a:off x="3587262" y="2732100"/>
            <a:ext cx="4748663" cy="0"/>
          </a:xfrm>
          <a:prstGeom prst="line">
            <a:avLst/>
          </a:prstGeom>
          <a:noFill/>
          <a:ln w="25400" cap="flat" cmpd="sng" algn="ctr">
            <a:solidFill>
              <a:sysClr val="windowText" lastClr="000000"/>
            </a:solidFill>
            <a:prstDash val="solid"/>
            <a:miter lim="800000"/>
          </a:ln>
          <a:effectLst/>
        </p:spPr>
      </p:cxnSp>
      <p:sp>
        <p:nvSpPr>
          <p:cNvPr id="20" name="Прямоугольник 19"/>
          <p:cNvSpPr/>
          <p:nvPr/>
        </p:nvSpPr>
        <p:spPr>
          <a:xfrm>
            <a:off x="4199960" y="2906224"/>
            <a:ext cx="3792080" cy="825611"/>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1" u="none" strike="noStrike" kern="0" cap="none" spc="0" normalizeH="0" baseline="0" noProof="0" dirty="0">
                <a:ln>
                  <a:noFill/>
                </a:ln>
                <a:solidFill>
                  <a:srgbClr val="C00000"/>
                </a:solidFill>
                <a:effectLst/>
                <a:uLnTx/>
                <a:uFillTx/>
                <a:latin typeface="Calibri"/>
                <a:ea typeface="+mn-ea"/>
                <a:cs typeface="+mn-cs"/>
              </a:rPr>
              <a:t>Ч</a:t>
            </a:r>
            <a:r>
              <a:rPr kumimoji="0" lang="ru-RU"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исло календарных дней в месяце</a:t>
            </a:r>
            <a:r>
              <a:rPr kumimoji="0" lang="en-US"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
            </a:r>
            <a:br>
              <a:rPr kumimoji="0" lang="en-US"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br>
            <a:r>
              <a:rPr kumimoji="0" lang="en-US"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(30, 31 </a:t>
            </a:r>
            <a:r>
              <a:rPr kumimoji="0" lang="ru-RU"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или </a:t>
            </a:r>
            <a:r>
              <a:rPr lang="ru-RU" sz="1600" b="1" i="1" kern="0" dirty="0">
                <a:solidFill>
                  <a:srgbClr val="C00000"/>
                </a:solidFill>
                <a:latin typeface="Arial" panose="020B0604020202020204" pitchFamily="34" charset="0"/>
                <a:cs typeface="Arial" panose="020B0604020202020204" pitchFamily="34" charset="0"/>
              </a:rPr>
              <a:t>28, </a:t>
            </a:r>
            <a:r>
              <a:rPr kumimoji="0" lang="ru-RU"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29)</a:t>
            </a:r>
          </a:p>
        </p:txBody>
      </p:sp>
      <p:pic>
        <p:nvPicPr>
          <p:cNvPr id="21" name="Рисунок 20"/>
          <p:cNvPicPr>
            <a:picLocks noChangeAspect="1"/>
          </p:cNvPicPr>
          <p:nvPr/>
        </p:nvPicPr>
        <p:blipFill>
          <a:blip r:embed="rId5"/>
          <a:stretch>
            <a:fillRect/>
          </a:stretch>
        </p:blipFill>
        <p:spPr>
          <a:xfrm>
            <a:off x="1374711" y="3782163"/>
            <a:ext cx="9921151" cy="2482175"/>
          </a:xfrm>
          <a:prstGeom prst="rect">
            <a:avLst/>
          </a:prstGeom>
        </p:spPr>
      </p:pic>
    </p:spTree>
    <p:extLst>
      <p:ext uri="{BB962C8B-B14F-4D97-AF65-F5344CB8AC3E}">
        <p14:creationId xmlns:p14="http://schemas.microsoft.com/office/powerpoint/2010/main" val="238591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18</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831219"/>
            <a:ext cx="9144000" cy="949970"/>
          </a:xfrm>
        </p:spPr>
        <p:txBody>
          <a:bodyPr anchor="ct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Среднесписочная работников за отчетный год</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1 графа 1)</a:t>
            </a:r>
          </a:p>
        </p:txBody>
      </p:sp>
      <p:sp>
        <p:nvSpPr>
          <p:cNvPr id="13" name="Объект 2"/>
          <p:cNvSpPr txBox="1">
            <a:spLocks/>
          </p:cNvSpPr>
          <p:nvPr/>
        </p:nvSpPr>
        <p:spPr>
          <a:xfrm>
            <a:off x="1973184" y="1781189"/>
            <a:ext cx="78867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                       +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12   </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12</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4" name="Прямоугольник 13"/>
          <p:cNvSpPr/>
          <p:nvPr/>
        </p:nvSpPr>
        <p:spPr>
          <a:xfrm>
            <a:off x="3753393" y="2751514"/>
            <a:ext cx="1505347" cy="1521229"/>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Среднесписочная численность работников </a:t>
            </a:r>
            <a:br>
              <a:rPr kumimoji="0" lang="ru-RU" sz="1300" b="1" i="0" u="none" strike="noStrike" kern="0" cap="none" spc="0" normalizeH="0" baseline="0" noProof="0" dirty="0">
                <a:ln>
                  <a:noFill/>
                </a:ln>
                <a:solidFill>
                  <a:prstClr val="black"/>
                </a:solidFill>
                <a:effectLst/>
                <a:uLnTx/>
                <a:uFillTx/>
                <a:latin typeface="Calibri"/>
                <a:ea typeface="+mn-ea"/>
                <a:cs typeface="+mn-cs"/>
              </a:rPr>
            </a:br>
            <a:r>
              <a:rPr kumimoji="0" lang="ru-RU" sz="1300" b="1" i="0" u="none" strike="noStrike" kern="0" cap="none" spc="0" normalizeH="0" baseline="0" noProof="0" dirty="0">
                <a:ln>
                  <a:noFill/>
                </a:ln>
                <a:solidFill>
                  <a:prstClr val="black"/>
                </a:solidFill>
                <a:effectLst/>
                <a:uLnTx/>
                <a:uFillTx/>
                <a:latin typeface="Calibri"/>
                <a:ea typeface="+mn-ea"/>
                <a:cs typeface="+mn-cs"/>
              </a:rPr>
              <a:t>за </a:t>
            </a:r>
            <a:r>
              <a:rPr kumimoji="0" lang="ru-RU" sz="1300" b="1" i="1" u="none" strike="noStrike" kern="0" cap="none" spc="0" normalizeH="0" baseline="0" noProof="0" dirty="0">
                <a:ln>
                  <a:noFill/>
                </a:ln>
                <a:solidFill>
                  <a:srgbClr val="C00000"/>
                </a:solidFill>
                <a:effectLst/>
                <a:uLnTx/>
                <a:uFillTx/>
                <a:latin typeface="Calibri"/>
                <a:ea typeface="+mn-ea"/>
                <a:cs typeface="+mn-cs"/>
              </a:rPr>
              <a:t>первый </a:t>
            </a:r>
            <a:r>
              <a:rPr kumimoji="0" lang="ru-RU" sz="1300" b="1" i="1" u="none" strike="noStrike" kern="0" cap="none" spc="0" normalizeH="0" baseline="0" noProof="0" dirty="0">
                <a:ln>
                  <a:noFill/>
                </a:ln>
                <a:solidFill>
                  <a:prstClr val="black"/>
                </a:solidFill>
                <a:effectLst/>
                <a:uLnTx/>
                <a:uFillTx/>
                <a:latin typeface="Calibri"/>
                <a:ea typeface="+mn-ea"/>
                <a:cs typeface="+mn-cs"/>
              </a:rPr>
              <a:t>месяц</a:t>
            </a:r>
            <a:r>
              <a:rPr kumimoji="0" lang="en-US" sz="1300" b="1" i="1" u="none" strike="noStrike" kern="0" cap="none" spc="0" normalizeH="0" baseline="0" noProof="0" dirty="0">
                <a:ln>
                  <a:noFill/>
                </a:ln>
                <a:solidFill>
                  <a:prstClr val="black"/>
                </a:solidFill>
                <a:effectLst/>
                <a:uLnTx/>
                <a:uFillTx/>
                <a:latin typeface="Calibri"/>
                <a:ea typeface="+mn-ea"/>
                <a:cs typeface="+mn-cs"/>
              </a:rPr>
              <a:t> </a:t>
            </a:r>
            <a:r>
              <a:rPr kumimoji="0" lang="ru-RU" sz="1300" b="1" i="1" u="none" strike="noStrike" kern="0" cap="none" spc="0" normalizeH="0" baseline="0" noProof="0" dirty="0">
                <a:ln>
                  <a:noFill/>
                </a:ln>
                <a:solidFill>
                  <a:prstClr val="black"/>
                </a:solidFill>
                <a:effectLst/>
                <a:uLnTx/>
                <a:uFillTx/>
                <a:latin typeface="Calibri"/>
                <a:ea typeface="+mn-ea"/>
                <a:cs typeface="+mn-cs"/>
              </a:rPr>
              <a:t/>
            </a:r>
            <a:br>
              <a:rPr kumimoji="0" lang="ru-RU" sz="1300" b="1" i="1" u="none" strike="noStrike" kern="0" cap="none" spc="0" normalizeH="0" baseline="0" noProof="0" dirty="0">
                <a:ln>
                  <a:noFill/>
                </a:ln>
                <a:solidFill>
                  <a:prstClr val="black"/>
                </a:solidFill>
                <a:effectLst/>
                <a:uLnTx/>
                <a:uFillTx/>
                <a:latin typeface="Calibri"/>
                <a:ea typeface="+mn-ea"/>
                <a:cs typeface="+mn-cs"/>
              </a:rPr>
            </a:br>
            <a:r>
              <a:rPr kumimoji="0" lang="ru-RU" sz="1300" b="1" i="1" u="none" strike="noStrike" kern="0" cap="none" spc="0" normalizeH="0" baseline="0" noProof="0" dirty="0">
                <a:ln>
                  <a:noFill/>
                </a:ln>
                <a:solidFill>
                  <a:prstClr val="black"/>
                </a:solidFill>
                <a:effectLst/>
                <a:uLnTx/>
                <a:uFillTx/>
                <a:latin typeface="Calibri"/>
                <a:ea typeface="+mn-ea"/>
                <a:cs typeface="+mn-cs"/>
              </a:rPr>
              <a:t>в отчетном году</a:t>
            </a:r>
          </a:p>
        </p:txBody>
      </p:sp>
      <p:sp>
        <p:nvSpPr>
          <p:cNvPr id="15" name="Прямоугольник 14"/>
          <p:cNvSpPr/>
          <p:nvPr/>
        </p:nvSpPr>
        <p:spPr>
          <a:xfrm>
            <a:off x="5852160" y="2751514"/>
            <a:ext cx="1481695" cy="1521229"/>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Среднесписочная численность работников </a:t>
            </a:r>
            <a:br>
              <a:rPr kumimoji="0" lang="ru-RU" sz="1300" b="1" i="0" u="none" strike="noStrike" kern="0" cap="none" spc="0" normalizeH="0" baseline="0" noProof="0" dirty="0">
                <a:ln>
                  <a:noFill/>
                </a:ln>
                <a:solidFill>
                  <a:prstClr val="black"/>
                </a:solidFill>
                <a:effectLst/>
                <a:uLnTx/>
                <a:uFillTx/>
                <a:latin typeface="Calibri"/>
                <a:ea typeface="+mn-ea"/>
                <a:cs typeface="+mn-cs"/>
              </a:rPr>
            </a:br>
            <a:r>
              <a:rPr kumimoji="0" lang="ru-RU" sz="1300" b="1" i="0" u="none" strike="noStrike" kern="0" cap="none" spc="0" normalizeH="0" baseline="0" noProof="0" dirty="0">
                <a:ln>
                  <a:noFill/>
                </a:ln>
                <a:solidFill>
                  <a:prstClr val="black"/>
                </a:solidFill>
                <a:effectLst/>
                <a:uLnTx/>
                <a:uFillTx/>
                <a:latin typeface="Calibri"/>
                <a:ea typeface="+mn-ea"/>
                <a:cs typeface="+mn-cs"/>
              </a:rPr>
              <a:t>за </a:t>
            </a:r>
            <a:r>
              <a:rPr kumimoji="0" lang="ru-RU" sz="1300" b="1" i="1" u="none" strike="noStrike" kern="0" cap="none" spc="0" normalizeH="0" baseline="0" noProof="0" dirty="0">
                <a:ln>
                  <a:noFill/>
                </a:ln>
                <a:solidFill>
                  <a:srgbClr val="C00000"/>
                </a:solidFill>
                <a:effectLst/>
                <a:uLnTx/>
                <a:uFillTx/>
                <a:latin typeface="Calibri"/>
                <a:ea typeface="+mn-ea"/>
                <a:cs typeface="+mn-cs"/>
              </a:rPr>
              <a:t>второй </a:t>
            </a:r>
            <a:r>
              <a:rPr kumimoji="0" lang="ru-RU" sz="1300" b="1" i="1" u="none" strike="noStrike" kern="0" cap="none" spc="0" normalizeH="0" baseline="0" noProof="0" dirty="0">
                <a:ln>
                  <a:noFill/>
                </a:ln>
                <a:solidFill>
                  <a:prstClr val="black"/>
                </a:solidFill>
                <a:effectLst/>
                <a:uLnTx/>
                <a:uFillTx/>
                <a:latin typeface="Calibri"/>
                <a:ea typeface="+mn-ea"/>
                <a:cs typeface="+mn-cs"/>
              </a:rPr>
              <a:t>месяц в отчетном году</a:t>
            </a:r>
          </a:p>
        </p:txBody>
      </p:sp>
      <p:sp>
        <p:nvSpPr>
          <p:cNvPr id="16" name="Прямоугольник 15"/>
          <p:cNvSpPr/>
          <p:nvPr/>
        </p:nvSpPr>
        <p:spPr>
          <a:xfrm>
            <a:off x="8335925" y="2751514"/>
            <a:ext cx="1523959" cy="1521229"/>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Среднесписочная численность работников </a:t>
            </a:r>
            <a:br>
              <a:rPr kumimoji="0" lang="ru-RU" sz="1300" b="1" i="0" u="none" strike="noStrike" kern="0" cap="none" spc="0" normalizeH="0" baseline="0" noProof="0" dirty="0">
                <a:ln>
                  <a:noFill/>
                </a:ln>
                <a:solidFill>
                  <a:prstClr val="black"/>
                </a:solidFill>
                <a:effectLst/>
                <a:uLnTx/>
                <a:uFillTx/>
                <a:latin typeface="Calibri"/>
                <a:ea typeface="+mn-ea"/>
                <a:cs typeface="+mn-cs"/>
              </a:rPr>
            </a:br>
            <a:r>
              <a:rPr kumimoji="0" lang="ru-RU" sz="1300" b="1" i="0" u="none" strike="noStrike" kern="0" cap="none" spc="0" normalizeH="0" baseline="0" noProof="0" dirty="0">
                <a:ln>
                  <a:noFill/>
                </a:ln>
                <a:solidFill>
                  <a:prstClr val="black"/>
                </a:solidFill>
                <a:effectLst/>
                <a:uLnTx/>
                <a:uFillTx/>
                <a:latin typeface="Calibri"/>
                <a:ea typeface="+mn-ea"/>
                <a:cs typeface="+mn-cs"/>
              </a:rPr>
              <a:t>за </a:t>
            </a:r>
            <a:r>
              <a:rPr kumimoji="0" lang="ru-RU" sz="1300" b="1" i="1" u="none" strike="noStrike" kern="0" cap="none" spc="0" normalizeH="0" baseline="0" noProof="0" dirty="0">
                <a:ln>
                  <a:noFill/>
                </a:ln>
                <a:solidFill>
                  <a:srgbClr val="C00000"/>
                </a:solidFill>
                <a:effectLst/>
                <a:uLnTx/>
                <a:uFillTx/>
                <a:latin typeface="Calibri"/>
                <a:ea typeface="+mn-ea"/>
                <a:cs typeface="+mn-cs"/>
              </a:rPr>
              <a:t>последний </a:t>
            </a:r>
            <a:r>
              <a:rPr kumimoji="0" lang="ru-RU" sz="1300" b="1" i="1" u="none" strike="noStrike" kern="0" cap="none" spc="0" normalizeH="0" baseline="0" noProof="0" dirty="0">
                <a:ln>
                  <a:noFill/>
                </a:ln>
                <a:solidFill>
                  <a:prstClr val="black"/>
                </a:solidFill>
                <a:effectLst/>
                <a:uLnTx/>
                <a:uFillTx/>
                <a:latin typeface="Calibri"/>
                <a:ea typeface="+mn-ea"/>
                <a:cs typeface="+mn-cs"/>
              </a:rPr>
              <a:t>месяц </a:t>
            </a:r>
            <a:br>
              <a:rPr kumimoji="0" lang="ru-RU" sz="1300" b="1" i="1" u="none" strike="noStrike" kern="0" cap="none" spc="0" normalizeH="0" baseline="0" noProof="0" dirty="0">
                <a:ln>
                  <a:noFill/>
                </a:ln>
                <a:solidFill>
                  <a:prstClr val="black"/>
                </a:solidFill>
                <a:effectLst/>
                <a:uLnTx/>
                <a:uFillTx/>
                <a:latin typeface="Calibri"/>
                <a:ea typeface="+mn-ea"/>
                <a:cs typeface="+mn-cs"/>
              </a:rPr>
            </a:br>
            <a:r>
              <a:rPr kumimoji="0" lang="ru-RU" sz="1300" b="1" i="1" u="none" strike="noStrike" kern="0" cap="none" spc="0" normalizeH="0" baseline="0" noProof="0" dirty="0">
                <a:ln>
                  <a:noFill/>
                </a:ln>
                <a:solidFill>
                  <a:prstClr val="black"/>
                </a:solidFill>
                <a:effectLst/>
                <a:uLnTx/>
                <a:uFillTx/>
                <a:latin typeface="Calibri"/>
                <a:ea typeface="+mn-ea"/>
                <a:cs typeface="+mn-cs"/>
              </a:rPr>
              <a:t>в отчетном году</a:t>
            </a:r>
          </a:p>
        </p:txBody>
      </p:sp>
      <p:cxnSp>
        <p:nvCxnSpPr>
          <p:cNvPr id="22" name="Прямая соединительная линия 21"/>
          <p:cNvCxnSpPr/>
          <p:nvPr/>
        </p:nvCxnSpPr>
        <p:spPr>
          <a:xfrm flipV="1">
            <a:off x="3672098" y="4563688"/>
            <a:ext cx="6187786" cy="8313"/>
          </a:xfrm>
          <a:prstGeom prst="line">
            <a:avLst/>
          </a:prstGeom>
          <a:noFill/>
          <a:ln w="22225" cap="flat" cmpd="sng" algn="ctr">
            <a:solidFill>
              <a:sysClr val="windowText" lastClr="000000"/>
            </a:solidFill>
            <a:prstDash val="solid"/>
            <a:miter lim="800000"/>
          </a:ln>
          <a:effectLst/>
        </p:spPr>
      </p:cxnSp>
      <p:sp>
        <p:nvSpPr>
          <p:cNvPr id="23" name="Прямоугольник 22"/>
          <p:cNvSpPr/>
          <p:nvPr/>
        </p:nvSpPr>
        <p:spPr>
          <a:xfrm>
            <a:off x="1810914" y="2876204"/>
            <a:ext cx="1474643" cy="2793076"/>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Среднесписочная численность работников </a:t>
            </a:r>
            <a:br>
              <a:rPr kumimoji="0" lang="ru-RU" sz="1300" b="1" i="0" u="none" strike="noStrike" kern="0" cap="none" spc="0" normalizeH="0" baseline="0" noProof="0" dirty="0">
                <a:ln>
                  <a:noFill/>
                </a:ln>
                <a:solidFill>
                  <a:prstClr val="black"/>
                </a:solidFill>
                <a:effectLst/>
                <a:uLnTx/>
                <a:uFillTx/>
                <a:latin typeface="Calibri"/>
                <a:ea typeface="+mn-ea"/>
                <a:cs typeface="+mn-cs"/>
              </a:rPr>
            </a:br>
            <a:r>
              <a:rPr kumimoji="0" lang="ru-RU" sz="1300" b="1" i="0" u="none" strike="noStrike" kern="0" cap="none" spc="0" normalizeH="0" baseline="0" noProof="0" dirty="0">
                <a:ln>
                  <a:noFill/>
                </a:ln>
                <a:solidFill>
                  <a:srgbClr val="FF0000"/>
                </a:solidFill>
                <a:effectLst/>
                <a:uLnTx/>
                <a:uFillTx/>
                <a:latin typeface="Calibri"/>
                <a:ea typeface="+mn-ea"/>
                <a:cs typeface="+mn-cs"/>
              </a:rPr>
              <a:t>за отчетный год</a:t>
            </a:r>
            <a:endParaRPr kumimoji="0" lang="ru-RU" sz="1300" b="1" i="1" u="none" strike="noStrike" kern="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1301193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19</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Правая фигурная скобка 11"/>
          <p:cNvSpPr/>
          <p:nvPr/>
        </p:nvSpPr>
        <p:spPr>
          <a:xfrm rot="16200000">
            <a:off x="8623076" y="1186492"/>
            <a:ext cx="452289" cy="2851831"/>
          </a:xfrm>
          <a:prstGeom prst="rightBrace">
            <a:avLst>
              <a:gd name="adj1" fmla="val 45023"/>
              <a:gd name="adj2" fmla="val 49807"/>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3" name="Правая фигурная скобка 12"/>
          <p:cNvSpPr/>
          <p:nvPr/>
        </p:nvSpPr>
        <p:spPr>
          <a:xfrm rot="16200000">
            <a:off x="4166816" y="-291343"/>
            <a:ext cx="430135" cy="5823544"/>
          </a:xfrm>
          <a:prstGeom prst="rightBrace">
            <a:avLst>
              <a:gd name="adj1" fmla="val 202524"/>
              <a:gd name="adj2" fmla="val 51453"/>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4" name="Заголовок 1"/>
          <p:cNvSpPr txBox="1">
            <a:spLocks/>
          </p:cNvSpPr>
          <p:nvPr/>
        </p:nvSpPr>
        <p:spPr>
          <a:xfrm>
            <a:off x="7457292" y="1574800"/>
            <a:ext cx="2787002" cy="571331"/>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ru-RU"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Период работы организации</a:t>
            </a:r>
          </a:p>
        </p:txBody>
      </p:sp>
      <p:sp>
        <p:nvSpPr>
          <p:cNvPr id="15" name="Заголовок 1"/>
          <p:cNvSpPr txBox="1">
            <a:spLocks/>
          </p:cNvSpPr>
          <p:nvPr/>
        </p:nvSpPr>
        <p:spPr>
          <a:xfrm>
            <a:off x="1912477" y="1574800"/>
            <a:ext cx="5395525" cy="571332"/>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ru-RU"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Период, когда организация деятельность </a:t>
            </a:r>
            <a:br>
              <a:rPr kumimoji="0" lang="ru-RU"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не осуществляла</a:t>
            </a:r>
            <a:endParaRPr kumimoji="0" lang="ru-RU" sz="1800" b="1" i="0" u="none" strike="noStrike" kern="1200" cap="none" spc="0" normalizeH="0" baseline="0" noProof="0" dirty="0">
              <a:ln>
                <a:noFill/>
              </a:ln>
              <a:solidFill>
                <a:prstClr val="black"/>
              </a:solidFill>
              <a:effectLst/>
              <a:uLnTx/>
              <a:uFillTx/>
              <a:latin typeface="Calibri Light"/>
              <a:ea typeface="+mj-ea"/>
              <a:cs typeface="+mj-cs"/>
            </a:endParaRPr>
          </a:p>
        </p:txBody>
      </p:sp>
      <p:sp>
        <p:nvSpPr>
          <p:cNvPr id="16" name="Прямоугольник 15"/>
          <p:cNvSpPr/>
          <p:nvPr/>
        </p:nvSpPr>
        <p:spPr>
          <a:xfrm>
            <a:off x="1470112" y="291694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a:t>
            </a:r>
          </a:p>
        </p:txBody>
      </p:sp>
      <p:sp>
        <p:nvSpPr>
          <p:cNvPr id="17" name="Прямоугольник 16"/>
          <p:cNvSpPr/>
          <p:nvPr/>
        </p:nvSpPr>
        <p:spPr>
          <a:xfrm>
            <a:off x="2223487"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2</a:t>
            </a:r>
          </a:p>
        </p:txBody>
      </p:sp>
      <p:sp>
        <p:nvSpPr>
          <p:cNvPr id="18" name="Прямоугольник 17"/>
          <p:cNvSpPr/>
          <p:nvPr/>
        </p:nvSpPr>
        <p:spPr>
          <a:xfrm>
            <a:off x="2982743"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3</a:t>
            </a:r>
          </a:p>
        </p:txBody>
      </p:sp>
      <p:sp>
        <p:nvSpPr>
          <p:cNvPr id="20" name="Прямоугольник 19"/>
          <p:cNvSpPr/>
          <p:nvPr/>
        </p:nvSpPr>
        <p:spPr>
          <a:xfrm>
            <a:off x="3741999" y="291694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4</a:t>
            </a:r>
          </a:p>
        </p:txBody>
      </p:sp>
      <p:sp>
        <p:nvSpPr>
          <p:cNvPr id="21" name="Прямоугольник 20"/>
          <p:cNvSpPr/>
          <p:nvPr/>
        </p:nvSpPr>
        <p:spPr>
          <a:xfrm>
            <a:off x="4466277" y="291694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5</a:t>
            </a:r>
          </a:p>
        </p:txBody>
      </p:sp>
      <p:sp>
        <p:nvSpPr>
          <p:cNvPr id="22" name="Прямоугольник 21"/>
          <p:cNvSpPr/>
          <p:nvPr/>
        </p:nvSpPr>
        <p:spPr>
          <a:xfrm>
            <a:off x="5211625"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6</a:t>
            </a:r>
          </a:p>
        </p:txBody>
      </p:sp>
      <p:sp>
        <p:nvSpPr>
          <p:cNvPr id="23" name="Прямоугольник 22"/>
          <p:cNvSpPr/>
          <p:nvPr/>
        </p:nvSpPr>
        <p:spPr>
          <a:xfrm>
            <a:off x="5940432"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7</a:t>
            </a:r>
          </a:p>
        </p:txBody>
      </p:sp>
      <p:sp>
        <p:nvSpPr>
          <p:cNvPr id="24" name="Прямоугольник 23"/>
          <p:cNvSpPr/>
          <p:nvPr/>
        </p:nvSpPr>
        <p:spPr>
          <a:xfrm>
            <a:off x="6669239" y="2934495"/>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8</a:t>
            </a:r>
          </a:p>
        </p:txBody>
      </p:sp>
      <p:sp>
        <p:nvSpPr>
          <p:cNvPr id="25" name="Прямоугольник 24"/>
          <p:cNvSpPr/>
          <p:nvPr/>
        </p:nvSpPr>
        <p:spPr>
          <a:xfrm>
            <a:off x="7423305"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9</a:t>
            </a:r>
          </a:p>
        </p:txBody>
      </p:sp>
      <p:sp>
        <p:nvSpPr>
          <p:cNvPr id="26" name="Прямоугольник 25"/>
          <p:cNvSpPr/>
          <p:nvPr/>
        </p:nvSpPr>
        <p:spPr>
          <a:xfrm>
            <a:off x="8177371"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10</a:t>
            </a:r>
          </a:p>
        </p:txBody>
      </p:sp>
      <p:sp>
        <p:nvSpPr>
          <p:cNvPr id="27" name="Прямоугольник 26"/>
          <p:cNvSpPr/>
          <p:nvPr/>
        </p:nvSpPr>
        <p:spPr>
          <a:xfrm>
            <a:off x="8931437"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11</a:t>
            </a:r>
          </a:p>
        </p:txBody>
      </p:sp>
      <p:sp>
        <p:nvSpPr>
          <p:cNvPr id="28" name="Прямоугольник 27"/>
          <p:cNvSpPr/>
          <p:nvPr/>
        </p:nvSpPr>
        <p:spPr>
          <a:xfrm>
            <a:off x="9684706"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12</a:t>
            </a:r>
          </a:p>
        </p:txBody>
      </p:sp>
      <p:sp>
        <p:nvSpPr>
          <p:cNvPr id="29" name="Заголовок 1"/>
          <p:cNvSpPr txBox="1">
            <a:spLocks/>
          </p:cNvSpPr>
          <p:nvPr/>
        </p:nvSpPr>
        <p:spPr>
          <a:xfrm>
            <a:off x="1374711" y="3509963"/>
            <a:ext cx="9615119" cy="158855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90000"/>
              </a:lnSpc>
              <a:spcBef>
                <a:spcPct val="0"/>
              </a:spcBef>
              <a:spcAft>
                <a:spcPts val="0"/>
              </a:spcAft>
              <a:buClrTx/>
              <a:buSzTx/>
              <a:buFontTx/>
              <a:buNone/>
              <a:tabLst/>
              <a:defRPr/>
            </a:pP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0,5</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0,5</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0,5</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0,5</a:t>
            </a:r>
          </a:p>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Calibri Light"/>
                <a:ea typeface="+mj-ea"/>
                <a:cs typeface="+mj-cs"/>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12</a:t>
            </a:r>
          </a:p>
        </p:txBody>
      </p:sp>
      <p:cxnSp>
        <p:nvCxnSpPr>
          <p:cNvPr id="30" name="Прямая соединительная линия 29"/>
          <p:cNvCxnSpPr/>
          <p:nvPr/>
        </p:nvCxnSpPr>
        <p:spPr>
          <a:xfrm>
            <a:off x="1782320" y="4248922"/>
            <a:ext cx="8312173" cy="15714"/>
          </a:xfrm>
          <a:prstGeom prst="line">
            <a:avLst/>
          </a:prstGeom>
        </p:spPr>
        <p:style>
          <a:lnRef idx="2">
            <a:schemeClr val="dk1"/>
          </a:lnRef>
          <a:fillRef idx="0">
            <a:schemeClr val="dk1"/>
          </a:fillRef>
          <a:effectRef idx="1">
            <a:schemeClr val="dk1"/>
          </a:effectRef>
          <a:fontRef idx="minor">
            <a:schemeClr val="tx1"/>
          </a:fontRef>
        </p:style>
      </p:cxnSp>
      <p:sp>
        <p:nvSpPr>
          <p:cNvPr id="32" name="Заголовок 1"/>
          <p:cNvSpPr txBox="1">
            <a:spLocks/>
          </p:cNvSpPr>
          <p:nvPr/>
        </p:nvSpPr>
        <p:spPr>
          <a:xfrm>
            <a:off x="1645645" y="5175351"/>
            <a:ext cx="8448848" cy="74794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50000"/>
              </a:lnSpc>
              <a:spcBef>
                <a:spcPct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000" b="1" i="1"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t>Организация осуществляла деятельность с 1 сентября </a:t>
            </a:r>
            <a:r>
              <a:rPr kumimoji="0" lang="en-US" sz="2000" b="1" i="1"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t/>
            </a:r>
            <a:br>
              <a:rPr kumimoji="0" lang="en-US" sz="2000" b="1" i="1"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br>
            <a:r>
              <a:rPr kumimoji="0" lang="ru-RU" sz="2000" b="1" i="1"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t>с 1 работником на 0,5 ст.</a:t>
            </a:r>
            <a:br>
              <a:rPr kumimoji="0" lang="ru-RU" sz="2000" b="1" i="1"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br>
            <a:r>
              <a:rPr kumimoji="0" lang="ru-RU" sz="2000" b="1" i="0"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t/>
            </a:r>
            <a:br>
              <a:rPr kumimoji="0" lang="ru-RU" sz="2000" b="1" i="0"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br>
            <a:r>
              <a:rPr kumimoji="0" lang="ru-RU"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Среднесписочная численность работников за год = (0,5+0,5+0,5+0,5):12=2</a:t>
            </a:r>
            <a:r>
              <a:rPr kumimoji="0" lang="en-US"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:12=</a:t>
            </a:r>
            <a:r>
              <a:rPr kumimoji="0" lang="ru-RU"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0,2</a:t>
            </a:r>
          </a:p>
        </p:txBody>
      </p:sp>
      <p:sp>
        <p:nvSpPr>
          <p:cNvPr id="34" name="Заголовок 1"/>
          <p:cNvSpPr txBox="1">
            <a:spLocks/>
          </p:cNvSpPr>
          <p:nvPr/>
        </p:nvSpPr>
        <p:spPr>
          <a:xfrm>
            <a:off x="1374711" y="831219"/>
            <a:ext cx="9144000" cy="396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Если организация работала неполный год</a:t>
            </a:r>
          </a:p>
        </p:txBody>
      </p:sp>
    </p:spTree>
    <p:extLst>
      <p:ext uri="{BB962C8B-B14F-4D97-AF65-F5344CB8AC3E}">
        <p14:creationId xmlns:p14="http://schemas.microsoft.com/office/powerpoint/2010/main" val="1933725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Объект 1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1" cy="6858000"/>
          </a:xfrm>
        </p:spPr>
      </p:pic>
      <p:sp>
        <p:nvSpPr>
          <p:cNvPr id="20" name="Заголовок 1"/>
          <p:cNvSpPr txBox="1">
            <a:spLocks/>
          </p:cNvSpPr>
          <p:nvPr/>
        </p:nvSpPr>
        <p:spPr>
          <a:xfrm>
            <a:off x="6582219" y="618081"/>
            <a:ext cx="5642759" cy="59878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ru-RU" sz="3600"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pic>
        <p:nvPicPr>
          <p:cNvPr id="21" name="Рисунок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366" y="0"/>
            <a:ext cx="552291" cy="569965"/>
          </a:xfrm>
          <a:prstGeom prst="rect">
            <a:avLst/>
          </a:prstGeom>
        </p:spPr>
      </p:pic>
      <p:sp>
        <p:nvSpPr>
          <p:cNvPr id="22" name="Заголовок 4"/>
          <p:cNvSpPr txBox="1">
            <a:spLocks/>
          </p:cNvSpPr>
          <p:nvPr/>
        </p:nvSpPr>
        <p:spPr>
          <a:xfrm>
            <a:off x="971657" y="73513"/>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pic>
        <p:nvPicPr>
          <p:cNvPr id="23" name="Рисунок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7730" y="831219"/>
            <a:ext cx="4511229" cy="5893224"/>
          </a:xfrm>
          <a:prstGeom prst="rect">
            <a:avLst/>
          </a:prstGeom>
        </p:spPr>
      </p:pic>
      <p:sp>
        <p:nvSpPr>
          <p:cNvPr id="24" name="Овальная выноска 23"/>
          <p:cNvSpPr/>
          <p:nvPr/>
        </p:nvSpPr>
        <p:spPr>
          <a:xfrm>
            <a:off x="3851238" y="1892842"/>
            <a:ext cx="2849889" cy="1330914"/>
          </a:xfrm>
          <a:prstGeom prst="wedgeEllipseCallout">
            <a:avLst>
              <a:gd name="adj1" fmla="val -26252"/>
              <a:gd name="adj2" fmla="val -63635"/>
            </a:avLst>
          </a:prstGeom>
          <a:solidFill>
            <a:srgbClr val="D1FDE9">
              <a:alpha val="82000"/>
            </a:srgbClr>
          </a:solidFill>
          <a:scene3d>
            <a:camera prst="orthographicFront"/>
            <a:lightRig rig="threePt" dir="t"/>
          </a:scene3d>
          <a:sp3d contourW="12700">
            <a:contourClr>
              <a:schemeClr val="accent6">
                <a:lumMod val="20000"/>
                <a:lumOff val="80000"/>
              </a:schemeClr>
            </a:contourClr>
          </a:sp3d>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noAutofit/>
          </a:bodyPr>
          <a:lstStyle/>
          <a:p>
            <a:r>
              <a:rPr lang="ru-RU" sz="1200" dirty="0">
                <a:solidFill>
                  <a:schemeClr val="accent3">
                    <a:lumMod val="50000"/>
                  </a:schemeClr>
                </a:solidFill>
              </a:rPr>
              <a:t>в редакции постановления Национального статистического комитета Республики Беларусь от 6.11.2024 №114</a:t>
            </a:r>
          </a:p>
        </p:txBody>
      </p:sp>
      <p:sp>
        <p:nvSpPr>
          <p:cNvPr id="25" name="Заголовок 1"/>
          <p:cNvSpPr txBox="1">
            <a:spLocks/>
          </p:cNvSpPr>
          <p:nvPr/>
        </p:nvSpPr>
        <p:spPr>
          <a:xfrm>
            <a:off x="7375712" y="643478"/>
            <a:ext cx="4907601" cy="725784"/>
          </a:xfrm>
          <a:prstGeom prst="rect">
            <a:avLst/>
          </a:prstGeom>
          <a:ln>
            <a:noFill/>
          </a:ln>
          <a:effectLst>
            <a:outerShdw blurRad="25400" dist="25400" dir="2400000" algn="ctr" rotWithShape="0">
              <a:sysClr val="windowText" lastClr="000000">
                <a:lumMod val="65000"/>
                <a:lumOff val="35000"/>
                <a:alpha val="71000"/>
              </a:sysClr>
            </a:outerShdw>
          </a:effectLst>
        </p:spPr>
        <p:txBody>
          <a:bodyPr vert="horz" lIns="91440" tIns="45720" rIns="91440" bIns="45720" rtlCol="0" anchor="ctr">
            <a:noAutofit/>
          </a:bodyPr>
          <a:lstStyle>
            <a:lvl1pPr algn="l" rtl="0" eaLnBrk="0" fontAlgn="base" hangingPunct="0">
              <a:spcBef>
                <a:spcPct val="0"/>
              </a:spcBef>
              <a:spcAft>
                <a:spcPct val="0"/>
              </a:spcAft>
              <a:defRPr sz="2800" b="1" kern="1200">
                <a:solidFill>
                  <a:srgbClr val="DD7E0E"/>
                </a:solidFill>
                <a:latin typeface="Arial" pitchFamily="34" charset="0"/>
                <a:ea typeface="+mj-ea"/>
                <a:cs typeface="Arial" pitchFamily="34" charset="0"/>
              </a:defRPr>
            </a:lvl1pPr>
            <a:lvl2pPr algn="l" rtl="0" eaLnBrk="0" fontAlgn="base" hangingPunct="0">
              <a:spcBef>
                <a:spcPct val="0"/>
              </a:spcBef>
              <a:spcAft>
                <a:spcPct val="0"/>
              </a:spcAft>
              <a:defRPr sz="2800" b="1">
                <a:solidFill>
                  <a:srgbClr val="DD7E0E"/>
                </a:solidFill>
                <a:latin typeface="Arial" charset="0"/>
                <a:cs typeface="Arial" charset="0"/>
              </a:defRPr>
            </a:lvl2pPr>
            <a:lvl3pPr algn="l" rtl="0" eaLnBrk="0" fontAlgn="base" hangingPunct="0">
              <a:spcBef>
                <a:spcPct val="0"/>
              </a:spcBef>
              <a:spcAft>
                <a:spcPct val="0"/>
              </a:spcAft>
              <a:defRPr sz="2800" b="1">
                <a:solidFill>
                  <a:srgbClr val="DD7E0E"/>
                </a:solidFill>
                <a:latin typeface="Arial" charset="0"/>
                <a:cs typeface="Arial" charset="0"/>
              </a:defRPr>
            </a:lvl3pPr>
            <a:lvl4pPr algn="l" rtl="0" eaLnBrk="0" fontAlgn="base" hangingPunct="0">
              <a:spcBef>
                <a:spcPct val="0"/>
              </a:spcBef>
              <a:spcAft>
                <a:spcPct val="0"/>
              </a:spcAft>
              <a:defRPr sz="2800" b="1">
                <a:solidFill>
                  <a:srgbClr val="DD7E0E"/>
                </a:solidFill>
                <a:latin typeface="Arial" charset="0"/>
                <a:cs typeface="Arial" charset="0"/>
              </a:defRPr>
            </a:lvl4pPr>
            <a:lvl5pPr algn="l" rtl="0" eaLnBrk="0" fontAlgn="base" hangingPunct="0">
              <a:spcBef>
                <a:spcPct val="0"/>
              </a:spcBef>
              <a:spcAft>
                <a:spcPct val="0"/>
              </a:spcAft>
              <a:defRPr sz="2800" b="1">
                <a:solidFill>
                  <a:srgbClr val="DD7E0E"/>
                </a:solidFill>
                <a:latin typeface="Arial" charset="0"/>
                <a:cs typeface="Arial" charset="0"/>
              </a:defRPr>
            </a:lvl5pPr>
            <a:lvl6pPr marL="457200" algn="l" rtl="0" fontAlgn="base">
              <a:spcBef>
                <a:spcPct val="0"/>
              </a:spcBef>
              <a:spcAft>
                <a:spcPct val="0"/>
              </a:spcAft>
              <a:defRPr sz="2800" b="1">
                <a:solidFill>
                  <a:srgbClr val="DD7E0E"/>
                </a:solidFill>
                <a:latin typeface="Arial" charset="0"/>
                <a:cs typeface="Arial" charset="0"/>
              </a:defRPr>
            </a:lvl6pPr>
            <a:lvl7pPr marL="914400" algn="l" rtl="0" fontAlgn="base">
              <a:spcBef>
                <a:spcPct val="0"/>
              </a:spcBef>
              <a:spcAft>
                <a:spcPct val="0"/>
              </a:spcAft>
              <a:defRPr sz="2800" b="1">
                <a:solidFill>
                  <a:srgbClr val="DD7E0E"/>
                </a:solidFill>
                <a:latin typeface="Arial" charset="0"/>
                <a:cs typeface="Arial" charset="0"/>
              </a:defRPr>
            </a:lvl7pPr>
            <a:lvl8pPr marL="1371600" algn="l" rtl="0" fontAlgn="base">
              <a:spcBef>
                <a:spcPct val="0"/>
              </a:spcBef>
              <a:spcAft>
                <a:spcPct val="0"/>
              </a:spcAft>
              <a:defRPr sz="2800" b="1">
                <a:solidFill>
                  <a:srgbClr val="DD7E0E"/>
                </a:solidFill>
                <a:latin typeface="Arial" charset="0"/>
                <a:cs typeface="Arial" charset="0"/>
              </a:defRPr>
            </a:lvl8pPr>
            <a:lvl9pPr marL="1828800" algn="l" rtl="0" fontAlgn="base">
              <a:spcBef>
                <a:spcPct val="0"/>
              </a:spcBef>
              <a:spcAft>
                <a:spcPct val="0"/>
              </a:spcAft>
              <a:defRPr sz="2800" b="1">
                <a:solidFill>
                  <a:srgbClr val="DD7E0E"/>
                </a:solidFill>
                <a:latin typeface="Arial" charset="0"/>
                <a:cs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3200" b="1" i="0" u="none" strike="noStrike" kern="1200" cap="none" spc="0" normalizeH="0" baseline="0" noProof="0" dirty="0">
                <a:ln>
                  <a:noFill/>
                </a:ln>
                <a:solidFill>
                  <a:srgbClr val="F8F8F8"/>
                </a:solidFill>
                <a:effectLst>
                  <a:outerShdw blurRad="38100" dist="38100" dir="2700000" algn="tl">
                    <a:srgbClr val="000000">
                      <a:alpha val="43137"/>
                    </a:srgbClr>
                  </a:outerShdw>
                </a:effectLst>
                <a:uLnTx/>
                <a:uFillTx/>
                <a:latin typeface="Tahoma" pitchFamily="34" charset="0"/>
                <a:cs typeface="Tahoma" pitchFamily="34" charset="0"/>
              </a:rPr>
              <a:t>Отчет за 202</a:t>
            </a:r>
            <a:r>
              <a:rPr lang="ru-RU" sz="3200" dirty="0">
                <a:solidFill>
                  <a:srgbClr val="F8F8F8"/>
                </a:solidFill>
                <a:effectLst>
                  <a:outerShdw blurRad="38100" dist="38100" dir="2700000" algn="tl">
                    <a:srgbClr val="000000">
                      <a:alpha val="43137"/>
                    </a:srgbClr>
                  </a:outerShdw>
                </a:effectLst>
                <a:latin typeface="Tahoma" pitchFamily="34" charset="0"/>
                <a:cs typeface="Tahoma" pitchFamily="34" charset="0"/>
              </a:rPr>
              <a:t>4</a:t>
            </a:r>
            <a:r>
              <a:rPr kumimoji="0" lang="ru-RU" sz="3200" b="1" i="0" u="none" strike="noStrike" kern="1200" cap="none" spc="0" normalizeH="0" baseline="0" noProof="0" dirty="0">
                <a:ln>
                  <a:noFill/>
                </a:ln>
                <a:solidFill>
                  <a:srgbClr val="F8F8F8"/>
                </a:solidFill>
                <a:effectLst>
                  <a:outerShdw blurRad="38100" dist="38100" dir="2700000" algn="tl">
                    <a:srgbClr val="000000">
                      <a:alpha val="43137"/>
                    </a:srgbClr>
                  </a:outerShdw>
                </a:effectLst>
                <a:uLnTx/>
                <a:uFillTx/>
                <a:latin typeface="Tahoma" pitchFamily="34" charset="0"/>
                <a:cs typeface="Tahoma" pitchFamily="34" charset="0"/>
              </a:rPr>
              <a:t> год   </a:t>
            </a:r>
          </a:p>
        </p:txBody>
      </p:sp>
      <p:sp>
        <p:nvSpPr>
          <p:cNvPr id="26" name="Объект 1"/>
          <p:cNvSpPr txBox="1">
            <a:spLocks/>
          </p:cNvSpPr>
          <p:nvPr/>
        </p:nvSpPr>
        <p:spPr>
          <a:xfrm>
            <a:off x="7524750" y="1369262"/>
            <a:ext cx="4667249" cy="54125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ru-RU" sz="1600" dirty="0">
                <a:solidFill>
                  <a:schemeClr val="bg1"/>
                </a:solidFill>
              </a:rPr>
              <a:t>Новая редакция </a:t>
            </a:r>
            <a:r>
              <a:rPr lang="ru-RU" sz="1600" dirty="0"/>
              <a:t>формы 1-мп</a:t>
            </a:r>
            <a:r>
              <a:rPr lang="en-US" sz="1600" dirty="0"/>
              <a:t> (</a:t>
            </a:r>
            <a:r>
              <a:rPr lang="ru-RU" sz="1600" dirty="0"/>
              <a:t>микро) утверждена </a:t>
            </a:r>
            <a:r>
              <a:rPr lang="ru-RU" sz="1600" dirty="0">
                <a:solidFill>
                  <a:srgbClr val="F8F8F8"/>
                </a:solidFill>
              </a:rPr>
              <a:t>постановлением Национального статистического комитета от 6 ноября 2024 г. №114 </a:t>
            </a:r>
          </a:p>
          <a:p>
            <a:pPr marL="0" indent="0" algn="ctr">
              <a:lnSpc>
                <a:spcPct val="100000"/>
              </a:lnSpc>
              <a:spcBef>
                <a:spcPts val="0"/>
              </a:spcBef>
              <a:buFont typeface="Arial" panose="020B0604020202020204" pitchFamily="34" charset="0"/>
              <a:buNone/>
            </a:pPr>
            <a:r>
              <a:rPr lang="ru-RU" sz="1600" dirty="0"/>
              <a:t>«Об изменении постановления Национального статистического комитета Республики Беларусь </a:t>
            </a:r>
            <a:br>
              <a:rPr lang="ru-RU" sz="1600" dirty="0"/>
            </a:br>
            <a:r>
              <a:rPr lang="ru-RU" sz="1600" dirty="0"/>
              <a:t>от 3 ноября 2023 г. №145»</a:t>
            </a:r>
            <a:endParaRPr lang="ru-RU" sz="1600" b="1" dirty="0">
              <a:solidFill>
                <a:srgbClr val="C00000"/>
              </a:solidFill>
            </a:endParaRPr>
          </a:p>
          <a:p>
            <a:pPr marL="0" indent="0" algn="ctr">
              <a:lnSpc>
                <a:spcPct val="100000"/>
              </a:lnSpc>
              <a:buFont typeface="Arial" panose="020B0604020202020204" pitchFamily="34" charset="0"/>
              <a:buNone/>
            </a:pPr>
            <a:r>
              <a:rPr lang="ru-RU" sz="1600" dirty="0">
                <a:cs typeface="Tahoma" pitchFamily="34" charset="0"/>
              </a:rPr>
              <a:t>Постановление  принято Национальным статистическим комитетом в целях  совершенствования порядка отражения первичных статистических данных по основным экономическим показателям деятельности микроорганизаций и вновь созданных в отчетном году  коммерческих организаций, а также мониторинга дополнительных статистических показателей при проведении государственного статистического наблюдения </a:t>
            </a:r>
          </a:p>
          <a:p>
            <a:pPr marL="0" indent="0" algn="ctr">
              <a:lnSpc>
                <a:spcPct val="100000"/>
              </a:lnSpc>
              <a:spcBef>
                <a:spcPts val="0"/>
              </a:spcBef>
              <a:buFont typeface="Arial" panose="020B0604020202020204" pitchFamily="34" charset="0"/>
              <a:buNone/>
            </a:pPr>
            <a:r>
              <a:rPr lang="ru-RU" sz="1600" dirty="0">
                <a:cs typeface="Tahoma" pitchFamily="34" charset="0"/>
              </a:rPr>
              <a:t>по форме 1-мп (микро) </a:t>
            </a:r>
            <a:br>
              <a:rPr lang="ru-RU" sz="1600" dirty="0">
                <a:cs typeface="Tahoma" pitchFamily="34" charset="0"/>
              </a:rPr>
            </a:br>
            <a:r>
              <a:rPr lang="ru-RU" sz="3200" dirty="0">
                <a:solidFill>
                  <a:srgbClr val="F8F8F8"/>
                </a:solidFill>
                <a:cs typeface="Tahoma" pitchFamily="34" charset="0"/>
              </a:rPr>
              <a:t>сплошным</a:t>
            </a:r>
            <a:r>
              <a:rPr lang="ru-RU" sz="1600" dirty="0">
                <a:solidFill>
                  <a:srgbClr val="F8F8F8"/>
                </a:solidFill>
                <a:cs typeface="Tahoma" pitchFamily="34" charset="0"/>
              </a:rPr>
              <a:t>  </a:t>
            </a:r>
            <a:r>
              <a:rPr lang="ru-RU" sz="1600" dirty="0">
                <a:cs typeface="Tahoma" pitchFamily="34" charset="0"/>
              </a:rPr>
              <a:t>методом</a:t>
            </a:r>
          </a:p>
        </p:txBody>
      </p:sp>
      <p:sp>
        <p:nvSpPr>
          <p:cNvPr id="27" name="Заголовок 4"/>
          <p:cNvSpPr txBox="1">
            <a:spLocks/>
          </p:cNvSpPr>
          <p:nvPr/>
        </p:nvSpPr>
        <p:spPr>
          <a:xfrm>
            <a:off x="11487611" y="98910"/>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02</a:t>
            </a:r>
          </a:p>
        </p:txBody>
      </p:sp>
    </p:spTree>
    <p:extLst>
      <p:ext uri="{BB962C8B-B14F-4D97-AF65-F5344CB8AC3E}">
        <p14:creationId xmlns:p14="http://schemas.microsoft.com/office/powerpoint/2010/main" val="3459480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20</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946928"/>
            <a:ext cx="9144000" cy="720000"/>
          </a:xfrm>
        </p:spPr>
        <p:txBody>
          <a:bodyPr>
            <a:noAutofit/>
          </a:bodyPr>
          <a:lstStyle/>
          <a:p>
            <a:pPr>
              <a:lnSpc>
                <a:spcPct val="6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Списочная численность работников </a:t>
            </a: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2)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(численность </a:t>
            </a: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работников</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числящихся в организации)</a:t>
            </a:r>
          </a:p>
        </p:txBody>
      </p:sp>
      <p:sp>
        <p:nvSpPr>
          <p:cNvPr id="12" name="Объект 2"/>
          <p:cNvSpPr txBox="1">
            <a:spLocks/>
          </p:cNvSpPr>
          <p:nvPr/>
        </p:nvSpPr>
        <p:spPr>
          <a:xfrm>
            <a:off x="1842868" y="1962720"/>
            <a:ext cx="9326880" cy="421589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10000"/>
              </a:lnSpc>
              <a:spcBef>
                <a:spcPts val="1000"/>
              </a:spcBef>
              <a:spcAft>
                <a:spcPts val="0"/>
              </a:spcAft>
              <a:buClrTx/>
              <a:buSzTx/>
              <a:buNone/>
              <a:tabLst/>
              <a:defRPr/>
            </a:pPr>
            <a:r>
              <a:rPr kumimoji="0" lang="ru-RU" sz="20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НЕ ВКЛЮЧАЮТСЯ:</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внешние совместители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ru-RU" sz="20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отражаются отдельно по строке 3</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граждане, выполнявшие  работу по гражданско-правовым договорам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ru-RU" sz="20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отражаются отдельно по строке 4)</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endParaRPr kumimoji="0" lang="en-US"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собственники имущества, учредители (участники) организации,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не получающие в ней заработную плату;</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работники, находящиеся в отпусках по беременности и родам, по уходу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за ребенком до достижения им возраста трех лет;</a:t>
            </a:r>
          </a:p>
          <a:p>
            <a:pPr marR="0" lvl="0" algn="l" defTabSz="914400" rtl="0" eaLnBrk="1" fontAlgn="auto" latinLnBrk="0" hangingPunct="1">
              <a:lnSpc>
                <a:spcPct val="110000"/>
              </a:lnSpc>
              <a:spcBef>
                <a:spcPts val="1000"/>
              </a:spcBef>
              <a:spcAft>
                <a:spcPts val="0"/>
              </a:spcAft>
              <a:buClrTx/>
              <a:buSzTx/>
              <a:buFont typeface="Wingdings" panose="05000000000000000000" pitchFamily="2" charset="2"/>
              <a:buChar char="ü"/>
              <a:tabLst/>
              <a:defRPr/>
            </a:pPr>
            <a:r>
              <a:rPr lang="ru-RU" sz="2000" dirty="0">
                <a:solidFill>
                  <a:sysClr val="windowText" lastClr="000000"/>
                </a:solidFill>
                <a:latin typeface="Arial" panose="020B0604020202020204" pitchFamily="34" charset="0"/>
                <a:cs typeface="Arial" panose="020B0604020202020204" pitchFamily="34" charset="0"/>
              </a:rPr>
              <a:t>учащиеся, пенсионеры, работники других организаций, привлеченные </a:t>
            </a:r>
            <a:br>
              <a:rPr lang="ru-RU" sz="2000" dirty="0">
                <a:solidFill>
                  <a:sysClr val="windowText" lastClr="000000"/>
                </a:solidFill>
                <a:latin typeface="Arial" panose="020B0604020202020204" pitchFamily="34" charset="0"/>
                <a:cs typeface="Arial" panose="020B0604020202020204" pitchFamily="34" charset="0"/>
              </a:rPr>
            </a:br>
            <a:r>
              <a:rPr lang="ru-RU" sz="2000" dirty="0">
                <a:solidFill>
                  <a:sysClr val="windowText" lastClr="000000"/>
                </a:solidFill>
                <a:latin typeface="Arial" panose="020B0604020202020204" pitchFamily="34" charset="0"/>
                <a:cs typeface="Arial" panose="020B0604020202020204" pitchFamily="34" charset="0"/>
              </a:rPr>
              <a:t>на сельскохозяйственные работы без заключения с ними трудового контракта</a:t>
            </a:r>
            <a:endPar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000" b="0" i="1"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18097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21</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793101"/>
            <a:ext cx="9144000" cy="662476"/>
          </a:xfrm>
        </p:spPr>
        <p:txBody>
          <a:bodyP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Списочная численность работников</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2)</a:t>
            </a:r>
          </a:p>
        </p:txBody>
      </p:sp>
      <p:sp>
        <p:nvSpPr>
          <p:cNvPr id="14" name="Прямоугольник 13"/>
          <p:cNvSpPr/>
          <p:nvPr/>
        </p:nvSpPr>
        <p:spPr>
          <a:xfrm>
            <a:off x="3192786" y="6207240"/>
            <a:ext cx="5669694" cy="400110"/>
          </a:xfrm>
          <a:prstGeom prst="rect">
            <a:avLst/>
          </a:prstGeom>
        </p:spPr>
        <p:txBody>
          <a:bodyPr wrap="none">
            <a:spAutoFit/>
          </a:bodyPr>
          <a:lstStyle/>
          <a:p>
            <a:pPr algn="ctr"/>
            <a:r>
              <a:rPr lang="ru-RU" sz="2000" b="1" i="1" dirty="0">
                <a:solidFill>
                  <a:srgbClr val="648E85"/>
                </a:solidFill>
                <a:latin typeface="Arial" panose="020B0604020202020204" pitchFamily="34" charset="0"/>
                <a:cs typeface="Arial" panose="020B0604020202020204" pitchFamily="34" charset="0"/>
              </a:rPr>
              <a:t>Приложение 1 к Указаниям по заполнению</a:t>
            </a:r>
            <a:endParaRPr lang="en-US" sz="2000" b="1" i="1" dirty="0">
              <a:solidFill>
                <a:srgbClr val="648E85"/>
              </a:solidFill>
              <a:latin typeface="Arial" panose="020B0604020202020204" pitchFamily="34" charset="0"/>
              <a:cs typeface="Arial" panose="020B0604020202020204" pitchFamily="34" charset="0"/>
            </a:endParaRPr>
          </a:p>
        </p:txBody>
      </p:sp>
      <p:graphicFrame>
        <p:nvGraphicFramePr>
          <p:cNvPr id="12" name="Схема 11"/>
          <p:cNvGraphicFramePr/>
          <p:nvPr>
            <p:extLst>
              <p:ext uri="{D42A27DB-BD31-4B8C-83A1-F6EECF244321}">
                <p14:modId xmlns:p14="http://schemas.microsoft.com/office/powerpoint/2010/main" val="1598906602"/>
              </p:ext>
            </p:extLst>
          </p:nvPr>
        </p:nvGraphicFramePr>
        <p:xfrm>
          <a:off x="1573900" y="1716258"/>
          <a:ext cx="9300425" cy="426013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163313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22</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793101"/>
            <a:ext cx="9144000" cy="662476"/>
          </a:xfrm>
        </p:spPr>
        <p:txBody>
          <a:bodyP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Списочная численность работников</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2)</a:t>
            </a:r>
          </a:p>
        </p:txBody>
      </p:sp>
      <p:sp>
        <p:nvSpPr>
          <p:cNvPr id="14" name="Прямоугольник 13"/>
          <p:cNvSpPr/>
          <p:nvPr/>
        </p:nvSpPr>
        <p:spPr>
          <a:xfrm>
            <a:off x="3192786" y="6207240"/>
            <a:ext cx="5669694" cy="400110"/>
          </a:xfrm>
          <a:prstGeom prst="rect">
            <a:avLst/>
          </a:prstGeom>
        </p:spPr>
        <p:txBody>
          <a:bodyPr wrap="none">
            <a:spAutoFit/>
          </a:bodyPr>
          <a:lstStyle/>
          <a:p>
            <a:pPr algn="ctr"/>
            <a:r>
              <a:rPr lang="ru-RU" sz="2000" b="1" i="1" dirty="0">
                <a:solidFill>
                  <a:srgbClr val="648E85"/>
                </a:solidFill>
                <a:latin typeface="Arial" panose="020B0604020202020204" pitchFamily="34" charset="0"/>
                <a:cs typeface="Arial" panose="020B0604020202020204" pitchFamily="34" charset="0"/>
              </a:rPr>
              <a:t>Приложение 1 к Указаниям по заполнению</a:t>
            </a:r>
            <a:endParaRPr lang="en-US" sz="2000" b="1" i="1" dirty="0">
              <a:solidFill>
                <a:srgbClr val="648E85"/>
              </a:solidFill>
              <a:latin typeface="Arial" panose="020B0604020202020204" pitchFamily="34" charset="0"/>
              <a:cs typeface="Arial" panose="020B0604020202020204" pitchFamily="34" charset="0"/>
            </a:endParaRPr>
          </a:p>
        </p:txBody>
      </p:sp>
      <p:graphicFrame>
        <p:nvGraphicFramePr>
          <p:cNvPr id="13" name="Схема 12"/>
          <p:cNvGraphicFramePr/>
          <p:nvPr>
            <p:extLst>
              <p:ext uri="{D42A27DB-BD31-4B8C-83A1-F6EECF244321}">
                <p14:modId xmlns:p14="http://schemas.microsoft.com/office/powerpoint/2010/main" val="1751513970"/>
              </p:ext>
            </p:extLst>
          </p:nvPr>
        </p:nvGraphicFramePr>
        <p:xfrm>
          <a:off x="1673289" y="1455577"/>
          <a:ext cx="8990021" cy="460932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2051046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23</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Заголовок 1"/>
          <p:cNvSpPr>
            <a:spLocks noGrp="1"/>
          </p:cNvSpPr>
          <p:nvPr>
            <p:ph type="ctrTitle"/>
          </p:nvPr>
        </p:nvSpPr>
        <p:spPr>
          <a:xfrm>
            <a:off x="1374711" y="724733"/>
            <a:ext cx="9144000" cy="662476"/>
          </a:xfrm>
        </p:spPr>
        <p:txBody>
          <a:bodyPr anchor="ctr">
            <a:normAutofit/>
          </a:bodyPr>
          <a:lstStyle/>
          <a:p>
            <a:r>
              <a:rPr lang="ru-RU" sz="2000" b="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Пример расчета списочной численности работников </a:t>
            </a:r>
            <a:r>
              <a:rPr lang="ru-RU" sz="2400" b="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за месяц</a:t>
            </a:r>
          </a:p>
        </p:txBody>
      </p:sp>
      <p:pic>
        <p:nvPicPr>
          <p:cNvPr id="15" name="Рисунок 14"/>
          <p:cNvPicPr>
            <a:picLocks noChangeAspect="1"/>
          </p:cNvPicPr>
          <p:nvPr/>
        </p:nvPicPr>
        <p:blipFill>
          <a:blip r:embed="rId5"/>
          <a:stretch>
            <a:fillRect/>
          </a:stretch>
        </p:blipFill>
        <p:spPr>
          <a:xfrm>
            <a:off x="1594805" y="1594009"/>
            <a:ext cx="8859600" cy="2279362"/>
          </a:xfrm>
          <a:prstGeom prst="rect">
            <a:avLst/>
          </a:prstGeom>
        </p:spPr>
      </p:pic>
      <p:pic>
        <p:nvPicPr>
          <p:cNvPr id="16" name="Рисунок 15"/>
          <p:cNvPicPr>
            <a:picLocks noChangeAspect="1"/>
          </p:cNvPicPr>
          <p:nvPr/>
        </p:nvPicPr>
        <p:blipFill>
          <a:blip r:embed="rId6"/>
          <a:stretch>
            <a:fillRect/>
          </a:stretch>
        </p:blipFill>
        <p:spPr>
          <a:xfrm>
            <a:off x="1291593" y="4134959"/>
            <a:ext cx="10079087" cy="1998307"/>
          </a:xfrm>
          <a:prstGeom prst="rect">
            <a:avLst/>
          </a:prstGeom>
        </p:spPr>
      </p:pic>
    </p:spTree>
    <p:extLst>
      <p:ext uri="{BB962C8B-B14F-4D97-AF65-F5344CB8AC3E}">
        <p14:creationId xmlns:p14="http://schemas.microsoft.com/office/powerpoint/2010/main" val="13264570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24</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724733"/>
            <a:ext cx="9144000" cy="662476"/>
          </a:xfrm>
        </p:spPr>
        <p:txBody>
          <a:bodyPr anchor="ctr">
            <a:normAutofit/>
          </a:bodyPr>
          <a:lstStyle/>
          <a:p>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Если организация работала </a:t>
            </a:r>
            <a:r>
              <a:rPr lang="ru-RU" sz="24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неполный месяц</a:t>
            </a:r>
          </a:p>
        </p:txBody>
      </p:sp>
      <p:sp>
        <p:nvSpPr>
          <p:cNvPr id="13" name="Прямоугольник 12"/>
          <p:cNvSpPr/>
          <p:nvPr/>
        </p:nvSpPr>
        <p:spPr>
          <a:xfrm>
            <a:off x="2735195" y="1334371"/>
            <a:ext cx="6423029" cy="985690"/>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Сумма численности работников за </a:t>
            </a:r>
            <a:r>
              <a:rPr kumimoji="0" lang="ru-RU"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дни работы </a:t>
            </a:r>
            <a: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организации в месяце</a:t>
            </a:r>
            <a:b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16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(люди, как целая единица) </a:t>
            </a:r>
            <a: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r>
            <a:br>
              <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endParaRPr kumimoji="0" lang="ru-RU" sz="1600" b="1"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cxnSp>
        <p:nvCxnSpPr>
          <p:cNvPr id="14" name="Прямая соединительная линия 13"/>
          <p:cNvCxnSpPr/>
          <p:nvPr/>
        </p:nvCxnSpPr>
        <p:spPr>
          <a:xfrm flipV="1">
            <a:off x="3487144" y="2502852"/>
            <a:ext cx="4919133" cy="16934"/>
          </a:xfrm>
          <a:prstGeom prst="line">
            <a:avLst/>
          </a:prstGeom>
          <a:noFill/>
          <a:ln w="25400" cap="flat" cmpd="sng" algn="ctr">
            <a:solidFill>
              <a:sysClr val="windowText" lastClr="000000"/>
            </a:solidFill>
            <a:prstDash val="solid"/>
            <a:miter lim="800000"/>
          </a:ln>
          <a:effectLst/>
        </p:spPr>
      </p:cxnSp>
      <p:sp>
        <p:nvSpPr>
          <p:cNvPr id="16" name="Прямоугольник 15"/>
          <p:cNvSpPr/>
          <p:nvPr/>
        </p:nvSpPr>
        <p:spPr>
          <a:xfrm>
            <a:off x="3745721" y="2700342"/>
            <a:ext cx="4261274" cy="900433"/>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Число календарных дней в месяце</a:t>
            </a:r>
            <a:r>
              <a:rPr kumimoji="0" lang="en-US"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
            </a:r>
            <a:br>
              <a:rPr kumimoji="0" lang="en-US"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br>
            <a:r>
              <a:rPr kumimoji="0" lang="en-US"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(30, 31 </a:t>
            </a:r>
            <a:r>
              <a:rPr kumimoji="0" lang="ru-RU"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или 28, 29)</a:t>
            </a:r>
          </a:p>
        </p:txBody>
      </p:sp>
      <p:pic>
        <p:nvPicPr>
          <p:cNvPr id="17" name="Рисунок 16"/>
          <p:cNvPicPr>
            <a:picLocks noChangeAspect="1"/>
          </p:cNvPicPr>
          <p:nvPr/>
        </p:nvPicPr>
        <p:blipFill>
          <a:blip r:embed="rId5"/>
          <a:stretch>
            <a:fillRect/>
          </a:stretch>
        </p:blipFill>
        <p:spPr>
          <a:xfrm>
            <a:off x="1374710" y="3749093"/>
            <a:ext cx="9851307" cy="1862666"/>
          </a:xfrm>
          <a:prstGeom prst="rect">
            <a:avLst/>
          </a:prstGeom>
        </p:spPr>
      </p:pic>
    </p:spTree>
    <p:extLst>
      <p:ext uri="{BB962C8B-B14F-4D97-AF65-F5344CB8AC3E}">
        <p14:creationId xmlns:p14="http://schemas.microsoft.com/office/powerpoint/2010/main" val="2570856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1177662"/>
            <a:ext cx="9144000" cy="839147"/>
          </a:xfrm>
        </p:spPr>
        <p:txBody>
          <a:bodyPr anchor="ct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Списочная численность работников в среднем за год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2 графа 1)</a:t>
            </a:r>
          </a:p>
        </p:txBody>
      </p:sp>
      <p:sp>
        <p:nvSpPr>
          <p:cNvPr id="12" name="Объект 2"/>
          <p:cNvSpPr txBox="1">
            <a:spLocks/>
          </p:cNvSpPr>
          <p:nvPr/>
        </p:nvSpPr>
        <p:spPr>
          <a:xfrm>
            <a:off x="1981730" y="1817312"/>
            <a:ext cx="78867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                       +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12   </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                                       </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solidFill>
                  <a:sysClr val="windowText" lastClr="000000"/>
                </a:solidFill>
                <a:effectLst/>
                <a:uLnTx/>
                <a:uFillTx/>
                <a:latin typeface="Calibri"/>
                <a:ea typeface="+mn-ea"/>
                <a:cs typeface="+mn-cs"/>
              </a:rPr>
              <a:t>12</a:t>
            </a: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a:p>
            <a:pPr marL="228600" marR="0" lvl="0" indent="-228600" algn="l" defTabSz="914400" rtl="0" eaLnBrk="1" fontAlgn="auto" latinLnBrk="0" hangingPunct="1">
              <a:lnSpc>
                <a:spcPts val="12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sysClr val="windowText" lastClr="000000"/>
              </a:solidFill>
              <a:effectLst/>
              <a:uLnTx/>
              <a:uFillTx/>
              <a:latin typeface="Calibri"/>
              <a:ea typeface="+mn-ea"/>
              <a:cs typeface="+mn-cs"/>
            </a:endParaRPr>
          </a:p>
        </p:txBody>
      </p:sp>
      <p:sp>
        <p:nvSpPr>
          <p:cNvPr id="15" name="Прямоугольник 14"/>
          <p:cNvSpPr/>
          <p:nvPr/>
        </p:nvSpPr>
        <p:spPr>
          <a:xfrm>
            <a:off x="3762103" y="2751514"/>
            <a:ext cx="1570886" cy="1521229"/>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Списочная численность работников за </a:t>
            </a:r>
            <a:r>
              <a:rPr kumimoji="0" lang="ru-RU" sz="1300" b="1" i="1" u="none" strike="noStrike" kern="0" cap="none" spc="0" normalizeH="0" baseline="0" noProof="0" dirty="0">
                <a:ln>
                  <a:noFill/>
                </a:ln>
                <a:solidFill>
                  <a:srgbClr val="C00000"/>
                </a:solidFill>
                <a:effectLst/>
                <a:uLnTx/>
                <a:uFillTx/>
                <a:latin typeface="Calibri"/>
                <a:ea typeface="+mn-ea"/>
                <a:cs typeface="+mn-cs"/>
              </a:rPr>
              <a:t>первый  </a:t>
            </a:r>
            <a:r>
              <a:rPr kumimoji="0" lang="ru-RU" sz="1300" b="1" i="1" u="none" strike="noStrike" kern="0" cap="none" spc="0" normalizeH="0" baseline="0" noProof="0" dirty="0">
                <a:ln>
                  <a:noFill/>
                </a:ln>
                <a:solidFill>
                  <a:prstClr val="black"/>
                </a:solidFill>
                <a:effectLst/>
                <a:uLnTx/>
                <a:uFillTx/>
                <a:latin typeface="Calibri"/>
                <a:ea typeface="+mn-ea"/>
                <a:cs typeface="+mn-cs"/>
              </a:rPr>
              <a:t>месяц </a:t>
            </a:r>
            <a:br>
              <a:rPr kumimoji="0" lang="ru-RU" sz="1300" b="1" i="1" u="none" strike="noStrike" kern="0" cap="none" spc="0" normalizeH="0" baseline="0" noProof="0" dirty="0">
                <a:ln>
                  <a:noFill/>
                </a:ln>
                <a:solidFill>
                  <a:prstClr val="black"/>
                </a:solidFill>
                <a:effectLst/>
                <a:uLnTx/>
                <a:uFillTx/>
                <a:latin typeface="Calibri"/>
                <a:ea typeface="+mn-ea"/>
                <a:cs typeface="+mn-cs"/>
              </a:rPr>
            </a:br>
            <a:r>
              <a:rPr kumimoji="0" lang="ru-RU" sz="1300" b="1" i="1" u="none" strike="noStrike" kern="0" cap="none" spc="0" normalizeH="0" baseline="0" noProof="0" dirty="0">
                <a:ln>
                  <a:noFill/>
                </a:ln>
                <a:solidFill>
                  <a:prstClr val="black"/>
                </a:solidFill>
                <a:effectLst/>
                <a:uLnTx/>
                <a:uFillTx/>
                <a:latin typeface="Calibri"/>
                <a:ea typeface="+mn-ea"/>
                <a:cs typeface="+mn-cs"/>
              </a:rPr>
              <a:t>в отчетном году</a:t>
            </a:r>
          </a:p>
        </p:txBody>
      </p:sp>
      <p:sp>
        <p:nvSpPr>
          <p:cNvPr id="18" name="Прямоугольник 17"/>
          <p:cNvSpPr/>
          <p:nvPr/>
        </p:nvSpPr>
        <p:spPr>
          <a:xfrm>
            <a:off x="5827116" y="2751514"/>
            <a:ext cx="1515286" cy="1521229"/>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Списочная численность работников за </a:t>
            </a:r>
            <a:r>
              <a:rPr kumimoji="0" lang="ru-RU" sz="1300" b="1" i="1" u="none" strike="noStrike" kern="0" cap="none" spc="0" normalizeH="0" baseline="0" noProof="0" dirty="0">
                <a:ln>
                  <a:noFill/>
                </a:ln>
                <a:solidFill>
                  <a:srgbClr val="C00000"/>
                </a:solidFill>
                <a:effectLst/>
                <a:uLnTx/>
                <a:uFillTx/>
                <a:latin typeface="Calibri"/>
                <a:ea typeface="+mn-ea"/>
                <a:cs typeface="+mn-cs"/>
              </a:rPr>
              <a:t>второй  </a:t>
            </a:r>
            <a:r>
              <a:rPr kumimoji="0" lang="ru-RU" sz="1300" b="1" i="1" u="none" strike="noStrike" kern="0" cap="none" spc="0" normalizeH="0" baseline="0" noProof="0" dirty="0">
                <a:ln>
                  <a:noFill/>
                </a:ln>
                <a:solidFill>
                  <a:prstClr val="black"/>
                </a:solidFill>
                <a:effectLst/>
                <a:uLnTx/>
                <a:uFillTx/>
                <a:latin typeface="Calibri"/>
                <a:ea typeface="+mn-ea"/>
                <a:cs typeface="+mn-cs"/>
              </a:rPr>
              <a:t>месяц</a:t>
            </a:r>
            <a:br>
              <a:rPr kumimoji="0" lang="ru-RU" sz="1300" b="1" i="1" u="none" strike="noStrike" kern="0" cap="none" spc="0" normalizeH="0" baseline="0" noProof="0" dirty="0">
                <a:ln>
                  <a:noFill/>
                </a:ln>
                <a:solidFill>
                  <a:prstClr val="black"/>
                </a:solidFill>
                <a:effectLst/>
                <a:uLnTx/>
                <a:uFillTx/>
                <a:latin typeface="Calibri"/>
                <a:ea typeface="+mn-ea"/>
                <a:cs typeface="+mn-cs"/>
              </a:rPr>
            </a:br>
            <a:r>
              <a:rPr kumimoji="0" lang="ru-RU" sz="1300" b="1" i="1" u="none" strike="noStrike" kern="0" cap="none" spc="0" normalizeH="0" baseline="0" noProof="0" dirty="0">
                <a:ln>
                  <a:noFill/>
                </a:ln>
                <a:solidFill>
                  <a:prstClr val="black"/>
                </a:solidFill>
                <a:effectLst/>
                <a:uLnTx/>
                <a:uFillTx/>
                <a:latin typeface="Calibri"/>
                <a:ea typeface="+mn-ea"/>
                <a:cs typeface="+mn-cs"/>
              </a:rPr>
              <a:t> в отчетном году</a:t>
            </a:r>
          </a:p>
        </p:txBody>
      </p:sp>
      <p:sp>
        <p:nvSpPr>
          <p:cNvPr id="20" name="Прямоугольник 19"/>
          <p:cNvSpPr/>
          <p:nvPr/>
        </p:nvSpPr>
        <p:spPr>
          <a:xfrm>
            <a:off x="8335925" y="2751514"/>
            <a:ext cx="1532505" cy="1521229"/>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Списочная численность работников за </a:t>
            </a:r>
            <a:r>
              <a:rPr kumimoji="0" lang="ru-RU" sz="1300" b="1" i="1" u="none" strike="noStrike" kern="0" cap="none" spc="0" normalizeH="0" baseline="0" noProof="0" dirty="0">
                <a:ln>
                  <a:noFill/>
                </a:ln>
                <a:solidFill>
                  <a:srgbClr val="C00000"/>
                </a:solidFill>
                <a:effectLst/>
                <a:uLnTx/>
                <a:uFillTx/>
                <a:latin typeface="Calibri"/>
                <a:ea typeface="+mn-ea"/>
                <a:cs typeface="+mn-cs"/>
              </a:rPr>
              <a:t>последний  </a:t>
            </a:r>
            <a:r>
              <a:rPr kumimoji="0" lang="ru-RU" sz="1300" b="1" i="1" u="none" strike="noStrike" kern="0" cap="none" spc="0" normalizeH="0" baseline="0" noProof="0" dirty="0">
                <a:ln>
                  <a:noFill/>
                </a:ln>
                <a:solidFill>
                  <a:prstClr val="black"/>
                </a:solidFill>
                <a:effectLst/>
                <a:uLnTx/>
                <a:uFillTx/>
                <a:latin typeface="Calibri"/>
                <a:ea typeface="+mn-ea"/>
                <a:cs typeface="+mn-cs"/>
              </a:rPr>
              <a:t>месяц в отчетном году</a:t>
            </a:r>
          </a:p>
        </p:txBody>
      </p:sp>
      <p:cxnSp>
        <p:nvCxnSpPr>
          <p:cNvPr id="21" name="Прямая соединительная линия 20"/>
          <p:cNvCxnSpPr/>
          <p:nvPr/>
        </p:nvCxnSpPr>
        <p:spPr>
          <a:xfrm flipV="1">
            <a:off x="3680644" y="4563688"/>
            <a:ext cx="6187786" cy="8313"/>
          </a:xfrm>
          <a:prstGeom prst="line">
            <a:avLst/>
          </a:prstGeom>
          <a:noFill/>
          <a:ln w="22225" cap="flat" cmpd="sng" algn="ctr">
            <a:solidFill>
              <a:sysClr val="windowText" lastClr="000000"/>
            </a:solidFill>
            <a:prstDash val="solid"/>
            <a:miter lim="800000"/>
          </a:ln>
          <a:effectLst/>
        </p:spPr>
      </p:cxnSp>
      <p:sp>
        <p:nvSpPr>
          <p:cNvPr id="22" name="Прямоугольник 21"/>
          <p:cNvSpPr/>
          <p:nvPr/>
        </p:nvSpPr>
        <p:spPr>
          <a:xfrm>
            <a:off x="1819460" y="3283131"/>
            <a:ext cx="1474643" cy="239485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a:ln>
                  <a:noFill/>
                </a:ln>
                <a:solidFill>
                  <a:prstClr val="black"/>
                </a:solidFill>
                <a:effectLst/>
                <a:uLnTx/>
                <a:uFillTx/>
                <a:latin typeface="Calibri"/>
                <a:ea typeface="+mn-ea"/>
                <a:cs typeface="+mn-cs"/>
              </a:rPr>
              <a:t>Списочная численность работников </a:t>
            </a:r>
            <a:br>
              <a:rPr kumimoji="0" lang="ru-RU" sz="1300" b="1" i="0" u="none" strike="noStrike" kern="0" cap="none" spc="0" normalizeH="0" baseline="0" noProof="0" dirty="0">
                <a:ln>
                  <a:noFill/>
                </a:ln>
                <a:solidFill>
                  <a:prstClr val="black"/>
                </a:solidFill>
                <a:effectLst/>
                <a:uLnTx/>
                <a:uFillTx/>
                <a:latin typeface="Calibri"/>
                <a:ea typeface="+mn-ea"/>
                <a:cs typeface="+mn-cs"/>
              </a:rPr>
            </a:br>
            <a:r>
              <a:rPr kumimoji="0" lang="ru-RU" sz="1300" b="1" i="0" u="none" strike="noStrike" kern="0" cap="none" spc="0" normalizeH="0" baseline="0" noProof="0" dirty="0">
                <a:ln>
                  <a:noFill/>
                </a:ln>
                <a:solidFill>
                  <a:srgbClr val="FF0000"/>
                </a:solidFill>
                <a:effectLst/>
                <a:uLnTx/>
                <a:uFillTx/>
                <a:latin typeface="Calibri"/>
                <a:ea typeface="+mn-ea"/>
                <a:cs typeface="+mn-cs"/>
              </a:rPr>
              <a:t>за отчетный год</a:t>
            </a:r>
            <a:endParaRPr kumimoji="0" lang="ru-RU" sz="1300" b="1" i="1" u="none" strike="noStrike" kern="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18965157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26</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Правая фигурная скобка 11"/>
          <p:cNvSpPr/>
          <p:nvPr/>
        </p:nvSpPr>
        <p:spPr>
          <a:xfrm rot="16200000">
            <a:off x="8623076" y="1186492"/>
            <a:ext cx="452289" cy="2851831"/>
          </a:xfrm>
          <a:prstGeom prst="rightBrace">
            <a:avLst>
              <a:gd name="adj1" fmla="val 45023"/>
              <a:gd name="adj2" fmla="val 49807"/>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3" name="Правая фигурная скобка 12"/>
          <p:cNvSpPr/>
          <p:nvPr/>
        </p:nvSpPr>
        <p:spPr>
          <a:xfrm rot="16200000">
            <a:off x="4166816" y="-291343"/>
            <a:ext cx="430135" cy="5823544"/>
          </a:xfrm>
          <a:prstGeom prst="rightBrace">
            <a:avLst>
              <a:gd name="adj1" fmla="val 202524"/>
              <a:gd name="adj2" fmla="val 51453"/>
            </a:avLst>
          </a:prstGeom>
          <a:noFill/>
          <a:ln w="28575"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black"/>
              </a:solidFill>
              <a:effectLst/>
              <a:uLnTx/>
              <a:uFillTx/>
              <a:latin typeface="Calibri"/>
              <a:ea typeface="+mn-ea"/>
              <a:cs typeface="+mn-cs"/>
            </a:endParaRPr>
          </a:p>
        </p:txBody>
      </p:sp>
      <p:sp>
        <p:nvSpPr>
          <p:cNvPr id="14" name="Заголовок 1"/>
          <p:cNvSpPr txBox="1">
            <a:spLocks/>
          </p:cNvSpPr>
          <p:nvPr/>
        </p:nvSpPr>
        <p:spPr>
          <a:xfrm>
            <a:off x="7457292" y="1574800"/>
            <a:ext cx="2787002" cy="571331"/>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ru-RU"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Период работы организации</a:t>
            </a:r>
          </a:p>
        </p:txBody>
      </p:sp>
      <p:sp>
        <p:nvSpPr>
          <p:cNvPr id="15" name="Заголовок 1"/>
          <p:cNvSpPr txBox="1">
            <a:spLocks/>
          </p:cNvSpPr>
          <p:nvPr/>
        </p:nvSpPr>
        <p:spPr>
          <a:xfrm>
            <a:off x="1912477" y="1574800"/>
            <a:ext cx="5395525" cy="571332"/>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ru-RU"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Период, когда организация деятельность </a:t>
            </a:r>
            <a:br>
              <a:rPr kumimoji="0" lang="ru-RU"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не осуществляла</a:t>
            </a:r>
            <a:endParaRPr kumimoji="0" lang="ru-RU" sz="1800" b="1" i="0" u="none" strike="noStrike" kern="1200" cap="none" spc="0" normalizeH="0" baseline="0" noProof="0" dirty="0">
              <a:ln>
                <a:noFill/>
              </a:ln>
              <a:solidFill>
                <a:prstClr val="black"/>
              </a:solidFill>
              <a:effectLst/>
              <a:uLnTx/>
              <a:uFillTx/>
              <a:latin typeface="Calibri Light"/>
              <a:ea typeface="+mj-ea"/>
              <a:cs typeface="+mj-cs"/>
            </a:endParaRPr>
          </a:p>
        </p:txBody>
      </p:sp>
      <p:sp>
        <p:nvSpPr>
          <p:cNvPr id="16" name="Прямоугольник 15"/>
          <p:cNvSpPr/>
          <p:nvPr/>
        </p:nvSpPr>
        <p:spPr>
          <a:xfrm>
            <a:off x="1470112" y="291694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a:t>
            </a:r>
          </a:p>
        </p:txBody>
      </p:sp>
      <p:sp>
        <p:nvSpPr>
          <p:cNvPr id="17" name="Прямоугольник 16"/>
          <p:cNvSpPr/>
          <p:nvPr/>
        </p:nvSpPr>
        <p:spPr>
          <a:xfrm>
            <a:off x="2223487"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2</a:t>
            </a:r>
          </a:p>
        </p:txBody>
      </p:sp>
      <p:sp>
        <p:nvSpPr>
          <p:cNvPr id="18" name="Прямоугольник 17"/>
          <p:cNvSpPr/>
          <p:nvPr/>
        </p:nvSpPr>
        <p:spPr>
          <a:xfrm>
            <a:off x="2982743"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3</a:t>
            </a:r>
          </a:p>
        </p:txBody>
      </p:sp>
      <p:sp>
        <p:nvSpPr>
          <p:cNvPr id="20" name="Прямоугольник 19"/>
          <p:cNvSpPr/>
          <p:nvPr/>
        </p:nvSpPr>
        <p:spPr>
          <a:xfrm>
            <a:off x="3741999" y="291694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4</a:t>
            </a:r>
          </a:p>
        </p:txBody>
      </p:sp>
      <p:sp>
        <p:nvSpPr>
          <p:cNvPr id="21" name="Прямоугольник 20"/>
          <p:cNvSpPr/>
          <p:nvPr/>
        </p:nvSpPr>
        <p:spPr>
          <a:xfrm>
            <a:off x="4466277" y="291694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5</a:t>
            </a:r>
          </a:p>
        </p:txBody>
      </p:sp>
      <p:sp>
        <p:nvSpPr>
          <p:cNvPr id="22" name="Прямоугольник 21"/>
          <p:cNvSpPr/>
          <p:nvPr/>
        </p:nvSpPr>
        <p:spPr>
          <a:xfrm>
            <a:off x="5211625"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6</a:t>
            </a:r>
          </a:p>
        </p:txBody>
      </p:sp>
      <p:sp>
        <p:nvSpPr>
          <p:cNvPr id="23" name="Прямоугольник 22"/>
          <p:cNvSpPr/>
          <p:nvPr/>
        </p:nvSpPr>
        <p:spPr>
          <a:xfrm>
            <a:off x="5940432" y="2925050"/>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7</a:t>
            </a:r>
          </a:p>
        </p:txBody>
      </p:sp>
      <p:sp>
        <p:nvSpPr>
          <p:cNvPr id="24" name="Прямоугольник 23"/>
          <p:cNvSpPr/>
          <p:nvPr/>
        </p:nvSpPr>
        <p:spPr>
          <a:xfrm>
            <a:off x="6669239" y="2934495"/>
            <a:ext cx="624417" cy="746838"/>
          </a:xfrm>
          <a:prstGeom prst="rect">
            <a:avLst/>
          </a:prstGeom>
          <a:solidFill>
            <a:srgbClr val="D8E4E1"/>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8</a:t>
            </a:r>
          </a:p>
        </p:txBody>
      </p:sp>
      <p:sp>
        <p:nvSpPr>
          <p:cNvPr id="25" name="Прямоугольник 24"/>
          <p:cNvSpPr/>
          <p:nvPr/>
        </p:nvSpPr>
        <p:spPr>
          <a:xfrm>
            <a:off x="7423305"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9</a:t>
            </a:r>
          </a:p>
        </p:txBody>
      </p:sp>
      <p:sp>
        <p:nvSpPr>
          <p:cNvPr id="26" name="Прямоугольник 25"/>
          <p:cNvSpPr/>
          <p:nvPr/>
        </p:nvSpPr>
        <p:spPr>
          <a:xfrm>
            <a:off x="8177371"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10</a:t>
            </a:r>
          </a:p>
        </p:txBody>
      </p:sp>
      <p:sp>
        <p:nvSpPr>
          <p:cNvPr id="27" name="Прямоугольник 26"/>
          <p:cNvSpPr/>
          <p:nvPr/>
        </p:nvSpPr>
        <p:spPr>
          <a:xfrm>
            <a:off x="8931437"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11</a:t>
            </a:r>
          </a:p>
        </p:txBody>
      </p:sp>
      <p:sp>
        <p:nvSpPr>
          <p:cNvPr id="28" name="Прямоугольник 27"/>
          <p:cNvSpPr/>
          <p:nvPr/>
        </p:nvSpPr>
        <p:spPr>
          <a:xfrm>
            <a:off x="9684706" y="2934495"/>
            <a:ext cx="624417" cy="746838"/>
          </a:xfrm>
          <a:prstGeom prst="rect">
            <a:avLst/>
          </a:prstGeom>
          <a:solidFill>
            <a:srgbClr val="BED1CD"/>
          </a:solidFill>
          <a:ln w="12700" cap="flat" cmpd="sng" algn="ctr">
            <a:solidFill>
              <a:srgbClr val="648E85"/>
            </a:solidFill>
            <a:prstDash val="solid"/>
            <a:miter lim="800000"/>
          </a:ln>
          <a:effectLst/>
          <a:scene3d>
            <a:camera prst="orthographicFront"/>
            <a:lightRig rig="threePt" dir="t"/>
          </a:scene3d>
          <a:sp3d>
            <a:bevelT w="38100" h="82550"/>
            <a:bevelB w="127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12</a:t>
            </a:r>
          </a:p>
        </p:txBody>
      </p:sp>
      <p:sp>
        <p:nvSpPr>
          <p:cNvPr id="29" name="Заголовок 1"/>
          <p:cNvSpPr txBox="1">
            <a:spLocks/>
          </p:cNvSpPr>
          <p:nvPr/>
        </p:nvSpPr>
        <p:spPr>
          <a:xfrm>
            <a:off x="1374711" y="3509963"/>
            <a:ext cx="9615119" cy="158855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just" defTabSz="914400" rtl="0" eaLnBrk="1" fontAlgn="auto" latinLnBrk="0" hangingPunct="1">
              <a:lnSpc>
                <a:spcPct val="90000"/>
              </a:lnSpc>
              <a:spcBef>
                <a:spcPct val="0"/>
              </a:spcBef>
              <a:spcAft>
                <a:spcPts val="0"/>
              </a:spcAft>
              <a:buClrTx/>
              <a:buSzTx/>
              <a:buFontTx/>
              <a:buNone/>
              <a:tabLst/>
              <a:defRPr/>
            </a:pP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0</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t>
            </a:r>
            <a:r>
              <a:rPr kumimoji="0" lang="en-US"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a:t>
            </a:r>
          </a:p>
          <a:p>
            <a:pPr marL="0" marR="0" lvl="0" indent="0" algn="just"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Calibri Light"/>
                <a:ea typeface="+mj-ea"/>
                <a:cs typeface="+mj-cs"/>
              </a:rPr>
              <a:t>                                           </a:t>
            </a:r>
            <a:r>
              <a:rPr kumimoji="0" lang="ru-RU" sz="23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12</a:t>
            </a:r>
          </a:p>
        </p:txBody>
      </p:sp>
      <p:cxnSp>
        <p:nvCxnSpPr>
          <p:cNvPr id="30" name="Прямая соединительная линия 29"/>
          <p:cNvCxnSpPr/>
          <p:nvPr/>
        </p:nvCxnSpPr>
        <p:spPr>
          <a:xfrm>
            <a:off x="1645645" y="4248664"/>
            <a:ext cx="7474501" cy="14130"/>
          </a:xfrm>
          <a:prstGeom prst="line">
            <a:avLst/>
          </a:prstGeom>
        </p:spPr>
        <p:style>
          <a:lnRef idx="2">
            <a:schemeClr val="dk1"/>
          </a:lnRef>
          <a:fillRef idx="0">
            <a:schemeClr val="dk1"/>
          </a:fillRef>
          <a:effectRef idx="1">
            <a:schemeClr val="dk1"/>
          </a:effectRef>
          <a:fontRef idx="minor">
            <a:schemeClr val="tx1"/>
          </a:fontRef>
        </p:style>
      </p:cxnSp>
      <p:sp>
        <p:nvSpPr>
          <p:cNvPr id="32" name="Заголовок 1"/>
          <p:cNvSpPr txBox="1">
            <a:spLocks/>
          </p:cNvSpPr>
          <p:nvPr/>
        </p:nvSpPr>
        <p:spPr>
          <a:xfrm>
            <a:off x="1645645" y="5175351"/>
            <a:ext cx="8448848" cy="74794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lnSpc>
                <a:spcPct val="150000"/>
              </a:lnSpc>
              <a:defRPr/>
            </a:pPr>
            <a:endParaRPr lang="en-US" sz="2400" b="1" dirty="0">
              <a:solidFill>
                <a:prstClr val="black"/>
              </a:solidFill>
              <a:ea typeface="+mn-ea"/>
              <a:cs typeface="+mn-cs"/>
            </a:endParaRPr>
          </a:p>
          <a:p>
            <a:pPr lvl="0" algn="ctr">
              <a:lnSpc>
                <a:spcPct val="100000"/>
              </a:lnSpc>
              <a:spcBef>
                <a:spcPts val="0"/>
              </a:spcBef>
              <a:defRPr/>
            </a:pPr>
            <a:r>
              <a:rPr lang="ru-RU" sz="2200" b="1" i="1" dirty="0">
                <a:solidFill>
                  <a:srgbClr val="53756E"/>
                </a:solidFill>
                <a:latin typeface="Arial" panose="020B0604020202020204" pitchFamily="34" charset="0"/>
                <a:ea typeface="+mn-ea"/>
                <a:cs typeface="Arial" panose="020B0604020202020204" pitchFamily="34" charset="0"/>
              </a:rPr>
              <a:t>Организация осуществляла деятельность с 1 сентября </a:t>
            </a:r>
            <a:r>
              <a:rPr lang="en-US" sz="2200" b="1" i="1" dirty="0">
                <a:solidFill>
                  <a:srgbClr val="53756E"/>
                </a:solidFill>
                <a:latin typeface="Arial" panose="020B0604020202020204" pitchFamily="34" charset="0"/>
                <a:ea typeface="+mn-ea"/>
                <a:cs typeface="Arial" panose="020B0604020202020204" pitchFamily="34" charset="0"/>
              </a:rPr>
              <a:t/>
            </a:r>
            <a:br>
              <a:rPr lang="en-US" sz="2200" b="1" i="1" dirty="0">
                <a:solidFill>
                  <a:srgbClr val="53756E"/>
                </a:solidFill>
                <a:latin typeface="Arial" panose="020B0604020202020204" pitchFamily="34" charset="0"/>
                <a:ea typeface="+mn-ea"/>
                <a:cs typeface="Arial" panose="020B0604020202020204" pitchFamily="34" charset="0"/>
              </a:rPr>
            </a:br>
            <a:r>
              <a:rPr lang="ru-RU" sz="2200" b="1" i="1" dirty="0">
                <a:solidFill>
                  <a:srgbClr val="53756E"/>
                </a:solidFill>
                <a:latin typeface="Arial" panose="020B0604020202020204" pitchFamily="34" charset="0"/>
                <a:ea typeface="+mn-ea"/>
                <a:cs typeface="Arial" panose="020B0604020202020204" pitchFamily="34" charset="0"/>
              </a:rPr>
              <a:t>с 1 работником на 0,5 ст.</a:t>
            </a:r>
            <a:r>
              <a:rPr lang="ru-RU" sz="2200" b="1" dirty="0">
                <a:solidFill>
                  <a:srgbClr val="53756E"/>
                </a:solidFill>
                <a:latin typeface="Arial" panose="020B0604020202020204" pitchFamily="34" charset="0"/>
                <a:ea typeface="+mn-ea"/>
                <a:cs typeface="Arial" panose="020B0604020202020204" pitchFamily="34" charset="0"/>
              </a:rPr>
              <a:t/>
            </a:r>
            <a:br>
              <a:rPr lang="ru-RU" sz="2200" b="1" dirty="0">
                <a:solidFill>
                  <a:srgbClr val="53756E"/>
                </a:solidFill>
                <a:latin typeface="Arial" panose="020B0604020202020204" pitchFamily="34" charset="0"/>
                <a:ea typeface="+mn-ea"/>
                <a:cs typeface="Arial" panose="020B0604020202020204" pitchFamily="34" charset="0"/>
              </a:rPr>
            </a:br>
            <a:r>
              <a:rPr lang="ru-RU" sz="2200" b="1" dirty="0">
                <a:solidFill>
                  <a:srgbClr val="53756E"/>
                </a:solidFill>
                <a:latin typeface="Arial" panose="020B0604020202020204" pitchFamily="34" charset="0"/>
                <a:ea typeface="+mn-ea"/>
                <a:cs typeface="Arial" panose="020B0604020202020204" pitchFamily="34" charset="0"/>
              </a:rPr>
              <a:t/>
            </a:r>
            <a:br>
              <a:rPr lang="ru-RU" sz="2200" b="1" dirty="0">
                <a:solidFill>
                  <a:srgbClr val="53756E"/>
                </a:solidFill>
                <a:latin typeface="Arial" panose="020B0604020202020204" pitchFamily="34" charset="0"/>
                <a:ea typeface="+mn-ea"/>
                <a:cs typeface="Arial" panose="020B0604020202020204" pitchFamily="34" charset="0"/>
              </a:rPr>
            </a:br>
            <a:r>
              <a:rPr lang="ru-RU" sz="2000" b="1" dirty="0">
                <a:solidFill>
                  <a:prstClr val="black"/>
                </a:solidFill>
                <a:latin typeface="Calibri"/>
                <a:ea typeface="+mn-ea"/>
                <a:cs typeface="+mn-cs"/>
              </a:rPr>
              <a:t>Списочная численность работников в среднем за год </a:t>
            </a:r>
            <a:endParaRPr lang="en-US" sz="2000" b="1" dirty="0">
              <a:solidFill>
                <a:prstClr val="black"/>
              </a:solidFill>
              <a:latin typeface="Calibri"/>
              <a:ea typeface="+mn-ea"/>
              <a:cs typeface="+mn-cs"/>
            </a:endParaRPr>
          </a:p>
          <a:p>
            <a:pPr lvl="0" algn="ctr">
              <a:lnSpc>
                <a:spcPct val="100000"/>
              </a:lnSpc>
              <a:spcBef>
                <a:spcPts val="0"/>
              </a:spcBef>
              <a:defRPr/>
            </a:pPr>
            <a:r>
              <a:rPr lang="ru-RU" sz="2000" b="1" dirty="0">
                <a:solidFill>
                  <a:prstClr val="black"/>
                </a:solidFill>
                <a:latin typeface="Calibri"/>
                <a:ea typeface="+mn-ea"/>
                <a:cs typeface="+mn-cs"/>
              </a:rPr>
              <a:t>4:12=0,3</a:t>
            </a:r>
          </a:p>
        </p:txBody>
      </p:sp>
      <p:sp>
        <p:nvSpPr>
          <p:cNvPr id="34" name="Заголовок 1"/>
          <p:cNvSpPr txBox="1">
            <a:spLocks/>
          </p:cNvSpPr>
          <p:nvPr/>
        </p:nvSpPr>
        <p:spPr>
          <a:xfrm>
            <a:off x="1374711" y="831219"/>
            <a:ext cx="9144000" cy="94997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Если организация работала </a:t>
            </a:r>
            <a:r>
              <a:rPr lang="ru-RU" sz="24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неполный год</a:t>
            </a:r>
          </a:p>
        </p:txBody>
      </p:sp>
    </p:spTree>
    <p:extLst>
      <p:ext uri="{BB962C8B-B14F-4D97-AF65-F5344CB8AC3E}">
        <p14:creationId xmlns:p14="http://schemas.microsoft.com/office/powerpoint/2010/main" val="1811717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27</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497874" y="914398"/>
            <a:ext cx="9020836" cy="1978703"/>
          </a:xfrm>
        </p:spPr>
        <p:txBody>
          <a:bodyPr anchor="ctr">
            <a:noAutofit/>
          </a:bodyPr>
          <a:lstStyle/>
          <a:p>
            <a:pPr>
              <a:spcBef>
                <a:spcPts val="1200"/>
              </a:spcBef>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Среднесписочная численность работников </a:t>
            </a: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1) </a:t>
            </a:r>
            <a:b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может быть </a:t>
            </a: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больше</a:t>
            </a: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t>
            </a:r>
            <a:b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списочной численности работников </a:t>
            </a: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2) </a:t>
            </a:r>
            <a:b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dirty="0">
                <a:solidFill>
                  <a:srgbClr val="FF0000"/>
                </a:solidFill>
                <a:latin typeface="Tahoma" panose="020B0604030504040204" pitchFamily="34" charset="0"/>
                <a:ea typeface="Tahoma" panose="020B0604030504040204" pitchFamily="34" charset="0"/>
                <a:cs typeface="Tahoma" panose="020B0604030504040204" pitchFamily="34" charset="0"/>
              </a:rPr>
              <a:t>только в том случае</a:t>
            </a:r>
            <a:r>
              <a:rPr lang="ru-RU" sz="2000" b="1" i="1"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000" b="1" i="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когда организация привлекает:</a:t>
            </a:r>
          </a:p>
        </p:txBody>
      </p:sp>
      <p:sp>
        <p:nvSpPr>
          <p:cNvPr id="12" name="Объект 2"/>
          <p:cNvSpPr txBox="1">
            <a:spLocks/>
          </p:cNvSpPr>
          <p:nvPr/>
        </p:nvSpPr>
        <p:spPr>
          <a:xfrm>
            <a:off x="2248524" y="2158584"/>
            <a:ext cx="9239087" cy="3348000"/>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10000"/>
              </a:lnSpc>
              <a:spcBef>
                <a:spcPts val="0"/>
              </a:spcBef>
              <a:spcAft>
                <a:spcPts val="600"/>
              </a:spcAft>
              <a:buClrTx/>
              <a:buSzTx/>
              <a:buFont typeface="Wingdings" panose="05000000000000000000" pitchFamily="2" charset="2"/>
              <a:buChar char="§"/>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лиц, не состоящих в списочном составе организации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и отбывающих наказание в виде лишения свободы; </a:t>
            </a:r>
          </a:p>
          <a:p>
            <a:pPr marL="228600" marR="0" lvl="0" indent="-228600" algn="l" defTabSz="914400" rtl="0" eaLnBrk="1" fontAlgn="auto" latinLnBrk="0" hangingPunct="1">
              <a:lnSpc>
                <a:spcPct val="110000"/>
              </a:lnSpc>
              <a:spcBef>
                <a:spcPts val="600"/>
              </a:spcBef>
              <a:spcAft>
                <a:spcPts val="600"/>
              </a:spcAft>
              <a:buClrTx/>
              <a:buSzTx/>
              <a:buFont typeface="Wingdings" panose="05000000000000000000" pitchFamily="2" charset="2"/>
              <a:buChar char="§"/>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больных хроническим алкоголизмом, наркоманией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и токсикоманией, не состоящих в списочном составе организации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и помещенных в лечебно-трудовые профилактории;</a:t>
            </a:r>
          </a:p>
          <a:p>
            <a:pPr marL="228600" marR="0" lvl="0" indent="-228600" algn="l" defTabSz="914400" rtl="0" eaLnBrk="1" fontAlgn="auto" latinLnBrk="0" hangingPunct="1">
              <a:lnSpc>
                <a:spcPct val="110000"/>
              </a:lnSpc>
              <a:spcBef>
                <a:spcPts val="600"/>
              </a:spcBef>
              <a:spcAft>
                <a:spcPts val="600"/>
              </a:spcAft>
              <a:buClrTx/>
              <a:buSzTx/>
              <a:buFont typeface="Wingdings" panose="05000000000000000000" pitchFamily="2" charset="2"/>
              <a:buChar char="§"/>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безработных, зарегистрированных в органах по труду, занятости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и социальной защите, направленных на оплачиваемые работы</a:t>
            </a:r>
          </a:p>
        </p:txBody>
      </p:sp>
    </p:spTree>
    <p:extLst>
      <p:ext uri="{BB962C8B-B14F-4D97-AF65-F5344CB8AC3E}">
        <p14:creationId xmlns:p14="http://schemas.microsoft.com/office/powerpoint/2010/main" val="30800067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1"/>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28</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mc:AlternateContent xmlns:mc="http://schemas.openxmlformats.org/markup-compatibility/2006" xmlns:a14="http://schemas.microsoft.com/office/drawing/2010/main">
        <mc:Choice Requires="a14">
          <p:graphicFrame>
            <p:nvGraphicFramePr>
              <p:cNvPr id="12" name="Схема 11"/>
              <p:cNvGraphicFramePr/>
              <p:nvPr>
                <p:extLst>
                  <p:ext uri="{D42A27DB-BD31-4B8C-83A1-F6EECF244321}">
                    <p14:modId xmlns:p14="http://schemas.microsoft.com/office/powerpoint/2010/main" val="1595527766"/>
                  </p:ext>
                </p:extLst>
              </p:nvPr>
            </p:nvGraphicFramePr>
            <p:xfrm>
              <a:off x="1780460" y="923109"/>
              <a:ext cx="9468000" cy="5760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mc:Choice>
        <mc:Fallback xmlns="">
          <p:graphicFrame>
            <p:nvGraphicFramePr>
              <p:cNvPr id="12" name="Схема 11"/>
              <p:cNvGraphicFramePr/>
              <p:nvPr>
                <p:extLst>
                  <p:ext uri="{D42A27DB-BD31-4B8C-83A1-F6EECF244321}">
                    <p14:modId xmlns:p14="http://schemas.microsoft.com/office/powerpoint/2010/main" val="1595527766"/>
                  </p:ext>
                </p:extLst>
              </p:nvPr>
            </p:nvGraphicFramePr>
            <p:xfrm>
              <a:off x="1780460" y="923109"/>
              <a:ext cx="9468000" cy="57600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mc:Fallback>
      </mc:AlternateContent>
    </p:spTree>
    <p:extLst>
      <p:ext uri="{BB962C8B-B14F-4D97-AF65-F5344CB8AC3E}">
        <p14:creationId xmlns:p14="http://schemas.microsoft.com/office/powerpoint/2010/main" val="2402346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497874" y="914399"/>
            <a:ext cx="9020836" cy="1480458"/>
          </a:xfrm>
        </p:spPr>
        <p:txBody>
          <a:bodyPr anchor="ctr">
            <a:noAutofit/>
          </a:bodyPr>
          <a:lstStyle/>
          <a:p>
            <a:pPr>
              <a:spcBef>
                <a:spcPts val="1200"/>
              </a:spcBef>
            </a:pPr>
            <a:endPar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29</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13" name="Рисунок 12"/>
          <p:cNvPicPr>
            <a:picLocks noChangeAspect="1"/>
          </p:cNvPicPr>
          <p:nvPr/>
        </p:nvPicPr>
        <p:blipFill>
          <a:blip r:embed="rId5"/>
          <a:stretch>
            <a:fillRect/>
          </a:stretch>
        </p:blipFill>
        <p:spPr>
          <a:xfrm>
            <a:off x="2334000" y="875521"/>
            <a:ext cx="7524000" cy="5853850"/>
          </a:xfrm>
          <a:prstGeom prst="rect">
            <a:avLst/>
          </a:prstGeom>
        </p:spPr>
      </p:pic>
    </p:spTree>
    <p:extLst>
      <p:ext uri="{BB962C8B-B14F-4D97-AF65-F5344CB8AC3E}">
        <p14:creationId xmlns:p14="http://schemas.microsoft.com/office/powerpoint/2010/main" val="2836301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03</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Прямоугольник 10"/>
          <p:cNvSpPr/>
          <p:nvPr/>
        </p:nvSpPr>
        <p:spPr>
          <a:xfrm>
            <a:off x="970495" y="1338773"/>
            <a:ext cx="10444266" cy="5293757"/>
          </a:xfrm>
          <a:prstGeom prst="rect">
            <a:avLst/>
          </a:prstGeom>
        </p:spPr>
        <p:txBody>
          <a:bodyPr wrap="square" lIns="90000">
            <a:spAutoFit/>
          </a:bodyPr>
          <a:lstStyle/>
          <a:p>
            <a:pPr lvl="0">
              <a:lnSpc>
                <a:spcPct val="120000"/>
              </a:lnSpc>
            </a:pPr>
            <a:r>
              <a:rPr lang="ru-RU" sz="2000" b="1" dirty="0">
                <a:solidFill>
                  <a:srgbClr val="FF0000"/>
                </a:solidFill>
                <a:latin typeface="Arial" panose="020B0604020202020204" pitchFamily="34" charset="0"/>
                <a:cs typeface="Arial" panose="020B0604020202020204" pitchFamily="34" charset="0"/>
              </a:rPr>
              <a:t>Форму 1-мп (микро) представляют:</a:t>
            </a:r>
          </a:p>
          <a:p>
            <a:pPr marL="179388" lvl="0" indent="-179388" eaLnBrk="0" fontAlgn="base" hangingPunct="0">
              <a:spcBef>
                <a:spcPts val="1200"/>
              </a:spcBef>
              <a:spcAft>
                <a:spcPct val="0"/>
              </a:spcAft>
              <a:buClr>
                <a:srgbClr val="DD7E0E"/>
              </a:buClr>
              <a:buSzPct val="80000"/>
              <a:buFont typeface="Wingdings" pitchFamily="2" charset="2"/>
              <a:buChar char="§"/>
              <a:tabLst>
                <a:tab pos="179388" algn="l"/>
              </a:tabLst>
            </a:pPr>
            <a:r>
              <a:rPr lang="ru-RU" sz="2000" dirty="0">
                <a:solidFill>
                  <a:prstClr val="black"/>
                </a:solidFill>
                <a:latin typeface="Arial" pitchFamily="34" charset="0"/>
                <a:cs typeface="Arial" pitchFamily="34" charset="0"/>
              </a:rPr>
              <a:t>Юридические лица – коммерческие организации </a:t>
            </a:r>
            <a:r>
              <a:rPr lang="ru-RU" sz="2000" b="1" dirty="0">
                <a:solidFill>
                  <a:prstClr val="black"/>
                </a:solidFill>
                <a:latin typeface="Arial" pitchFamily="34" charset="0"/>
                <a:cs typeface="Arial" pitchFamily="34" charset="0"/>
              </a:rPr>
              <a:t>со средней численностью </a:t>
            </a:r>
            <a:r>
              <a:rPr lang="ru-RU" sz="2000" dirty="0">
                <a:solidFill>
                  <a:prstClr val="black"/>
                </a:solidFill>
                <a:latin typeface="Arial" pitchFamily="34" charset="0"/>
                <a:cs typeface="Arial" pitchFamily="34" charset="0"/>
              </a:rPr>
              <a:t>работников за календарный год, </a:t>
            </a:r>
            <a:r>
              <a:rPr lang="ru-RU" sz="2000" b="1" dirty="0">
                <a:solidFill>
                  <a:prstClr val="black"/>
                </a:solidFill>
                <a:latin typeface="Arial" pitchFamily="34" charset="0"/>
                <a:cs typeface="Arial" pitchFamily="34" charset="0"/>
              </a:rPr>
              <a:t>предшествующий отчетному</a:t>
            </a:r>
            <a:r>
              <a:rPr lang="ru-RU" sz="2000" dirty="0">
                <a:solidFill>
                  <a:prstClr val="black"/>
                </a:solidFill>
                <a:latin typeface="Arial" pitchFamily="34" charset="0"/>
                <a:cs typeface="Arial" pitchFamily="34" charset="0"/>
              </a:rPr>
              <a:t>, до 15 человек включительно;</a:t>
            </a:r>
          </a:p>
          <a:p>
            <a:pPr marL="179388" lvl="0" indent="-179388" algn="just" eaLnBrk="0" fontAlgn="base" hangingPunct="0">
              <a:spcBef>
                <a:spcPts val="1200"/>
              </a:spcBef>
              <a:spcAft>
                <a:spcPct val="0"/>
              </a:spcAft>
              <a:buClr>
                <a:srgbClr val="DD7E0E"/>
              </a:buClr>
              <a:buSzPct val="80000"/>
              <a:buFont typeface="Wingdings" pitchFamily="2" charset="2"/>
              <a:buChar char="§"/>
              <a:tabLst>
                <a:tab pos="179388" algn="l"/>
              </a:tabLst>
            </a:pPr>
            <a:r>
              <a:rPr lang="ru-RU" sz="2000" dirty="0">
                <a:solidFill>
                  <a:prstClr val="black"/>
                </a:solidFill>
                <a:latin typeface="Arial" pitchFamily="34" charset="0"/>
                <a:cs typeface="Arial" pitchFamily="34" charset="0"/>
              </a:rPr>
              <a:t>юридические лица – вновь созданные в отчетном году коммерческие организации</a:t>
            </a:r>
          </a:p>
          <a:p>
            <a:pPr lvl="0" eaLnBrk="0" fontAlgn="base" hangingPunct="0">
              <a:spcBef>
                <a:spcPts val="1200"/>
              </a:spcBef>
              <a:spcAft>
                <a:spcPct val="0"/>
              </a:spcAft>
              <a:buClr>
                <a:srgbClr val="DD7E0E"/>
              </a:buClr>
              <a:buSzPct val="80000"/>
              <a:tabLst>
                <a:tab pos="179388" algn="l"/>
              </a:tabLst>
            </a:pPr>
            <a:endParaRPr lang="ru-RU" sz="2000" dirty="0">
              <a:solidFill>
                <a:prstClr val="black"/>
              </a:solidFill>
              <a:latin typeface="Arial" pitchFamily="34" charset="0"/>
              <a:cs typeface="Arial" pitchFamily="34" charset="0"/>
            </a:endParaRPr>
          </a:p>
          <a:p>
            <a:pPr marL="109728" lvl="0" algn="just" eaLnBrk="0" fontAlgn="base" hangingPunct="0">
              <a:spcBef>
                <a:spcPct val="20000"/>
              </a:spcBef>
              <a:spcAft>
                <a:spcPct val="0"/>
              </a:spcAft>
              <a:buClr>
                <a:srgbClr val="DD7E0E"/>
              </a:buClr>
              <a:buSzPct val="80000"/>
              <a:tabLst>
                <a:tab pos="179388" algn="l"/>
              </a:tabLst>
            </a:pPr>
            <a:r>
              <a:rPr lang="ru-RU" sz="2000" b="1" dirty="0">
                <a:solidFill>
                  <a:prstClr val="black"/>
                </a:solidFill>
                <a:latin typeface="Arial"/>
                <a:cs typeface="Tahoma" pitchFamily="34" charset="0"/>
              </a:rPr>
              <a:t>Форму 1-мп (микро) не представляют: </a:t>
            </a:r>
          </a:p>
          <a:p>
            <a:pPr marL="179388" lvl="0" indent="-179388" algn="just" eaLnBrk="0" fontAlgn="base" hangingPunct="0">
              <a:spcBef>
                <a:spcPts val="1200"/>
              </a:spcBef>
              <a:spcAft>
                <a:spcPct val="0"/>
              </a:spcAft>
              <a:buClr>
                <a:srgbClr val="DD7E0E"/>
              </a:buClr>
              <a:buSzPct val="80000"/>
              <a:buFont typeface="Wingdings" pitchFamily="2" charset="2"/>
              <a:buChar char="§"/>
              <a:tabLst>
                <a:tab pos="179388" algn="l"/>
              </a:tabLst>
            </a:pPr>
            <a:r>
              <a:rPr lang="ru-RU" sz="2000" dirty="0">
                <a:solidFill>
                  <a:prstClr val="black"/>
                </a:solidFill>
                <a:latin typeface="Arial"/>
                <a:cs typeface="Tahoma" pitchFamily="34" charset="0"/>
              </a:rPr>
              <a:t>банки, небанковские кредитно-финансовые организации;</a:t>
            </a:r>
          </a:p>
          <a:p>
            <a:pPr marL="179388" lvl="0" indent="-179388" algn="just" eaLnBrk="0" fontAlgn="base" hangingPunct="0">
              <a:spcBef>
                <a:spcPts val="1200"/>
              </a:spcBef>
              <a:spcAft>
                <a:spcPct val="0"/>
              </a:spcAft>
              <a:buClr>
                <a:srgbClr val="DD7E0E"/>
              </a:buClr>
              <a:buSzPct val="80000"/>
              <a:buFont typeface="Wingdings" pitchFamily="2" charset="2"/>
              <a:buChar char="§"/>
              <a:tabLst>
                <a:tab pos="179388" algn="l"/>
              </a:tabLst>
            </a:pPr>
            <a:r>
              <a:rPr lang="ru-RU" sz="2000" dirty="0">
                <a:solidFill>
                  <a:prstClr val="black"/>
                </a:solidFill>
                <a:latin typeface="Arial"/>
                <a:cs typeface="Tahoma" pitchFamily="34" charset="0"/>
              </a:rPr>
              <a:t>крестьянские (фермерские) хозяйства</a:t>
            </a:r>
          </a:p>
          <a:p>
            <a:pPr marL="0" marR="0" lvl="0" indent="0" defTabSz="914400" rtl="0" eaLnBrk="1" fontAlgn="auto" latinLnBrk="0" hangingPunct="1">
              <a:spcBef>
                <a:spcPts val="0"/>
              </a:spcBef>
              <a:spcAft>
                <a:spcPts val="0"/>
              </a:spcAft>
              <a:buClrTx/>
              <a:buSzTx/>
              <a:buFontTx/>
              <a:buNone/>
              <a:tabLst/>
              <a:defRPr/>
            </a:pPr>
            <a:endParaRPr lang="ru-RU" sz="2000" noProof="0" dirty="0">
              <a:solidFill>
                <a:prstClr val="black"/>
              </a:solidFill>
              <a:latin typeface="Arial"/>
              <a:cs typeface="Tahoma" pitchFamily="34" charset="0"/>
            </a:endParaRPr>
          </a:p>
          <a:p>
            <a:pPr marL="0" marR="0" lvl="0" indent="0" defTabSz="914400" rtl="0" eaLnBrk="1" fontAlgn="auto" latinLnBrk="0" hangingPunct="1">
              <a:spcBef>
                <a:spcPts val="0"/>
              </a:spcBef>
              <a:spcAft>
                <a:spcPts val="0"/>
              </a:spcAft>
              <a:buClrTx/>
              <a:buSzTx/>
              <a:buFontTx/>
              <a:buNone/>
              <a:tabLst/>
              <a:defRPr/>
            </a:pPr>
            <a:r>
              <a:rPr kumimoji="0" lang="ru-RU"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Отчет составляется </a:t>
            </a:r>
            <a:r>
              <a:rPr kumimoji="0" lang="ru-RU" sz="2000" b="1" i="0" u="none" strike="noStrike" kern="1200" cap="none" spc="0" normalizeH="0" baseline="0" noProof="0" dirty="0">
                <a:ln>
                  <a:noFill/>
                </a:ln>
                <a:solidFill>
                  <a:schemeClr val="accent6">
                    <a:lumMod val="50000"/>
                  </a:schemeClr>
                </a:solidFill>
                <a:effectLst/>
                <a:uLnTx/>
                <a:uFillTx/>
                <a:latin typeface="Arial" panose="020B0604020202020204" pitchFamily="34" charset="0"/>
                <a:cs typeface="Arial" panose="020B0604020202020204" pitchFamily="34" charset="0"/>
              </a:rPr>
              <a:t>в целом по юридическому лицу</a:t>
            </a:r>
            <a:r>
              <a:rPr kumimoji="0" lang="ru-RU" sz="20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 </a:t>
            </a:r>
            <a:r>
              <a:rPr kumimoji="0" lang="ru-RU" sz="20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включая данные по входящим </a:t>
            </a:r>
            <a:br>
              <a:rPr kumimoji="0" lang="ru-RU" sz="20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br>
            <a:r>
              <a:rPr kumimoji="0" lang="ru-RU" sz="20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в его структуру подразделениям независимо от места их нахождения</a:t>
            </a:r>
          </a:p>
          <a:p>
            <a:pPr lvl="0"/>
            <a:r>
              <a:rPr kumimoji="0" lang="ru-RU" sz="2000" b="0" i="0" u="none" strike="noStrike" kern="1200" cap="none" spc="0" normalizeH="0" baseline="0" noProof="0" dirty="0">
                <a:ln>
                  <a:noFill/>
                </a:ln>
                <a:solidFill>
                  <a:schemeClr val="accent6">
                    <a:lumMod val="50000"/>
                  </a:schemeClr>
                </a:solidFill>
                <a:effectLst/>
                <a:uLnTx/>
                <a:uFillTx/>
                <a:latin typeface="Arial" panose="020B0604020202020204" pitchFamily="34" charset="0"/>
                <a:cs typeface="Arial" panose="020B0604020202020204" pitchFamily="34" charset="0"/>
              </a:rPr>
              <a:t>(кроме обособленных подразделений, находящихся за пределами территории Республики </a:t>
            </a:r>
            <a:r>
              <a:rPr lang="ru-RU" sz="2000" dirty="0">
                <a:solidFill>
                  <a:schemeClr val="accent6">
                    <a:lumMod val="50000"/>
                  </a:schemeClr>
                </a:solidFill>
                <a:latin typeface="Arial" panose="020B0604020202020204" pitchFamily="34" charset="0"/>
                <a:cs typeface="Arial" panose="020B0604020202020204" pitchFamily="34" charset="0"/>
              </a:rPr>
              <a:t>Беларусь) </a:t>
            </a:r>
            <a:endParaRPr kumimoji="0" lang="ru-RU" sz="2000" b="0" i="0" u="none" strike="noStrike" kern="1200" cap="none" spc="0" normalizeH="0" baseline="0" noProof="0" dirty="0">
              <a:ln>
                <a:noFill/>
              </a:ln>
              <a:solidFill>
                <a:schemeClr val="accent6">
                  <a:lumMod val="50000"/>
                </a:schemeClr>
              </a:solidFill>
              <a:effectLst/>
              <a:uLnTx/>
              <a:uFillTx/>
              <a:latin typeface="Arial" panose="020B0604020202020204" pitchFamily="34" charset="0"/>
              <a:cs typeface="Arial" panose="020B0604020202020204" pitchFamily="34" charset="0"/>
            </a:endParaRPr>
          </a:p>
        </p:txBody>
      </p:sp>
      <p:sp>
        <p:nvSpPr>
          <p:cNvPr id="12" name="Прямоугольник 11"/>
          <p:cNvSpPr/>
          <p:nvPr/>
        </p:nvSpPr>
        <p:spPr>
          <a:xfrm>
            <a:off x="2613153" y="829864"/>
            <a:ext cx="7143078" cy="523220"/>
          </a:xfrm>
          <a:prstGeom prst="rect">
            <a:avLst/>
          </a:prstGeom>
        </p:spPr>
        <p:txBody>
          <a:bodyPr wrap="square">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0" u="none" strike="noStrike" kern="0" cap="none" spc="0" normalizeH="0" baseline="0" noProof="0" dirty="0">
                <a:ln>
                  <a:noFill/>
                </a:ln>
                <a:solidFill>
                  <a:srgbClr val="385723"/>
                </a:solidFill>
                <a:uLnTx/>
                <a:uFillTx/>
                <a:latin typeface="Tahoma" panose="020B0604030504040204" pitchFamily="34" charset="0"/>
                <a:ea typeface="Tahoma" panose="020B0604030504040204" pitchFamily="34" charset="0"/>
                <a:cs typeface="Tahoma" panose="020B0604030504040204" pitchFamily="34" charset="0"/>
              </a:rPr>
              <a:t>Круг респондентов 1-мп (микро)</a:t>
            </a:r>
            <a:endParaRPr kumimoji="0" lang="ru-RU" sz="1800" b="1" i="0" u="none" strike="noStrike" kern="0" cap="none" spc="0" normalizeH="0" baseline="0" noProof="0" dirty="0">
              <a:ln>
                <a:noFill/>
              </a:ln>
              <a:solidFill>
                <a:srgbClr val="385723"/>
              </a:solidFill>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589713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497874" y="914399"/>
            <a:ext cx="9020836" cy="1480458"/>
          </a:xfrm>
        </p:spPr>
        <p:txBody>
          <a:bodyPr anchor="ctr">
            <a:noAutofit/>
          </a:bodyPr>
          <a:lstStyle/>
          <a:p>
            <a:pPr>
              <a:spcBef>
                <a:spcPts val="1200"/>
              </a:spcBef>
            </a:pPr>
            <a: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a:t>
            </a: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30</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5" name="Заголовок 1"/>
          <p:cNvSpPr txBox="1">
            <a:spLocks/>
          </p:cNvSpPr>
          <p:nvPr/>
        </p:nvSpPr>
        <p:spPr>
          <a:xfrm>
            <a:off x="1374711" y="700593"/>
            <a:ext cx="9144000" cy="56996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фонд заработной платы </a:t>
            </a:r>
            <a:r>
              <a:rPr lang="ru-RU" sz="2000" b="1" dirty="0">
                <a:solidFill>
                  <a:srgbClr val="FF0000"/>
                </a:solidFill>
                <a:latin typeface="Tahoma" panose="020B0604030504040204" pitchFamily="34" charset="0"/>
                <a:ea typeface="Tahoma" panose="020B0604030504040204" pitchFamily="34" charset="0"/>
                <a:cs typeface="Tahoma" panose="020B0604030504040204" pitchFamily="34" charset="0"/>
              </a:rPr>
              <a:t>НЕ ВКЛЮЧАЮТСЯ:</a:t>
            </a:r>
          </a:p>
        </p:txBody>
      </p:sp>
      <p:sp>
        <p:nvSpPr>
          <p:cNvPr id="16" name="Объект 2"/>
          <p:cNvSpPr txBox="1">
            <a:spLocks/>
          </p:cNvSpPr>
          <p:nvPr/>
        </p:nvSpPr>
        <p:spPr>
          <a:xfrm>
            <a:off x="1955407" y="1351730"/>
            <a:ext cx="9144000" cy="49807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выходное пособие, компенсация, выплачиваемое в случае прекращения трудового договора (контракта);</a:t>
            </a: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единовременные выплаты (выходное пособие, вознаграждение, материальная помощь) при выходе на пенсию;</a:t>
            </a: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командировочные расходы (включая суточные);</a:t>
            </a: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материальная помощь, </a:t>
            </a:r>
            <a:r>
              <a:rPr kumimoji="0" lang="ru-RU" sz="150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оказываемая отдельным работникам </a:t>
            </a: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по заявлению (в связи </a:t>
            </a:r>
            <a:b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со вступлением в брак, рождением ребенка, смертью близких родственников,  материальными затруднениями, многодетным семьям, родителям, имеющим детей-инвалидов, инвалидам, работникам, находящимся в отпуске по беременности и родам и другие);</a:t>
            </a:r>
          </a:p>
          <a:p>
            <a:pPr marR="0" lvl="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доходы по акциям и другие доходы от участия работников в собственности организации;</a:t>
            </a:r>
            <a:endParaRPr kumimoji="0" lang="ru-RU" sz="150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пособия и другие выплаты за счет средств государственного социального страхования; страховые выплаты по обязательному страхованию от несчастных случаев на производстве и профессиональных заболеваний;</a:t>
            </a: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kumimoji="0" lang="ru-RU" sz="15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заработная плата, начисленная работникам за день проведения республиканского субботника и перечисленная нанимателем в установленном порядке.</a:t>
            </a:r>
          </a:p>
        </p:txBody>
      </p:sp>
    </p:spTree>
    <p:extLst>
      <p:ext uri="{BB962C8B-B14F-4D97-AF65-F5344CB8AC3E}">
        <p14:creationId xmlns:p14="http://schemas.microsoft.com/office/powerpoint/2010/main" val="2410304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996"/>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31</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844730" y="940043"/>
            <a:ext cx="9144000" cy="897308"/>
          </a:xfrm>
        </p:spPr>
        <p:txBody>
          <a:bodyPr anchor="ctr">
            <a:noAutofit/>
          </a:bodyPr>
          <a:lstStyle/>
          <a:p>
            <a:pPr>
              <a:lnSpc>
                <a:spcPct val="15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Среднемесячная заработная плата </a:t>
            </a: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(строка 11)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рублях</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400" b="1" i="1" dirty="0">
                <a:solidFill>
                  <a:srgbClr val="FF0000"/>
                </a:solidFill>
                <a:latin typeface="Tahoma" panose="020B0604030504040204" pitchFamily="34" charset="0"/>
                <a:ea typeface="Tahoma" panose="020B0604030504040204" pitchFamily="34" charset="0"/>
                <a:cs typeface="Tahoma" panose="020B0604030504040204" pitchFamily="34" charset="0"/>
              </a:rPr>
              <a:t>не должна быть меньше минимальной (626 руб.)</a:t>
            </a:r>
          </a:p>
        </p:txBody>
      </p:sp>
      <p:sp>
        <p:nvSpPr>
          <p:cNvPr id="13" name="Объект 2"/>
          <p:cNvSpPr txBox="1">
            <a:spLocks noRot="1" noChangeAspect="1" noMove="1" noResize="1" noEditPoints="1" noAdjustHandles="1" noChangeArrowheads="1" noChangeShapeType="1" noTextEdit="1"/>
          </p:cNvSpPr>
          <p:nvPr/>
        </p:nvSpPr>
        <p:spPr>
          <a:xfrm>
            <a:off x="2476847" y="2385753"/>
            <a:ext cx="7886700" cy="3857712"/>
          </a:xfrm>
          <a:prstGeom prst="rect">
            <a:avLst/>
          </a:prstGeom>
          <a:blipFill>
            <a:blip r:embed="rId5"/>
            <a:stretch>
              <a:fillRect l="-1159" t="-2370"/>
            </a:stretch>
          </a:blip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ru-RU" sz="2800" b="0" i="0" u="none" strike="noStrike" kern="1200" cap="none" spc="0" normalizeH="0" baseline="0" noProof="0" dirty="0">
                <a:ln>
                  <a:noFill/>
                </a:ln>
                <a:noFill/>
                <a:effectLst/>
                <a:uLnTx/>
                <a:uFillTx/>
                <a:latin typeface="Calibri"/>
                <a:ea typeface="+mn-ea"/>
                <a:cs typeface="+mn-cs"/>
              </a:rPr>
              <a:t> </a:t>
            </a:r>
          </a:p>
        </p:txBody>
      </p:sp>
    </p:spTree>
    <p:extLst>
      <p:ext uri="{BB962C8B-B14F-4D97-AF65-F5344CB8AC3E}">
        <p14:creationId xmlns:p14="http://schemas.microsoft.com/office/powerpoint/2010/main" val="1526505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844730" y="940043"/>
            <a:ext cx="9144000" cy="897308"/>
          </a:xfrm>
        </p:spPr>
        <p:txBody>
          <a:bodyPr anchor="ctr">
            <a:noAutofit/>
          </a:bodyPr>
          <a:lstStyle/>
          <a:p>
            <a:endParaRPr lang="ru-RU" sz="2400" dirty="0">
              <a:solidFill>
                <a:srgbClr val="FF0000"/>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996"/>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32</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4265" y="793100"/>
            <a:ext cx="9749210" cy="3082888"/>
          </a:xfrm>
          <a:prstGeom prst="rect">
            <a:avLst/>
          </a:prstGeom>
          <a:blipFill>
            <a:blip r:embed="rId6"/>
            <a:stretch>
              <a:fillRect l="-1159" t="-2370"/>
            </a:stretch>
          </a:blipFill>
        </p:spPr>
      </p:pic>
      <p:sp>
        <p:nvSpPr>
          <p:cNvPr id="14" name="Правая фигурная скобка 13"/>
          <p:cNvSpPr/>
          <p:nvPr/>
        </p:nvSpPr>
        <p:spPr>
          <a:xfrm>
            <a:off x="8731591" y="1693879"/>
            <a:ext cx="304800" cy="1549399"/>
          </a:xfrm>
          <a:prstGeom prst="rightBrace">
            <a:avLst>
              <a:gd name="adj1" fmla="val 10416"/>
              <a:gd name="adj2" fmla="val 50000"/>
            </a:avLst>
          </a:prstGeom>
          <a:ln w="15875"/>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b="1" dirty="0"/>
          </a:p>
        </p:txBody>
      </p:sp>
      <p:sp>
        <p:nvSpPr>
          <p:cNvPr id="15" name="Овальная выноска 14"/>
          <p:cNvSpPr/>
          <p:nvPr/>
        </p:nvSpPr>
        <p:spPr>
          <a:xfrm>
            <a:off x="9355728" y="1730178"/>
            <a:ext cx="1633002" cy="947928"/>
          </a:xfrm>
          <a:prstGeom prst="wedgeEllipseCallout">
            <a:avLst>
              <a:gd name="adj1" fmla="val -73072"/>
              <a:gd name="adj2" fmla="val 16487"/>
            </a:avLst>
          </a:prstGeom>
          <a:solidFill>
            <a:srgbClr val="D1FDE9">
              <a:alpha val="80000"/>
            </a:srgbClr>
          </a:solidFill>
          <a:ln>
            <a:solidFill>
              <a:schemeClr val="accent1">
                <a:shade val="50000"/>
                <a:alpha val="4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в целых числах</a:t>
            </a:r>
          </a:p>
        </p:txBody>
      </p:sp>
      <p:sp>
        <p:nvSpPr>
          <p:cNvPr id="16" name="Прямоугольник 15"/>
          <p:cNvSpPr/>
          <p:nvPr/>
        </p:nvSpPr>
        <p:spPr>
          <a:xfrm>
            <a:off x="1614541" y="3875988"/>
            <a:ext cx="8748659" cy="2839771"/>
          </a:xfrm>
          <a:prstGeom prst="rect">
            <a:avLst/>
          </a:prstGeom>
        </p:spPr>
        <p:txBody>
          <a:bodyPr wrap="square" tIns="0" bIns="0" anchor="ctr" anchorCtr="0">
            <a:noAutofit/>
          </a:bodyPr>
          <a:lstStyle/>
          <a:p>
            <a:pPr marL="285750" indent="-285750">
              <a:buFont typeface="Wingdings" panose="05000000000000000000" pitchFamily="2" charset="2"/>
              <a:buChar char="Ø"/>
            </a:pPr>
            <a:r>
              <a:rPr lang="ru-RU" sz="1400" dirty="0">
                <a:latin typeface="Calibri" panose="020F0502020204030204" pitchFamily="34" charset="0"/>
                <a:cs typeface="Calibri" panose="020F0502020204030204" pitchFamily="34" charset="0"/>
              </a:rPr>
              <a:t> </a:t>
            </a:r>
            <a:r>
              <a:rPr lang="ru-RU" sz="1400" b="1" dirty="0">
                <a:latin typeface="Calibri" panose="020F0502020204030204" pitchFamily="34" charset="0"/>
                <a:cs typeface="Calibri" panose="020F0502020204030204" pitchFamily="34" charset="0"/>
              </a:rPr>
              <a:t>по строке 8 </a:t>
            </a:r>
            <a:r>
              <a:rPr lang="ru-RU" sz="1400" dirty="0">
                <a:latin typeface="Calibri" panose="020F0502020204030204" pitchFamily="34" charset="0"/>
                <a:cs typeface="Calibri" panose="020F0502020204030204" pitchFamily="34" charset="0"/>
              </a:rPr>
              <a:t>отражается численность работников, с которыми </a:t>
            </a:r>
            <a:r>
              <a:rPr lang="ru-RU" sz="1400" b="1" dirty="0">
                <a:latin typeface="Calibri" panose="020F0502020204030204" pitchFamily="34" charset="0"/>
                <a:cs typeface="Calibri" panose="020F0502020204030204" pitchFamily="34" charset="0"/>
              </a:rPr>
              <a:t>в отчетном году </a:t>
            </a:r>
            <a:r>
              <a:rPr lang="ru-RU" sz="1400" dirty="0">
                <a:latin typeface="Calibri" panose="020F0502020204030204" pitchFamily="34" charset="0"/>
                <a:cs typeface="Calibri" panose="020F0502020204030204" pitchFamily="34" charset="0"/>
              </a:rPr>
              <a:t>заключен трудовой договор </a:t>
            </a:r>
            <a:br>
              <a:rPr lang="ru-RU" sz="1400" dirty="0">
                <a:latin typeface="Calibri" panose="020F0502020204030204" pitchFamily="34" charset="0"/>
                <a:cs typeface="Calibri" panose="020F0502020204030204" pitchFamily="34" charset="0"/>
              </a:rPr>
            </a:br>
            <a:r>
              <a:rPr lang="ru-RU" sz="1400" dirty="0">
                <a:latin typeface="Calibri" panose="020F0502020204030204" pitchFamily="34" charset="0"/>
                <a:cs typeface="Calibri" panose="020F0502020204030204" pitchFamily="34" charset="0"/>
              </a:rPr>
              <a:t>и прием на работу которых оформлен приказом нанимателя;</a:t>
            </a:r>
          </a:p>
          <a:p>
            <a:pPr>
              <a:lnSpc>
                <a:spcPts val="100"/>
              </a:lnSpc>
            </a:pPr>
            <a:endParaRPr lang="ru-RU" sz="1400"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ru-RU" sz="1400" b="1" dirty="0">
                <a:latin typeface="Calibri" panose="020F0502020204030204" pitchFamily="34" charset="0"/>
                <a:cs typeface="Calibri" panose="020F0502020204030204" pitchFamily="34" charset="0"/>
              </a:rPr>
              <a:t>по строке 9 </a:t>
            </a:r>
            <a:r>
              <a:rPr lang="ru-RU" sz="1400" dirty="0">
                <a:latin typeface="Calibri" panose="020F0502020204030204" pitchFamily="34" charset="0"/>
                <a:cs typeface="Calibri" panose="020F0502020204030204" pitchFamily="34" charset="0"/>
              </a:rPr>
              <a:t>отражается численность работников, принятых на дополнительно введенные рабочие места </a:t>
            </a:r>
            <a:br>
              <a:rPr lang="ru-RU" sz="1400" dirty="0">
                <a:latin typeface="Calibri" panose="020F0502020204030204" pitchFamily="34" charset="0"/>
                <a:cs typeface="Calibri" panose="020F0502020204030204" pitchFamily="34" charset="0"/>
              </a:rPr>
            </a:br>
            <a:r>
              <a:rPr lang="ru-RU" sz="1400" dirty="0">
                <a:latin typeface="Calibri" panose="020F0502020204030204" pitchFamily="34" charset="0"/>
                <a:cs typeface="Calibri" panose="020F0502020204030204" pitchFamily="34" charset="0"/>
              </a:rPr>
              <a:t>в результате реконструкции, расширения производства, увеличения сменности;</a:t>
            </a:r>
          </a:p>
          <a:p>
            <a:pPr>
              <a:lnSpc>
                <a:spcPts val="100"/>
              </a:lnSpc>
            </a:pPr>
            <a:endParaRPr lang="ru-RU" sz="1400"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ru-RU" sz="1400" b="1" dirty="0">
                <a:latin typeface="Calibri" panose="020F0502020204030204" pitchFamily="34" charset="0"/>
                <a:cs typeface="Calibri" panose="020F0502020204030204" pitchFamily="34" charset="0"/>
              </a:rPr>
              <a:t>по строке 18 </a:t>
            </a:r>
            <a:r>
              <a:rPr lang="ru-RU" sz="1400" dirty="0">
                <a:latin typeface="Calibri" panose="020F0502020204030204" pitchFamily="34" charset="0"/>
                <a:cs typeface="Calibri" panose="020F0502020204030204" pitchFamily="34" charset="0"/>
              </a:rPr>
              <a:t>отражается численность работников, принятых </a:t>
            </a:r>
            <a:r>
              <a:rPr lang="ru-RU" sz="1400" b="1" dirty="0">
                <a:latin typeface="Calibri" panose="020F0502020204030204" pitchFamily="34" charset="0"/>
                <a:cs typeface="Calibri" panose="020F0502020204030204" pitchFamily="34" charset="0"/>
              </a:rPr>
              <a:t>на высокопроизводительные </a:t>
            </a:r>
            <a:r>
              <a:rPr lang="ru-RU" sz="1400" dirty="0">
                <a:latin typeface="Calibri" panose="020F0502020204030204" pitchFamily="34" charset="0"/>
                <a:cs typeface="Calibri" panose="020F0502020204030204" pitchFamily="34" charset="0"/>
              </a:rPr>
              <a:t>рабочие места </a:t>
            </a:r>
            <a:br>
              <a:rPr lang="ru-RU" sz="1400" dirty="0">
                <a:latin typeface="Calibri" panose="020F0502020204030204" pitchFamily="34" charset="0"/>
                <a:cs typeface="Calibri" panose="020F0502020204030204" pitchFamily="34" charset="0"/>
              </a:rPr>
            </a:br>
            <a:r>
              <a:rPr lang="ru-RU" sz="1400" dirty="0">
                <a:latin typeface="Calibri" panose="020F0502020204030204" pitchFamily="34" charset="0"/>
                <a:cs typeface="Calibri" panose="020F0502020204030204" pitchFamily="34" charset="0"/>
              </a:rPr>
              <a:t>из числа принятых в отчетном году на дополнительно введенные рабочие места (строка 9) в результате реконструкции, расширения производства, увеличения сменности;</a:t>
            </a:r>
          </a:p>
          <a:p>
            <a:pPr>
              <a:lnSpc>
                <a:spcPts val="100"/>
              </a:lnSpc>
            </a:pPr>
            <a:endParaRPr lang="ru-RU" sz="1400"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Ø"/>
            </a:pPr>
            <a:r>
              <a:rPr lang="ru-RU" sz="1400" b="1" dirty="0">
                <a:latin typeface="Calibri" panose="020F0502020204030204" pitchFamily="34" charset="0"/>
                <a:cs typeface="Calibri" panose="020F0502020204030204" pitchFamily="34" charset="0"/>
              </a:rPr>
              <a:t>по строке 10 </a:t>
            </a:r>
            <a:r>
              <a:rPr lang="ru-RU" sz="1400" dirty="0">
                <a:latin typeface="Calibri" panose="020F0502020204030204" pitchFamily="34" charset="0"/>
                <a:cs typeface="Calibri" panose="020F0502020204030204" pitchFamily="34" charset="0"/>
              </a:rPr>
              <a:t>отражается численность уволенных работников независимо от оснований прекращения трудового договора, увольнение которых оформлено приказом нанимателя;</a:t>
            </a:r>
          </a:p>
          <a:p>
            <a:pPr marL="285750" indent="-285750">
              <a:buFont typeface="Wingdings" panose="05000000000000000000" pitchFamily="2" charset="2"/>
              <a:buChar char="Ø"/>
            </a:pPr>
            <a:r>
              <a:rPr lang="ru-RU" sz="1400" b="1" dirty="0">
                <a:latin typeface="Calibri" panose="020F0502020204030204" pitchFamily="34" charset="0"/>
                <a:cs typeface="Calibri" panose="020F0502020204030204" pitchFamily="34" charset="0"/>
              </a:rPr>
              <a:t>по строке 13 </a:t>
            </a:r>
            <a:r>
              <a:rPr lang="ru-RU" sz="1400" dirty="0">
                <a:latin typeface="Calibri" panose="020F0502020204030204" pitchFamily="34" charset="0"/>
                <a:cs typeface="Calibri" panose="020F0502020204030204" pitchFamily="34" charset="0"/>
              </a:rPr>
              <a:t>отражается численность уволенных работников из числа ранее принятых в отчетном году </a:t>
            </a:r>
            <a:br>
              <a:rPr lang="ru-RU" sz="1400" dirty="0">
                <a:latin typeface="Calibri" panose="020F0502020204030204" pitchFamily="34" charset="0"/>
                <a:cs typeface="Calibri" panose="020F0502020204030204" pitchFamily="34" charset="0"/>
              </a:rPr>
            </a:br>
            <a:r>
              <a:rPr lang="ru-RU" sz="1400" dirty="0">
                <a:latin typeface="Calibri" panose="020F0502020204030204" pitchFamily="34" charset="0"/>
                <a:cs typeface="Calibri" panose="020F0502020204030204" pitchFamily="34" charset="0"/>
              </a:rPr>
              <a:t>на дополнительно введенные рабочие места (то есть данные о которых в отчетном году были отражены </a:t>
            </a:r>
            <a:br>
              <a:rPr lang="ru-RU" sz="1400" dirty="0">
                <a:latin typeface="Calibri" panose="020F0502020204030204" pitchFamily="34" charset="0"/>
                <a:cs typeface="Calibri" panose="020F0502020204030204" pitchFamily="34" charset="0"/>
              </a:rPr>
            </a:br>
            <a:r>
              <a:rPr lang="ru-RU" sz="1400" dirty="0">
                <a:latin typeface="Calibri" panose="020F0502020204030204" pitchFamily="34" charset="0"/>
                <a:cs typeface="Calibri" panose="020F0502020204030204" pitchFamily="34" charset="0"/>
              </a:rPr>
              <a:t>по строке 9) в случае исключения из штатного расписания соответствующих штатных единиц</a:t>
            </a:r>
          </a:p>
        </p:txBody>
      </p:sp>
    </p:spTree>
    <p:extLst>
      <p:ext uri="{BB962C8B-B14F-4D97-AF65-F5344CB8AC3E}">
        <p14:creationId xmlns:p14="http://schemas.microsoft.com/office/powerpoint/2010/main" val="12582009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844730" y="940043"/>
            <a:ext cx="9144000" cy="897308"/>
          </a:xfrm>
        </p:spPr>
        <p:txBody>
          <a:bodyPr anchor="ctr">
            <a:noAutofit/>
          </a:bodyPr>
          <a:lstStyle/>
          <a:p>
            <a:endParaRPr lang="ru-RU" sz="2400" dirty="0">
              <a:solidFill>
                <a:srgbClr val="FF0000"/>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996"/>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33</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3" name="Заголовок 1"/>
          <p:cNvSpPr txBox="1">
            <a:spLocks/>
          </p:cNvSpPr>
          <p:nvPr/>
        </p:nvSpPr>
        <p:spPr>
          <a:xfrm>
            <a:off x="1374711" y="940043"/>
            <a:ext cx="9144000" cy="1260000"/>
          </a:xfrm>
          <a:prstGeom prst="rect">
            <a:avLst/>
          </a:prstGeom>
        </p:spPr>
        <p:txBody>
          <a:bodyPr vert="horz" lIns="91440" tIns="45720" rIns="91440" bIns="45720" rtlCol="0" anchor="ctr">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spcBef>
                <a:spcPts val="0"/>
              </a:spcBef>
            </a:pP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численность принятых и уволенных работников </a:t>
            </a:r>
            <a:b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(строки 8, 9, 18, 10 и 13 таблицы 2.1) </a:t>
            </a:r>
            <a:b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dirty="0">
                <a:solidFill>
                  <a:srgbClr val="FF0000"/>
                </a:solidFill>
                <a:latin typeface="Tahoma" panose="020B0604030504040204" pitchFamily="34" charset="0"/>
                <a:ea typeface="Tahoma" panose="020B0604030504040204" pitchFamily="34" charset="0"/>
                <a:cs typeface="Tahoma" panose="020B0604030504040204" pitchFamily="34" charset="0"/>
              </a:rPr>
              <a:t>НЕ ВКЛЮЧАЮТСЯ:</a:t>
            </a:r>
          </a:p>
        </p:txBody>
      </p:sp>
      <p:sp>
        <p:nvSpPr>
          <p:cNvPr id="17" name="Объект 2"/>
          <p:cNvSpPr txBox="1">
            <a:spLocks/>
          </p:cNvSpPr>
          <p:nvPr/>
        </p:nvSpPr>
        <p:spPr>
          <a:xfrm>
            <a:off x="1978702" y="2316480"/>
            <a:ext cx="8821378" cy="37845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lang="ru-RU" sz="1600" dirty="0">
                <a:solidFill>
                  <a:sysClr val="windowText" lastClr="000000"/>
                </a:solidFill>
                <a:latin typeface="Arial" panose="020B0604020202020204" pitchFamily="34" charset="0"/>
                <a:cs typeface="Arial" panose="020B0604020202020204" pitchFamily="34" charset="0"/>
              </a:rPr>
              <a:t>внешние совместители;</a:t>
            </a:r>
            <a:endPar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lang="ru-RU" sz="1600" dirty="0">
                <a:solidFill>
                  <a:sysClr val="windowText" lastClr="000000"/>
                </a:solidFill>
                <a:latin typeface="Arial" panose="020B0604020202020204" pitchFamily="34" charset="0"/>
                <a:cs typeface="Arial" panose="020B0604020202020204" pitchFamily="34" charset="0"/>
              </a:rPr>
              <a:t>граждане</a:t>
            </a:r>
            <a:r>
              <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выполнявшие</a:t>
            </a:r>
            <a:r>
              <a:rPr kumimoji="0" lang="ru-RU" sz="1600" b="0" i="0" u="none" strike="noStrike" kern="1200" cap="none" spc="0" normalizeH="0" noProof="0" dirty="0">
                <a:ln>
                  <a:noFill/>
                </a:ln>
                <a:solidFill>
                  <a:sysClr val="windowText" lastClr="000000"/>
                </a:solidFill>
                <a:effectLst/>
                <a:uLnTx/>
                <a:uFillTx/>
                <a:latin typeface="Arial" panose="020B0604020202020204" pitchFamily="34" charset="0"/>
                <a:cs typeface="Arial" panose="020B0604020202020204" pitchFamily="34" charset="0"/>
              </a:rPr>
              <a:t> работу по гражданско-правовым договорам;</a:t>
            </a:r>
            <a:endPar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lang="ru-RU" sz="1600" dirty="0">
                <a:solidFill>
                  <a:sysClr val="windowText" lastClr="000000"/>
                </a:solidFill>
                <a:latin typeface="Arial" panose="020B0604020202020204" pitchFamily="34" charset="0"/>
                <a:cs typeface="Arial" panose="020B0604020202020204" pitchFamily="34" charset="0"/>
              </a:rPr>
              <a:t>работники</a:t>
            </a:r>
            <a:r>
              <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переведенные на другую</a:t>
            </a:r>
            <a:r>
              <a:rPr kumimoji="0" lang="ru-RU" sz="1600" b="0" i="0" u="none" strike="noStrike" kern="1200" cap="none" spc="0" normalizeH="0" noProof="0" dirty="0">
                <a:ln>
                  <a:noFill/>
                </a:ln>
                <a:solidFill>
                  <a:sysClr val="windowText" lastClr="000000"/>
                </a:solidFill>
                <a:effectLst/>
                <a:uLnTx/>
                <a:uFillTx/>
                <a:latin typeface="Arial" panose="020B0604020202020204" pitchFamily="34" charset="0"/>
                <a:cs typeface="Arial" panose="020B0604020202020204" pitchFamily="34" charset="0"/>
              </a:rPr>
              <a:t> работу в пределах одной организации (включая структурные подразделения);</a:t>
            </a: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lang="ru-RU" sz="1600" dirty="0">
                <a:solidFill>
                  <a:sysClr val="windowText" lastClr="000000"/>
                </a:solidFill>
                <a:latin typeface="Arial" panose="020B0604020202020204" pitchFamily="34" charset="0"/>
                <a:cs typeface="Arial" panose="020B0604020202020204" pitchFamily="34" charset="0"/>
              </a:rPr>
              <a:t>лица, отбывающие наказание в виде лишения свободы, больные хроническим алкоголизмом и другие, помещенные в лечебно-трудовые профилактории, </a:t>
            </a:r>
            <a:br>
              <a:rPr lang="ru-RU" sz="1600" dirty="0">
                <a:solidFill>
                  <a:sysClr val="windowText" lastClr="000000"/>
                </a:solidFill>
                <a:latin typeface="Arial" panose="020B0604020202020204" pitchFamily="34" charset="0"/>
                <a:cs typeface="Arial" panose="020B0604020202020204" pitchFamily="34" charset="0"/>
              </a:rPr>
            </a:br>
            <a:r>
              <a:rPr lang="ru-RU" sz="1600" dirty="0">
                <a:solidFill>
                  <a:sysClr val="windowText" lastClr="000000"/>
                </a:solidFill>
                <a:latin typeface="Arial" panose="020B0604020202020204" pitchFamily="34" charset="0"/>
                <a:cs typeface="Arial" panose="020B0604020202020204" pitchFamily="34" charset="0"/>
              </a:rPr>
              <a:t>и привлеченные к труду в организацию согласно договорам с организациями </a:t>
            </a:r>
            <a:br>
              <a:rPr lang="ru-RU" sz="1600" dirty="0">
                <a:solidFill>
                  <a:sysClr val="windowText" lastClr="000000"/>
                </a:solidFill>
                <a:latin typeface="Arial" panose="020B0604020202020204" pitchFamily="34" charset="0"/>
                <a:cs typeface="Arial" panose="020B0604020202020204" pitchFamily="34" charset="0"/>
              </a:rPr>
            </a:br>
            <a:r>
              <a:rPr lang="ru-RU" sz="1600" dirty="0">
                <a:solidFill>
                  <a:sysClr val="windowText" lastClr="000000"/>
                </a:solidFill>
                <a:latin typeface="Arial" panose="020B0604020202020204" pitchFamily="34" charset="0"/>
                <a:cs typeface="Arial" panose="020B0604020202020204" pitchFamily="34" charset="0"/>
              </a:rPr>
              <a:t>на предоставление рабочей силы;</a:t>
            </a:r>
          </a:p>
          <a:p>
            <a:pPr marL="228600" marR="0" lvl="0" indent="-228600" algn="l" defTabSz="914400" rtl="0" eaLnBrk="1" fontAlgn="auto" latinLnBrk="0" hangingPunct="1">
              <a:lnSpc>
                <a:spcPct val="120000"/>
              </a:lnSpc>
              <a:spcBef>
                <a:spcPts val="1000"/>
              </a:spcBef>
              <a:spcAft>
                <a:spcPts val="0"/>
              </a:spcAft>
              <a:buClrTx/>
              <a:buSzTx/>
              <a:buFont typeface="Wingdings" panose="05000000000000000000" pitchFamily="2" charset="2"/>
              <a:buChar char="Ø"/>
              <a:tabLst/>
              <a:defRPr/>
            </a:pPr>
            <a:r>
              <a:rPr lang="ru-RU" sz="1600" noProof="0" dirty="0">
                <a:solidFill>
                  <a:sysClr val="windowText" lastClr="000000"/>
                </a:solidFill>
                <a:latin typeface="Arial" panose="020B0604020202020204" pitchFamily="34" charset="0"/>
                <a:cs typeface="Arial" panose="020B0604020202020204" pitchFamily="34" charset="0"/>
              </a:rPr>
              <a:t>граждане</a:t>
            </a:r>
            <a:r>
              <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зарегистрированные в органах по труду, занятости и социальной защите </a:t>
            </a:r>
            <a:br>
              <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1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качестве  безработных, направленные на оплачиваемые общественные работы</a:t>
            </a:r>
          </a:p>
        </p:txBody>
      </p:sp>
    </p:spTree>
    <p:extLst>
      <p:ext uri="{BB962C8B-B14F-4D97-AF65-F5344CB8AC3E}">
        <p14:creationId xmlns:p14="http://schemas.microsoft.com/office/powerpoint/2010/main" val="39335557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37C4C-EA66-4896-3DBF-942C30CF5F18}"/>
            </a:ext>
          </a:extLst>
        </p:cNvPr>
        <p:cNvGrpSpPr/>
        <p:nvPr/>
      </p:nvGrpSpPr>
      <p:grpSpPr>
        <a:xfrm>
          <a:off x="0" y="0"/>
          <a:ext cx="0" cy="0"/>
          <a:chOff x="0" y="0"/>
          <a:chExt cx="0" cy="0"/>
        </a:xfrm>
      </p:grpSpPr>
      <p:sp>
        <p:nvSpPr>
          <p:cNvPr id="11" name="Заголовок 1">
            <a:extLst>
              <a:ext uri="{FF2B5EF4-FFF2-40B4-BE49-F238E27FC236}">
                <a16:creationId xmlns:a16="http://schemas.microsoft.com/office/drawing/2014/main" id="{1FB20535-7923-6033-5EFB-FE069E9BE16D}"/>
              </a:ext>
            </a:extLst>
          </p:cNvPr>
          <p:cNvSpPr>
            <a:spLocks noGrp="1"/>
          </p:cNvSpPr>
          <p:nvPr>
            <p:ph type="ctrTitle"/>
          </p:nvPr>
        </p:nvSpPr>
        <p:spPr>
          <a:xfrm>
            <a:off x="1844730" y="940043"/>
            <a:ext cx="9144000" cy="897308"/>
          </a:xfrm>
        </p:spPr>
        <p:txBody>
          <a:bodyPr anchor="ctr">
            <a:noAutofit/>
          </a:bodyPr>
          <a:lstStyle/>
          <a:p>
            <a:endParaRPr lang="ru-RU" sz="2400" dirty="0">
              <a:solidFill>
                <a:srgbClr val="FF0000"/>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a:extLst>
              <a:ext uri="{FF2B5EF4-FFF2-40B4-BE49-F238E27FC236}">
                <a16:creationId xmlns:a16="http://schemas.microsoft.com/office/drawing/2014/main" id="{155E0AA0-4E0A-6D50-4C20-6524E44C61E9}"/>
              </a:ext>
            </a:extLst>
          </p:cNvPr>
          <p:cNvPicPr>
            <a:picLocks noChangeAspect="1"/>
          </p:cNvPicPr>
          <p:nvPr/>
        </p:nvPicPr>
        <p:blipFill>
          <a:blip r:embed="rId2"/>
          <a:stretch>
            <a:fillRect/>
          </a:stretch>
        </p:blipFill>
        <p:spPr>
          <a:xfrm>
            <a:off x="0" y="-996"/>
            <a:ext cx="12192000" cy="6858000"/>
          </a:xfrm>
          <a:prstGeom prst="rect">
            <a:avLst/>
          </a:prstGeom>
        </p:spPr>
      </p:pic>
      <p:pic>
        <p:nvPicPr>
          <p:cNvPr id="8" name="Рисунок 7">
            <a:extLst>
              <a:ext uri="{FF2B5EF4-FFF2-40B4-BE49-F238E27FC236}">
                <a16:creationId xmlns:a16="http://schemas.microsoft.com/office/drawing/2014/main" id="{B916E06D-1603-2A0E-0CA0-19BAA1AFB2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2244956D-D155-CD95-86C2-FF51CF2D6897}"/>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E0EEA21A-0C3F-EAE9-0F8E-786D67775E9D}"/>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34</a:t>
            </a:r>
          </a:p>
        </p:txBody>
      </p:sp>
      <p:pic>
        <p:nvPicPr>
          <p:cNvPr id="19" name="Рисунок 18">
            <a:extLst>
              <a:ext uri="{FF2B5EF4-FFF2-40B4-BE49-F238E27FC236}">
                <a16:creationId xmlns:a16="http://schemas.microsoft.com/office/drawing/2014/main" id="{B4B20BAD-EBA3-5173-6043-36CBC14D9E62}"/>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3" name="Заголовок 1">
            <a:extLst>
              <a:ext uri="{FF2B5EF4-FFF2-40B4-BE49-F238E27FC236}">
                <a16:creationId xmlns:a16="http://schemas.microsoft.com/office/drawing/2014/main" id="{58332420-0C15-AC9C-97A5-DE7AF14E49EE}"/>
              </a:ext>
            </a:extLst>
          </p:cNvPr>
          <p:cNvSpPr txBox="1">
            <a:spLocks/>
          </p:cNvSpPr>
          <p:nvPr/>
        </p:nvSpPr>
        <p:spPr>
          <a:xfrm>
            <a:off x="1374711" y="793101"/>
            <a:ext cx="9144000" cy="67593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spcBef>
                <a:spcPts val="0"/>
              </a:spcBef>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III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«Автомобильный транспорт» </a:t>
            </a:r>
            <a:endParaRPr lang="ru-RU" sz="20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7" name="Объект 2">
            <a:extLst>
              <a:ext uri="{FF2B5EF4-FFF2-40B4-BE49-F238E27FC236}">
                <a16:creationId xmlns:a16="http://schemas.microsoft.com/office/drawing/2014/main" id="{6D37EFA6-2AF2-9AC9-FFEA-E55EF007CA4B}"/>
              </a:ext>
            </a:extLst>
          </p:cNvPr>
          <p:cNvSpPr txBox="1">
            <a:spLocks/>
          </p:cNvSpPr>
          <p:nvPr/>
        </p:nvSpPr>
        <p:spPr>
          <a:xfrm>
            <a:off x="2309616" y="1592176"/>
            <a:ext cx="8604000" cy="48985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ru-RU" alt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заполняют организации, осуществляющие следующие виды экономической деятельности </a:t>
            </a:r>
            <a:r>
              <a:rPr kumimoji="0" lang="ru-RU" altLang="ru-RU" sz="18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по ОКРБ 005-2011</a:t>
            </a:r>
            <a:r>
              <a:rPr kumimoji="0" lang="ru-RU" alt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p>
          <a:p>
            <a:pPr marL="0" marR="0" lvl="0" indent="0" algn="ctr" defTabSz="914400" rtl="0" eaLnBrk="1" fontAlgn="auto" latinLnBrk="0" hangingPunct="1">
              <a:lnSpc>
                <a:spcPct val="30000"/>
              </a:lnSpc>
              <a:spcBef>
                <a:spcPts val="0"/>
              </a:spcBef>
              <a:spcAft>
                <a:spcPts val="0"/>
              </a:spcAft>
              <a:buClrTx/>
              <a:buSzTx/>
              <a:buFont typeface="Arial" panose="020B0604020202020204" pitchFamily="34" charset="0"/>
              <a:buNone/>
              <a:tabLst/>
              <a:defRPr/>
            </a:pPr>
            <a:endParaRPr kumimoji="0" lang="ru-RU" altLang="ru-RU" sz="1800" b="1" i="0"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endParaRPr>
          </a:p>
          <a:p>
            <a:pPr marL="0" marR="0" lvl="0" indent="0"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49410 </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«Деятельность грузового автомобильного транспорта»</a:t>
            </a:r>
            <a:endParaRPr kumimoji="0" lang="ru-RU" sz="18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0" marR="0" lvl="0" indent="0"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49420 </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«Предоставление услуг по переезду (перемещению)»</a:t>
            </a:r>
          </a:p>
          <a:p>
            <a:pPr marL="0" marR="0" lvl="0" indent="0"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49311 </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«Городские и пригородные перевозки автобусами в регулярном сообщении» (включая деятельность по перевозке пассажиров маршрутными такси в городском, пригородном сообщении)</a:t>
            </a:r>
            <a:endParaRPr kumimoji="0" lang="ru-RU" sz="18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0" marR="0" lvl="0" indent="0"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49391 </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«Перевозки автобусами в регулярном сообщении, кроме городских и пригородных»</a:t>
            </a:r>
            <a:endParaRPr kumimoji="0" lang="ru-RU" sz="18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0" marR="0" lvl="0" indent="0"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49392 </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«Прочие перевозки пассажиров автомобильным транспортом в нерегулярном сообщении»</a:t>
            </a:r>
            <a:r>
              <a:rPr kumimoji="0" lang="ru-RU" sz="18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 </a:t>
            </a:r>
          </a:p>
          <a:p>
            <a:pPr marL="0" marR="0" lvl="0" indent="0" defTabSz="914400" rtl="0"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49321</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«Деятельность такси» - </a:t>
            </a:r>
            <a:r>
              <a:rPr kumimoji="0" lang="ru-RU" sz="1800" b="0" i="1"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не путать с маршрутными</a:t>
            </a:r>
            <a:r>
              <a:rPr kumimoji="0" lang="ru-RU" sz="1800" b="0" i="1" u="none" strike="noStrike" kern="1200" cap="none" spc="0" normalizeH="0" noProof="0" dirty="0">
                <a:ln>
                  <a:noFill/>
                </a:ln>
                <a:solidFill>
                  <a:srgbClr val="FF0000"/>
                </a:solidFill>
                <a:effectLst/>
                <a:uLnTx/>
                <a:uFillTx/>
                <a:latin typeface="Arial" panose="020B0604020202020204" pitchFamily="34" charset="0"/>
                <a:cs typeface="Arial" panose="020B0604020202020204" pitchFamily="34" charset="0"/>
              </a:rPr>
              <a:t> такси</a:t>
            </a:r>
            <a:endParaRPr kumimoji="0" lang="ru-RU" sz="18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9768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484507" y="831219"/>
            <a:ext cx="9144000" cy="606970"/>
          </a:xfrm>
        </p:spPr>
        <p:txBody>
          <a:bodyPr anchor="ctr">
            <a:normAutofit fontScale="90000"/>
          </a:bodyPr>
          <a:lstStyle/>
          <a:p>
            <a:pPr>
              <a:lnSpc>
                <a:spcPct val="10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Данные об автомобильных транспортных средствах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раздела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III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«Автомобильный транспорт»  </a:t>
            </a:r>
            <a:endParaRPr lang="ru-RU" sz="20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 name="Объект 2">
            <a:extLst>
              <a:ext uri="{FF2B5EF4-FFF2-40B4-BE49-F238E27FC236}">
                <a16:creationId xmlns:a16="http://schemas.microsoft.com/office/drawing/2014/main" id="{6E136F8C-7278-9F6F-DC65-716B85A2E167}"/>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graphicFrame>
        <p:nvGraphicFramePr>
          <p:cNvPr id="4" name="Таблица 3">
            <a:extLst>
              <a:ext uri="{FF2B5EF4-FFF2-40B4-BE49-F238E27FC236}">
                <a16:creationId xmlns:a16="http://schemas.microsoft.com/office/drawing/2014/main" id="{3C0E1ED5-0A4C-C6CD-7D31-5E4A319665FC}"/>
              </a:ext>
            </a:extLst>
          </p:cNvPr>
          <p:cNvGraphicFramePr>
            <a:graphicFrameLocks noGrp="1"/>
          </p:cNvGraphicFramePr>
          <p:nvPr>
            <p:extLst>
              <p:ext uri="{D42A27DB-BD31-4B8C-83A1-F6EECF244321}">
                <p14:modId xmlns:p14="http://schemas.microsoft.com/office/powerpoint/2010/main" val="942499201"/>
              </p:ext>
            </p:extLst>
          </p:nvPr>
        </p:nvGraphicFramePr>
        <p:xfrm>
          <a:off x="1573901" y="1563880"/>
          <a:ext cx="9384831" cy="4808784"/>
        </p:xfrm>
        <a:graphic>
          <a:graphicData uri="http://schemas.openxmlformats.org/drawingml/2006/table">
            <a:tbl>
              <a:tblPr firstRow="1" firstCol="1" bandRow="1"/>
              <a:tblGrid>
                <a:gridCol w="7177495">
                  <a:extLst>
                    <a:ext uri="{9D8B030D-6E8A-4147-A177-3AD203B41FA5}">
                      <a16:colId xmlns:a16="http://schemas.microsoft.com/office/drawing/2014/main" val="3565139268"/>
                    </a:ext>
                  </a:extLst>
                </a:gridCol>
                <a:gridCol w="2207336">
                  <a:extLst>
                    <a:ext uri="{9D8B030D-6E8A-4147-A177-3AD203B41FA5}">
                      <a16:colId xmlns:a16="http://schemas.microsoft.com/office/drawing/2014/main" val="4231199387"/>
                    </a:ext>
                  </a:extLst>
                </a:gridCol>
              </a:tblGrid>
              <a:tr h="722019">
                <a:tc>
                  <a:txBody>
                    <a:bodyPr/>
                    <a:lstStyle/>
                    <a:p>
                      <a:pPr algn="ctr">
                        <a:tabLst>
                          <a:tab pos="800100" algn="l"/>
                        </a:tabLst>
                      </a:pPr>
                      <a:r>
                        <a:rPr lang="ru-RU" sz="1600" b="1" dirty="0">
                          <a:solidFill>
                            <a:srgbClr val="000000"/>
                          </a:solidFill>
                          <a:effectLst/>
                          <a:latin typeface="Arial" panose="020B0604020202020204" pitchFamily="34" charset="0"/>
                          <a:ea typeface="Times New Roman" panose="02020603050405020304" pitchFamily="18" charset="0"/>
                        </a:rPr>
                        <a:t>Автомобильные транспортные средства</a:t>
                      </a:r>
                      <a:endParaRPr lang="ru-BY" sz="16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tabLst>
                          <a:tab pos="800100" algn="l"/>
                        </a:tabLst>
                      </a:pPr>
                      <a:r>
                        <a:rPr lang="ru-RU" sz="1400" b="1" dirty="0">
                          <a:solidFill>
                            <a:srgbClr val="000000"/>
                          </a:solidFill>
                          <a:effectLst/>
                          <a:latin typeface="Arial" panose="020B0604020202020204" pitchFamily="34" charset="0"/>
                          <a:ea typeface="Times New Roman" panose="02020603050405020304" pitchFamily="18" charset="0"/>
                        </a:rPr>
                        <a:t>Строки 20, 21, 23, 24, </a:t>
                      </a:r>
                      <a:br>
                        <a:rPr lang="ru-RU" sz="1400" b="1" dirty="0">
                          <a:solidFill>
                            <a:srgbClr val="000000"/>
                          </a:solidFill>
                          <a:effectLst/>
                          <a:latin typeface="Arial" panose="020B0604020202020204" pitchFamily="34" charset="0"/>
                          <a:ea typeface="Times New Roman" panose="02020603050405020304" pitchFamily="18" charset="0"/>
                        </a:rPr>
                      </a:br>
                      <a:r>
                        <a:rPr lang="ru-RU" sz="1400" b="1" dirty="0">
                          <a:solidFill>
                            <a:srgbClr val="000000"/>
                          </a:solidFill>
                          <a:effectLst/>
                          <a:latin typeface="Arial" panose="020B0604020202020204" pitchFamily="34" charset="0"/>
                          <a:ea typeface="Times New Roman" panose="02020603050405020304" pitchFamily="18" charset="0"/>
                        </a:rPr>
                        <a:t>26, 27 и 28</a:t>
                      </a:r>
                      <a:endParaRPr lang="ru-BY"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55707434"/>
                  </a:ext>
                </a:extLst>
              </a:tr>
              <a:tr h="452349">
                <a:tc>
                  <a:txBody>
                    <a:bodyPr/>
                    <a:lstStyle/>
                    <a:p>
                      <a:pPr>
                        <a:lnSpc>
                          <a:spcPts val="1600"/>
                        </a:lnSpc>
                        <a:spcBef>
                          <a:spcPts val="200"/>
                        </a:spcBef>
                        <a:spcAft>
                          <a:spcPts val="200"/>
                        </a:spcAft>
                        <a:tabLst>
                          <a:tab pos="800100" algn="l"/>
                        </a:tabLst>
                      </a:pPr>
                      <a:r>
                        <a:rPr lang="ru-RU" sz="1300" dirty="0">
                          <a:effectLst/>
                          <a:latin typeface="Arial" panose="020B0604020202020204" pitchFamily="34" charset="0"/>
                          <a:ea typeface="Times New Roman" panose="02020603050405020304" pitchFamily="18" charset="0"/>
                        </a:rPr>
                        <a:t>состоящие на балансе и не переданные по договорам другим юридическим или физическим лицам</a:t>
                      </a:r>
                      <a:endParaRPr lang="ru-BY" sz="13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tabLst>
                          <a:tab pos="800100" algn="l"/>
                        </a:tabLst>
                      </a:pPr>
                      <a:r>
                        <a:rPr lang="ru-RU" sz="1500" dirty="0">
                          <a:effectLst/>
                          <a:latin typeface="Arial" panose="020B0604020202020204" pitchFamily="34" charset="0"/>
                          <a:ea typeface="Times New Roman" panose="02020603050405020304" pitchFamily="18" charset="0"/>
                        </a:rPr>
                        <a:t>Да</a:t>
                      </a:r>
                      <a:endParaRPr lang="ru-BY" sz="15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95351807"/>
                  </a:ext>
                </a:extLst>
              </a:tr>
              <a:tr h="218361">
                <a:tc>
                  <a:txBody>
                    <a:bodyPr/>
                    <a:lstStyle/>
                    <a:p>
                      <a:pPr>
                        <a:lnSpc>
                          <a:spcPts val="1600"/>
                        </a:lnSpc>
                        <a:spcBef>
                          <a:spcPts val="200"/>
                        </a:spcBef>
                        <a:spcAft>
                          <a:spcPts val="200"/>
                        </a:spcAft>
                        <a:tabLst>
                          <a:tab pos="800100" algn="l"/>
                        </a:tabLst>
                      </a:pPr>
                      <a:r>
                        <a:rPr lang="ru-RU" sz="1300" dirty="0">
                          <a:effectLst/>
                          <a:latin typeface="Arial" panose="020B0604020202020204" pitchFamily="34" charset="0"/>
                          <a:ea typeface="Times New Roman" panose="02020603050405020304" pitchFamily="18" charset="0"/>
                        </a:rPr>
                        <a:t>принятые на баланс по договорам финансовой аренды (лизинга)</a:t>
                      </a:r>
                      <a:endParaRPr lang="ru-BY" sz="13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tabLst>
                          <a:tab pos="800100" algn="l"/>
                        </a:tabLst>
                      </a:pPr>
                      <a:r>
                        <a:rPr lang="ru-RU" sz="1500" dirty="0">
                          <a:effectLst/>
                          <a:latin typeface="Arial" panose="020B0604020202020204" pitchFamily="34" charset="0"/>
                          <a:ea typeface="Times New Roman" panose="02020603050405020304" pitchFamily="18" charset="0"/>
                        </a:rPr>
                        <a:t>Да</a:t>
                      </a:r>
                      <a:endParaRPr lang="ru-BY" sz="15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95439957"/>
                  </a:ext>
                </a:extLst>
              </a:tr>
              <a:tr h="452349">
                <a:tc>
                  <a:txBody>
                    <a:bodyPr/>
                    <a:lstStyle/>
                    <a:p>
                      <a:pPr>
                        <a:lnSpc>
                          <a:spcPts val="1600"/>
                        </a:lnSpc>
                        <a:spcBef>
                          <a:spcPts val="200"/>
                        </a:spcBef>
                        <a:spcAft>
                          <a:spcPts val="200"/>
                        </a:spcAft>
                        <a:tabLst>
                          <a:tab pos="800100" algn="l"/>
                        </a:tabLst>
                      </a:pPr>
                      <a:r>
                        <a:rPr lang="ru-RU" sz="1300" dirty="0">
                          <a:effectLst/>
                          <a:latin typeface="Arial" panose="020B0604020202020204" pitchFamily="34" charset="0"/>
                          <a:ea typeface="Times New Roman" panose="02020603050405020304" pitchFamily="18" charset="0"/>
                        </a:rPr>
                        <a:t>переданные по договорам аренды транспортного средства с экипажем другим юридическим или физическим лицам </a:t>
                      </a:r>
                      <a:endParaRPr lang="ru-BY" sz="13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pPr>
                      <a:r>
                        <a:rPr lang="ru-RU" sz="1500" dirty="0">
                          <a:effectLst/>
                          <a:latin typeface="Arial" panose="020B0604020202020204" pitchFamily="34" charset="0"/>
                          <a:ea typeface="Times New Roman" panose="02020603050405020304" pitchFamily="18" charset="0"/>
                        </a:rPr>
                        <a:t>Да</a:t>
                      </a:r>
                      <a:endParaRPr lang="ru-BY" sz="15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0374436"/>
                  </a:ext>
                </a:extLst>
              </a:tr>
              <a:tr h="686336">
                <a:tc>
                  <a:txBody>
                    <a:bodyPr/>
                    <a:lstStyle/>
                    <a:p>
                      <a:pPr>
                        <a:lnSpc>
                          <a:spcPts val="1600"/>
                        </a:lnSpc>
                        <a:spcBef>
                          <a:spcPts val="200"/>
                        </a:spcBef>
                        <a:spcAft>
                          <a:spcPts val="200"/>
                        </a:spcAft>
                        <a:tabLst>
                          <a:tab pos="800100" algn="l"/>
                        </a:tabLst>
                      </a:pPr>
                      <a:r>
                        <a:rPr lang="ru-RU" sz="1300" dirty="0">
                          <a:effectLst/>
                          <a:latin typeface="Arial" panose="020B0604020202020204" pitchFamily="34" charset="0"/>
                          <a:ea typeface="Times New Roman" panose="02020603050405020304" pitchFamily="18" charset="0"/>
                        </a:rPr>
                        <a:t>принятые по договорам аренды транспортного средства без экипажа, договорам безвозмездного пользования автомобилем от других юридических лиц </a:t>
                      </a:r>
                      <a:endParaRPr lang="ru-BY" sz="13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tabLst>
                          <a:tab pos="800100" algn="l"/>
                        </a:tabLst>
                      </a:pPr>
                      <a:r>
                        <a:rPr lang="ru-RU" sz="1500" dirty="0">
                          <a:effectLst/>
                          <a:latin typeface="Arial" panose="020B0604020202020204" pitchFamily="34" charset="0"/>
                          <a:ea typeface="Times New Roman" panose="02020603050405020304" pitchFamily="18" charset="0"/>
                        </a:rPr>
                        <a:t>Да</a:t>
                      </a:r>
                      <a:endParaRPr lang="ru-BY" sz="15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89644272"/>
                  </a:ext>
                </a:extLst>
              </a:tr>
              <a:tr h="686336">
                <a:tc>
                  <a:txBody>
                    <a:bodyPr/>
                    <a:lstStyle/>
                    <a:p>
                      <a:pPr>
                        <a:lnSpc>
                          <a:spcPts val="1600"/>
                        </a:lnSpc>
                        <a:spcBef>
                          <a:spcPts val="200"/>
                        </a:spcBef>
                        <a:spcAft>
                          <a:spcPts val="200"/>
                        </a:spcAft>
                        <a:tabLst>
                          <a:tab pos="800100" algn="l"/>
                        </a:tabLst>
                      </a:pPr>
                      <a:r>
                        <a:rPr lang="ru-RU" sz="1300" dirty="0">
                          <a:effectLst/>
                          <a:latin typeface="Arial" panose="020B0604020202020204" pitchFamily="34" charset="0"/>
                          <a:ea typeface="Times New Roman" panose="02020603050405020304" pitchFamily="18" charset="0"/>
                        </a:rPr>
                        <a:t>принятые по договорам аренды транспортного средства без экипажа или с экипажем, договорам безвозмездного пользования автомобилем или на иных законных основаниях от физических лиц</a:t>
                      </a:r>
                      <a:endParaRPr lang="ru-BY" sz="13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tabLst>
                          <a:tab pos="800100" algn="l"/>
                        </a:tabLst>
                      </a:pPr>
                      <a:r>
                        <a:rPr lang="ru-RU" sz="1500" dirty="0">
                          <a:effectLst/>
                          <a:latin typeface="Arial" panose="020B0604020202020204" pitchFamily="34" charset="0"/>
                          <a:ea typeface="Times New Roman" panose="02020603050405020304" pitchFamily="18" charset="0"/>
                        </a:rPr>
                        <a:t>Да</a:t>
                      </a:r>
                      <a:endParaRPr lang="ru-BY" sz="15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8878654"/>
                  </a:ext>
                </a:extLst>
              </a:tr>
              <a:tr h="452349">
                <a:tc>
                  <a:txBody>
                    <a:bodyPr/>
                    <a:lstStyle/>
                    <a:p>
                      <a:pPr>
                        <a:lnSpc>
                          <a:spcPts val="1600"/>
                        </a:lnSpc>
                        <a:spcBef>
                          <a:spcPts val="200"/>
                        </a:spcBef>
                        <a:spcAft>
                          <a:spcPts val="200"/>
                        </a:spcAft>
                        <a:tabLst>
                          <a:tab pos="800100" algn="l"/>
                        </a:tabLst>
                      </a:pPr>
                      <a:r>
                        <a:rPr lang="ru-RU" sz="1300" dirty="0">
                          <a:effectLst/>
                          <a:latin typeface="Arial" panose="020B0604020202020204" pitchFamily="34" charset="0"/>
                          <a:ea typeface="Times New Roman" panose="02020603050405020304" pitchFamily="18" charset="0"/>
                        </a:rPr>
                        <a:t>переданные по договорам финансовой аренды (лизинга) другим юридическим или физическим лицам</a:t>
                      </a:r>
                      <a:endParaRPr lang="ru-BY" sz="13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tabLst>
                          <a:tab pos="800100" algn="l"/>
                        </a:tabLst>
                      </a:pPr>
                      <a:r>
                        <a:rPr lang="ru-RU" sz="1500" dirty="0">
                          <a:effectLst/>
                          <a:latin typeface="Arial" panose="020B0604020202020204" pitchFamily="34" charset="0"/>
                          <a:ea typeface="Times New Roman" panose="02020603050405020304" pitchFamily="18" charset="0"/>
                        </a:rPr>
                        <a:t>Нет</a:t>
                      </a:r>
                      <a:endParaRPr lang="ru-BY" sz="15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9061095"/>
                  </a:ext>
                </a:extLst>
              </a:tr>
              <a:tr h="452349">
                <a:tc>
                  <a:txBody>
                    <a:bodyPr/>
                    <a:lstStyle/>
                    <a:p>
                      <a:pPr>
                        <a:lnSpc>
                          <a:spcPts val="1600"/>
                        </a:lnSpc>
                        <a:spcBef>
                          <a:spcPts val="200"/>
                        </a:spcBef>
                        <a:spcAft>
                          <a:spcPts val="200"/>
                        </a:spcAft>
                        <a:tabLst>
                          <a:tab pos="800100" algn="l"/>
                        </a:tabLst>
                      </a:pPr>
                      <a:r>
                        <a:rPr lang="ru-RU" sz="1300" dirty="0">
                          <a:solidFill>
                            <a:srgbClr val="FF0000"/>
                          </a:solidFill>
                          <a:effectLst/>
                          <a:latin typeface="Arial" panose="020B0604020202020204" pitchFamily="34" charset="0"/>
                          <a:ea typeface="Times New Roman" panose="02020603050405020304" pitchFamily="18" charset="0"/>
                        </a:rPr>
                        <a:t>принятые по договорам аренды транспортного средства с экипажем от юридических лиц</a:t>
                      </a:r>
                      <a:endParaRPr lang="ru-BY" sz="13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tabLst>
                          <a:tab pos="800100" algn="l"/>
                        </a:tabLst>
                      </a:pPr>
                      <a:r>
                        <a:rPr lang="ru-RU" sz="1500" dirty="0">
                          <a:solidFill>
                            <a:srgbClr val="FF0000"/>
                          </a:solidFill>
                          <a:effectLst/>
                          <a:latin typeface="Arial" panose="020B0604020202020204" pitchFamily="34" charset="0"/>
                          <a:ea typeface="Times New Roman" panose="02020603050405020304" pitchFamily="18" charset="0"/>
                        </a:rPr>
                        <a:t>Нет</a:t>
                      </a:r>
                      <a:endParaRPr lang="ru-BY" sz="15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3015425"/>
                  </a:ext>
                </a:extLst>
              </a:tr>
              <a:tr h="686336">
                <a:tc>
                  <a:txBody>
                    <a:bodyPr/>
                    <a:lstStyle/>
                    <a:p>
                      <a:pPr>
                        <a:lnSpc>
                          <a:spcPts val="1600"/>
                        </a:lnSpc>
                        <a:spcBef>
                          <a:spcPts val="200"/>
                        </a:spcBef>
                        <a:spcAft>
                          <a:spcPts val="200"/>
                        </a:spcAft>
                        <a:tabLst>
                          <a:tab pos="800100" algn="l"/>
                        </a:tabLst>
                      </a:pPr>
                      <a:r>
                        <a:rPr lang="ru-RU" sz="1300" dirty="0">
                          <a:solidFill>
                            <a:srgbClr val="FF0000"/>
                          </a:solidFill>
                          <a:effectLst/>
                          <a:latin typeface="Arial" panose="020B0604020202020204" pitchFamily="34" charset="0"/>
                          <a:ea typeface="Times New Roman" panose="02020603050405020304" pitchFamily="18" charset="0"/>
                        </a:rPr>
                        <a:t>переданные по договорам аренды транспортного средства без экипажа, договорам безвозмездного пользования автомобилем другим юридическим или физическим лицам </a:t>
                      </a:r>
                      <a:endParaRPr lang="ru-BY" sz="13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000" marR="21590" algn="l">
                        <a:lnSpc>
                          <a:spcPts val="1600"/>
                        </a:lnSpc>
                        <a:spcBef>
                          <a:spcPts val="200"/>
                        </a:spcBef>
                        <a:spcAft>
                          <a:spcPts val="200"/>
                        </a:spcAft>
                      </a:pPr>
                      <a:r>
                        <a:rPr lang="ru-RU" sz="1500" dirty="0">
                          <a:solidFill>
                            <a:srgbClr val="FF0000"/>
                          </a:solidFill>
                          <a:effectLst/>
                          <a:latin typeface="Arial" panose="020B0604020202020204" pitchFamily="34" charset="0"/>
                          <a:ea typeface="Times New Roman" panose="02020603050405020304" pitchFamily="18" charset="0"/>
                        </a:rPr>
                        <a:t>Нет</a:t>
                      </a:r>
                      <a:endParaRPr lang="ru-BY" sz="1500" dirty="0">
                        <a:solidFill>
                          <a:srgbClr val="FF0000"/>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6402939"/>
                  </a:ext>
                </a:extLst>
              </a:tr>
            </a:tbl>
          </a:graphicData>
        </a:graphic>
      </p:graphicFrame>
    </p:spTree>
    <p:extLst>
      <p:ext uri="{BB962C8B-B14F-4D97-AF65-F5344CB8AC3E}">
        <p14:creationId xmlns:p14="http://schemas.microsoft.com/office/powerpoint/2010/main" val="4412299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2BB7B6-82ED-D5C1-B893-C8D34AB4CCA8}"/>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56B0124D-7208-B387-722D-E9E7BD4E1759}"/>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84547B7F-CFD4-7324-D80C-C15B5969CD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A0BE1518-6116-F2CB-C3EB-1478290A0FD9}"/>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DC3D3386-003E-1FCD-7296-F0DC0FDE0829}"/>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36</a:t>
            </a:r>
          </a:p>
        </p:txBody>
      </p:sp>
      <p:pic>
        <p:nvPicPr>
          <p:cNvPr id="19" name="Рисунок 18">
            <a:extLst>
              <a:ext uri="{FF2B5EF4-FFF2-40B4-BE49-F238E27FC236}">
                <a16:creationId xmlns:a16="http://schemas.microsoft.com/office/drawing/2014/main" id="{8D45129A-B82F-9AED-1F78-F989E97CB7B6}"/>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a:extLst>
              <a:ext uri="{FF2B5EF4-FFF2-40B4-BE49-F238E27FC236}">
                <a16:creationId xmlns:a16="http://schemas.microsoft.com/office/drawing/2014/main" id="{63BF7FF8-49E2-69E0-3E19-AFA6D8E94017}"/>
              </a:ext>
            </a:extLst>
          </p:cNvPr>
          <p:cNvSpPr>
            <a:spLocks noGrp="1"/>
          </p:cNvSpPr>
          <p:nvPr>
            <p:ph type="ctrTitle"/>
          </p:nvPr>
        </p:nvSpPr>
        <p:spPr>
          <a:xfrm>
            <a:off x="1737360" y="831219"/>
            <a:ext cx="9488657" cy="606970"/>
          </a:xfrm>
        </p:spPr>
        <p:txBody>
          <a:bodyPr anchor="ctr">
            <a:normAutofit fontScale="90000"/>
          </a:bodyPr>
          <a:lstStyle/>
          <a:p>
            <a:pPr>
              <a:lnSpc>
                <a:spcPct val="100000"/>
              </a:lnSpc>
            </a:pP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разделе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III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«Автомобильный транспорт» </a:t>
            </a: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по строкам 20 21 отражаются данные: </a:t>
            </a:r>
            <a:endParaRPr lang="ru-RU" sz="2000" b="1"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2" name="Объект 2">
            <a:extLst>
              <a:ext uri="{FF2B5EF4-FFF2-40B4-BE49-F238E27FC236}">
                <a16:creationId xmlns:a16="http://schemas.microsoft.com/office/drawing/2014/main" id="{38B5E70C-FA59-46E8-4247-462C9B93C39D}"/>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74C1547B-CA3D-3C60-650C-A8433B96461B}"/>
              </a:ext>
            </a:extLst>
          </p:cNvPr>
          <p:cNvSpPr txBox="1">
            <a:spLocks/>
          </p:cNvSpPr>
          <p:nvPr/>
        </p:nvSpPr>
        <p:spPr>
          <a:xfrm>
            <a:off x="1732849" y="1563880"/>
            <a:ext cx="9488657" cy="48354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450215" algn="just">
              <a:tabLst>
                <a:tab pos="800100" algn="l"/>
              </a:tabLst>
            </a:pPr>
            <a:r>
              <a:rPr lang="ru-RU" sz="1800" dirty="0">
                <a:solidFill>
                  <a:srgbClr val="000000"/>
                </a:solidFill>
                <a:effectLst/>
                <a:latin typeface="Times New Roman" panose="02020603050405020304" pitchFamily="18" charset="0"/>
                <a:ea typeface="Times New Roman" panose="02020603050405020304" pitchFamily="18" charset="0"/>
              </a:rPr>
              <a:t>об автомобильных перевозках, выполненных организацией за плату для других юридических или физических лиц на основании договора автомобильной перевозки груза или на иных законных основаниях; </a:t>
            </a:r>
            <a:endParaRPr lang="ru-BY" sz="1800" dirty="0">
              <a:effectLst/>
              <a:latin typeface="Times New Roman" panose="02020603050405020304" pitchFamily="18" charset="0"/>
              <a:ea typeface="Times New Roman" panose="02020603050405020304" pitchFamily="18" charset="0"/>
            </a:endParaRPr>
          </a:p>
          <a:p>
            <a:pPr indent="450215" algn="just"/>
            <a:r>
              <a:rPr lang="ru-RU" sz="1800" dirty="0">
                <a:solidFill>
                  <a:srgbClr val="000000"/>
                </a:solidFill>
                <a:effectLst/>
                <a:latin typeface="Times New Roman" panose="02020603050405020304" pitchFamily="18" charset="0"/>
                <a:ea typeface="Times New Roman" panose="02020603050405020304" pitchFamily="18" charset="0"/>
              </a:rPr>
              <a:t>о доставке собственной продукции (товаров) до покупателя (другого юридического или физического лица) в случае, если заключается иной договор, в котором стоимость доставки выделена отдельно и не включена в отпускную цену реализуемой продукции (товаров);</a:t>
            </a:r>
            <a:endParaRPr lang="ru-BY" sz="1800" dirty="0">
              <a:effectLst/>
              <a:latin typeface="Times New Roman" panose="02020603050405020304" pitchFamily="18" charset="0"/>
              <a:ea typeface="Times New Roman" panose="02020603050405020304" pitchFamily="18" charset="0"/>
            </a:endParaRPr>
          </a:p>
          <a:p>
            <a:pPr indent="450215" algn="just"/>
            <a:r>
              <a:rPr lang="ru-RU" sz="1800" dirty="0">
                <a:solidFill>
                  <a:srgbClr val="000000"/>
                </a:solidFill>
                <a:effectLst/>
                <a:latin typeface="Times New Roman" panose="02020603050405020304" pitchFamily="18" charset="0"/>
                <a:ea typeface="Times New Roman" panose="02020603050405020304" pitchFamily="18" charset="0"/>
              </a:rPr>
              <a:t>об автомобильных перевозках грузов, выполненных за плату для других</a:t>
            </a:r>
            <a:r>
              <a:rPr lang="ru-RU" sz="1800" b="1" dirty="0">
                <a:solidFill>
                  <a:srgbClr val="000000"/>
                </a:solidFill>
                <a:effectLst/>
                <a:latin typeface="Times New Roman" panose="02020603050405020304" pitchFamily="18" charset="0"/>
                <a:ea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rPr>
              <a:t>юридических или физических лиц по разовым заказам, в том числе по заявлениям (заявкам) или другим документам своих работников;</a:t>
            </a:r>
            <a:endParaRPr lang="ru-BY" sz="1800" dirty="0">
              <a:effectLst/>
              <a:latin typeface="Times New Roman" panose="02020603050405020304" pitchFamily="18" charset="0"/>
              <a:ea typeface="Times New Roman" panose="02020603050405020304" pitchFamily="18" charset="0"/>
            </a:endParaRPr>
          </a:p>
          <a:p>
            <a:pPr indent="450215" algn="just">
              <a:tabLst>
                <a:tab pos="800100" algn="l"/>
              </a:tabLst>
            </a:pPr>
            <a:r>
              <a:rPr lang="ru-RU" sz="1800" dirty="0">
                <a:solidFill>
                  <a:srgbClr val="000000"/>
                </a:solidFill>
                <a:effectLst/>
                <a:latin typeface="Times New Roman" panose="02020603050405020304" pitchFamily="18" charset="0"/>
                <a:ea typeface="Times New Roman" panose="02020603050405020304" pitchFamily="18" charset="0"/>
              </a:rPr>
              <a:t>об использовании автомобильных транспортных средств, переданных по договорам аренды транспортного средства с экипажем другим юридическим или физическим лицам;</a:t>
            </a:r>
            <a:endParaRPr lang="ru-BY" sz="1800" dirty="0">
              <a:effectLst/>
              <a:latin typeface="Times New Roman" panose="02020603050405020304" pitchFamily="18" charset="0"/>
              <a:ea typeface="Times New Roman" panose="02020603050405020304" pitchFamily="18" charset="0"/>
            </a:endParaRPr>
          </a:p>
          <a:p>
            <a:pPr indent="450215" algn="just">
              <a:tabLst>
                <a:tab pos="800100" algn="l"/>
              </a:tabLst>
            </a:pPr>
            <a:r>
              <a:rPr lang="ru-RU" sz="1800" dirty="0">
                <a:solidFill>
                  <a:srgbClr val="000000"/>
                </a:solidFill>
                <a:effectLst/>
                <a:latin typeface="Times New Roman" panose="02020603050405020304" pitchFamily="18" charset="0"/>
                <a:ea typeface="Times New Roman" panose="02020603050405020304" pitchFamily="18" charset="0"/>
              </a:rPr>
              <a:t>о работе и использовании автомобильных транспортных средств, принятых </a:t>
            </a:r>
            <a:br>
              <a:rPr lang="ru-RU" sz="1800" dirty="0">
                <a:solidFill>
                  <a:srgbClr val="000000"/>
                </a:solidFill>
                <a:effectLst/>
                <a:latin typeface="Times New Roman" panose="02020603050405020304" pitchFamily="18" charset="0"/>
                <a:ea typeface="Times New Roman" panose="02020603050405020304" pitchFamily="18" charset="0"/>
              </a:rPr>
            </a:br>
            <a:r>
              <a:rPr lang="ru-RU" sz="1800" dirty="0">
                <a:solidFill>
                  <a:srgbClr val="000000"/>
                </a:solidFill>
                <a:effectLst/>
                <a:latin typeface="Times New Roman" panose="02020603050405020304" pitchFamily="18" charset="0"/>
                <a:ea typeface="Times New Roman" panose="02020603050405020304" pitchFamily="18" charset="0"/>
              </a:rPr>
              <a:t>по договорам аренды транспортного средства без экипажа или приобретенным </a:t>
            </a:r>
            <a:br>
              <a:rPr lang="ru-RU" sz="1800" dirty="0">
                <a:solidFill>
                  <a:srgbClr val="000000"/>
                </a:solidFill>
                <a:effectLst/>
                <a:latin typeface="Times New Roman" panose="02020603050405020304" pitchFamily="18" charset="0"/>
                <a:ea typeface="Times New Roman" panose="02020603050405020304" pitchFamily="18" charset="0"/>
              </a:rPr>
            </a:br>
            <a:r>
              <a:rPr lang="ru-RU" sz="1800" dirty="0">
                <a:solidFill>
                  <a:srgbClr val="000000"/>
                </a:solidFill>
                <a:effectLst/>
                <a:latin typeface="Times New Roman" panose="02020603050405020304" pitchFamily="18" charset="0"/>
                <a:ea typeface="Times New Roman" panose="02020603050405020304" pitchFamily="18" charset="0"/>
              </a:rPr>
              <a:t>по договорам финансовой аренды (лизинга).</a:t>
            </a:r>
            <a:endParaRPr lang="ru-BY" sz="1800" dirty="0">
              <a:effectLst/>
              <a:latin typeface="Times New Roman" panose="02020603050405020304" pitchFamily="18" charset="0"/>
              <a:ea typeface="Times New Roman" panose="02020603050405020304" pitchFamily="18" charset="0"/>
            </a:endParaRPr>
          </a:p>
          <a:p>
            <a:pPr marL="0" indent="0" algn="just" eaLnBrk="0" fontAlgn="base" hangingPunct="0">
              <a:lnSpc>
                <a:spcPts val="1700"/>
              </a:lnSpc>
              <a:spcBef>
                <a:spcPts val="1800"/>
              </a:spcBef>
              <a:spcAft>
                <a:spcPct val="0"/>
              </a:spcAft>
              <a:buClr>
                <a:srgbClr val="DD7E0E"/>
              </a:buClr>
              <a:buSzPct val="80000"/>
              <a:buNone/>
              <a:tabLst>
                <a:tab pos="179388" algn="l"/>
              </a:tabLst>
              <a:defRPr/>
            </a:pPr>
            <a:r>
              <a:rPr kumimoji="0" lang="ru-RU" sz="1400" b="1" i="0" u="none" strike="noStrike" kern="1200" cap="none" spc="0" normalizeH="0" baseline="0" noProof="0" dirty="0">
                <a:ln>
                  <a:noFill/>
                </a:ln>
                <a:effectLst/>
                <a:uLnTx/>
                <a:uFillTx/>
                <a:latin typeface="Calibri"/>
                <a:ea typeface="+mn-ea"/>
              </a:rPr>
              <a:t>  </a:t>
            </a:r>
          </a:p>
        </p:txBody>
      </p:sp>
    </p:spTree>
    <p:extLst>
      <p:ext uri="{BB962C8B-B14F-4D97-AF65-F5344CB8AC3E}">
        <p14:creationId xmlns:p14="http://schemas.microsoft.com/office/powerpoint/2010/main" val="39307830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7356E5-52EE-5C34-14F9-A7704AF5FF9F}"/>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441ED9AD-B1C2-5461-D066-EF334CAC451C}"/>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90320892-5232-FE26-7151-C09626181C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8356BD5F-CE69-4230-A3CD-E0A0B43AA362}"/>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070A4CCE-A54D-A408-78E0-13358E3D952A}"/>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37</a:t>
            </a:r>
          </a:p>
        </p:txBody>
      </p:sp>
      <p:pic>
        <p:nvPicPr>
          <p:cNvPr id="19" name="Рисунок 18">
            <a:extLst>
              <a:ext uri="{FF2B5EF4-FFF2-40B4-BE49-F238E27FC236}">
                <a16:creationId xmlns:a16="http://schemas.microsoft.com/office/drawing/2014/main" id="{32C0705B-FB78-EF02-0817-14D81B112EA3}"/>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a:extLst>
              <a:ext uri="{FF2B5EF4-FFF2-40B4-BE49-F238E27FC236}">
                <a16:creationId xmlns:a16="http://schemas.microsoft.com/office/drawing/2014/main" id="{02E8ADB6-BDC8-9D52-BB4C-3B5CDA7E0499}"/>
              </a:ext>
            </a:extLst>
          </p:cNvPr>
          <p:cNvSpPr>
            <a:spLocks noGrp="1"/>
          </p:cNvSpPr>
          <p:nvPr>
            <p:ph type="ctrTitle"/>
          </p:nvPr>
        </p:nvSpPr>
        <p:spPr>
          <a:xfrm>
            <a:off x="1149886" y="986395"/>
            <a:ext cx="10076132" cy="760342"/>
          </a:xfrm>
        </p:spPr>
        <p:txBody>
          <a:bodyPr anchor="ctr">
            <a:normAutofit/>
          </a:bodyPr>
          <a:lstStyle/>
          <a:p>
            <a:pPr>
              <a:lnSpc>
                <a:spcPct val="100000"/>
              </a:lnSpc>
            </a:pPr>
            <a: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В разделе </a:t>
            </a:r>
            <a:r>
              <a:rPr lang="en-US"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III </a:t>
            </a:r>
            <a: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«Автомобильный транспорт» </a:t>
            </a:r>
            <a:r>
              <a:rPr lang="ru-RU" sz="2000" b="1"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по строкам 20 и 21 </a:t>
            </a:r>
            <a:br>
              <a:rPr lang="ru-RU" sz="2000" b="1"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br>
            <a:r>
              <a:rPr lang="ru-RU" sz="2000" b="1" dirty="0">
                <a:solidFill>
                  <a:srgbClr val="FF0000"/>
                </a:solidFill>
                <a:latin typeface="Arial" panose="020B0604020202020204" pitchFamily="34" charset="0"/>
                <a:ea typeface="Tahoma" panose="020B0604030504040204" pitchFamily="34" charset="0"/>
                <a:cs typeface="Arial" panose="020B0604020202020204" pitchFamily="34" charset="0"/>
              </a:rPr>
              <a:t>не отражаются данные:</a:t>
            </a:r>
          </a:p>
        </p:txBody>
      </p:sp>
      <p:sp>
        <p:nvSpPr>
          <p:cNvPr id="2" name="Объект 2">
            <a:extLst>
              <a:ext uri="{FF2B5EF4-FFF2-40B4-BE49-F238E27FC236}">
                <a16:creationId xmlns:a16="http://schemas.microsoft.com/office/drawing/2014/main" id="{8C2139C6-6431-F692-F2A5-0ED2CDD2B91A}"/>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BDA2D2F7-4297-6899-17CC-109591B345EA}"/>
              </a:ext>
            </a:extLst>
          </p:cNvPr>
          <p:cNvSpPr txBox="1">
            <a:spLocks/>
          </p:cNvSpPr>
          <p:nvPr/>
        </p:nvSpPr>
        <p:spPr>
          <a:xfrm>
            <a:off x="1145375" y="1899138"/>
            <a:ext cx="10076132" cy="450023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450215" algn="just">
              <a:tabLst>
                <a:tab pos="800100" algn="l"/>
              </a:tabLst>
            </a:pPr>
            <a:r>
              <a:rPr lang="ru-RU" sz="2000" dirty="0">
                <a:solidFill>
                  <a:srgbClr val="000000"/>
                </a:solidFill>
                <a:latin typeface="Arial" panose="020B0604020202020204" pitchFamily="34" charset="0"/>
                <a:cs typeface="Arial" panose="020B0604020202020204" pitchFamily="34" charset="0"/>
              </a:rPr>
              <a:t>об использовании автомобильных транспортных средств, переданных по договорам аренды транспортного средства без экипажа или договорам финансовой аренды (лизинга) другим юридическим или физическим лицам;</a:t>
            </a:r>
            <a:endParaRPr lang="ru-BY" sz="2000" dirty="0">
              <a:solidFill>
                <a:srgbClr val="000000"/>
              </a:solidFill>
              <a:latin typeface="Arial" panose="020B0604020202020204" pitchFamily="34" charset="0"/>
              <a:cs typeface="Arial" panose="020B0604020202020204" pitchFamily="34" charset="0"/>
            </a:endParaRPr>
          </a:p>
          <a:p>
            <a:pPr indent="450215" algn="just">
              <a:tabLst>
                <a:tab pos="800100" algn="l"/>
              </a:tabLst>
            </a:pPr>
            <a:r>
              <a:rPr lang="ru-RU" sz="2000" dirty="0">
                <a:solidFill>
                  <a:srgbClr val="000000"/>
                </a:solidFill>
                <a:latin typeface="Arial" panose="020B0604020202020204" pitchFamily="34" charset="0"/>
                <a:cs typeface="Arial" panose="020B0604020202020204" pitchFamily="34" charset="0"/>
              </a:rPr>
              <a:t>об использовании автомобильных транспортных средств, осуществляющих перевозки для собственных нужд организации, например, по доставке собственной продукции (товаров) в свои торговые объекты, внутрихозяйственные, внутризаводские, внутриобъектные и тому подобные перевозки;</a:t>
            </a:r>
            <a:endParaRPr lang="ru-BY" sz="2000" dirty="0">
              <a:solidFill>
                <a:srgbClr val="000000"/>
              </a:solidFill>
              <a:latin typeface="Arial" panose="020B0604020202020204" pitchFamily="34" charset="0"/>
              <a:cs typeface="Arial" panose="020B0604020202020204" pitchFamily="34" charset="0"/>
            </a:endParaRPr>
          </a:p>
          <a:p>
            <a:pPr indent="450215" algn="just">
              <a:tabLst>
                <a:tab pos="800100" algn="l"/>
              </a:tabLst>
            </a:pPr>
            <a:r>
              <a:rPr lang="ru-RU" sz="2000" dirty="0">
                <a:solidFill>
                  <a:srgbClr val="000000"/>
                </a:solidFill>
                <a:latin typeface="Arial" panose="020B0604020202020204" pitchFamily="34" charset="0"/>
                <a:cs typeface="Arial" panose="020B0604020202020204" pitchFamily="34" charset="0"/>
              </a:rPr>
              <a:t>об использовании специальных автомобильных транспортных средств, конструкция которых не предназначена для перевозок грузов, например, автокраны, авторемонтные всех видов, ассенизаторские, автолавки, асфальтобетоносмесители </a:t>
            </a:r>
            <a:r>
              <a:rPr lang="ru-RU" sz="2000" dirty="0">
                <a:solidFill>
                  <a:srgbClr val="C00000"/>
                </a:solidFill>
                <a:latin typeface="Arial" panose="020B0604020202020204" pitchFamily="34" charset="0"/>
                <a:cs typeface="Arial" panose="020B0604020202020204" pitchFamily="34" charset="0"/>
              </a:rPr>
              <a:t>(кроме автобетоносмесителей)</a:t>
            </a:r>
            <a:r>
              <a:rPr lang="ru-RU" sz="2000" dirty="0">
                <a:solidFill>
                  <a:srgbClr val="000000"/>
                </a:solidFill>
                <a:latin typeface="Arial" panose="020B0604020202020204" pitchFamily="34" charset="0"/>
                <a:cs typeface="Arial" panose="020B0604020202020204" pitchFamily="34" charset="0"/>
              </a:rPr>
              <a:t>, бензозаправщики, пожарные, санитарные, мусоровозы, подметально-уборочные и тому подобное. </a:t>
            </a:r>
            <a:endParaRPr lang="ru-BY" sz="2000" dirty="0">
              <a:solidFill>
                <a:srgbClr val="000000"/>
              </a:solidFill>
              <a:latin typeface="Arial" panose="020B0604020202020204" pitchFamily="34" charset="0"/>
              <a:cs typeface="Arial" panose="020B0604020202020204" pitchFamily="34" charset="0"/>
            </a:endParaRPr>
          </a:p>
          <a:p>
            <a:pPr algn="just"/>
            <a:endParaRPr lang="ru-BY"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5388341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25106E-FA00-31E8-CB09-7ECE4B46821F}"/>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2B34107F-DC64-BFF5-6740-FC6B9E4690AD}"/>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9C129130-736A-4C70-81B8-99759D0CDDC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B8F9D24D-046A-08A7-539F-6D047030BC19}"/>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2B0F1C89-0D48-A046-A64C-3C659D07AE99}"/>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38</a:t>
            </a:r>
          </a:p>
        </p:txBody>
      </p:sp>
      <p:pic>
        <p:nvPicPr>
          <p:cNvPr id="19" name="Рисунок 18">
            <a:extLst>
              <a:ext uri="{FF2B5EF4-FFF2-40B4-BE49-F238E27FC236}">
                <a16:creationId xmlns:a16="http://schemas.microsoft.com/office/drawing/2014/main" id="{F6B1CFEF-D55A-1EC7-C3D5-2D1D7FF4551C}"/>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a:extLst>
              <a:ext uri="{FF2B5EF4-FFF2-40B4-BE49-F238E27FC236}">
                <a16:creationId xmlns:a16="http://schemas.microsoft.com/office/drawing/2014/main" id="{17F2A392-928F-0F65-CED0-A13D8BFB78AB}"/>
              </a:ext>
            </a:extLst>
          </p:cNvPr>
          <p:cNvSpPr>
            <a:spLocks noGrp="1"/>
          </p:cNvSpPr>
          <p:nvPr>
            <p:ph type="ctrTitle"/>
          </p:nvPr>
        </p:nvSpPr>
        <p:spPr>
          <a:xfrm>
            <a:off x="1149886" y="986394"/>
            <a:ext cx="10076132" cy="1011217"/>
          </a:xfrm>
        </p:spPr>
        <p:txBody>
          <a:bodyPr anchor="ctr">
            <a:normAutofit fontScale="90000"/>
          </a:bodyPr>
          <a:lstStyle/>
          <a:p>
            <a:pPr algn="just">
              <a:lnSpc>
                <a:spcPct val="100000"/>
              </a:lnSpc>
            </a:pPr>
            <a:r>
              <a:rPr lang="ru-RU" sz="2400" b="1" dirty="0">
                <a:solidFill>
                  <a:srgbClr val="28522B"/>
                </a:solidFill>
                <a:effectLst/>
                <a:latin typeface="Arial" panose="020B0604020202020204" pitchFamily="34" charset="0"/>
                <a:ea typeface="Times New Roman" panose="02020603050405020304" pitchFamily="18" charset="0"/>
                <a:cs typeface="Arial" panose="020B0604020202020204" pitchFamily="34" charset="0"/>
              </a:rPr>
              <a:t>Вопрос:</a:t>
            </a:r>
            <a:r>
              <a:rPr lang="ru-RU" sz="2400" dirty="0">
                <a:solidFill>
                  <a:srgbClr val="28522B"/>
                </a:solidFill>
                <a:effectLst/>
                <a:latin typeface="Arial" panose="020B0604020202020204" pitchFamily="34" charset="0"/>
                <a:ea typeface="Times New Roman" panose="02020603050405020304" pitchFamily="18" charset="0"/>
                <a:cs typeface="Arial" panose="020B0604020202020204" pitchFamily="34" charset="0"/>
              </a:rPr>
              <a:t> Необходимо ли заполнять раздел «Автомобильный транспорт» организации, использующей автобетоносмесители для перевозки грузов?</a:t>
            </a:r>
            <a:endParaRPr lang="ru-BY" sz="2400" dirty="0">
              <a:solidFill>
                <a:srgbClr val="28522B"/>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2" name="Объект 2">
            <a:extLst>
              <a:ext uri="{FF2B5EF4-FFF2-40B4-BE49-F238E27FC236}">
                <a16:creationId xmlns:a16="http://schemas.microsoft.com/office/drawing/2014/main" id="{E5E7B838-85FF-8F29-7D34-D625705D97EC}"/>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C3C20E0D-0EDB-C314-02F1-A7105934963A}"/>
              </a:ext>
            </a:extLst>
          </p:cNvPr>
          <p:cNvSpPr txBox="1">
            <a:spLocks/>
          </p:cNvSpPr>
          <p:nvPr/>
        </p:nvSpPr>
        <p:spPr>
          <a:xfrm>
            <a:off x="1145375" y="2332868"/>
            <a:ext cx="10076132" cy="406650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ru-RU"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Ответ:</a:t>
            </a:r>
            <a: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Да, необходимо</a:t>
            </a:r>
            <a:r>
              <a:rPr lang="ru-RU" sz="2400" dirty="0">
                <a:effectLst/>
                <a:latin typeface="Arial" panose="020B0604020202020204" pitchFamily="34" charset="0"/>
                <a:ea typeface="Times New Roman" panose="02020603050405020304" pitchFamily="18" charset="0"/>
                <a:cs typeface="Arial" panose="020B0604020202020204" pitchFamily="34" charset="0"/>
              </a:rPr>
              <a:t>. </a:t>
            </a:r>
            <a: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Организация, использующая </a:t>
            </a:r>
            <a:r>
              <a:rPr lang="ru-RU" sz="24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автобетоносмесители</a:t>
            </a:r>
            <a: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для перевозки грузов и заключившая при этом договор автомобильной перевозки груза, должна заполнить раздел «Автомобильный транспорт».</a:t>
            </a:r>
            <a:endParaRPr lang="ru-RU" sz="2400" dirty="0">
              <a:latin typeface="Arial" panose="020B0604020202020204" pitchFamily="34" charset="0"/>
              <a:ea typeface="Times New Roman" panose="02020603050405020304" pitchFamily="18" charset="0"/>
              <a:cs typeface="Arial" panose="020B0604020202020204" pitchFamily="34" charset="0"/>
            </a:endParaRPr>
          </a:p>
          <a:p>
            <a:pPr>
              <a:lnSpc>
                <a:spcPct val="100000"/>
              </a:lnSpc>
              <a:buFont typeface="Wingdings" panose="05000000000000000000" pitchFamily="2" charset="2"/>
              <a:buChar char="ü"/>
            </a:pPr>
            <a: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Однако, в разделе «Автомобильный транспорт» не отражаются данные о работе и использовании </a:t>
            </a:r>
            <a:r>
              <a:rPr lang="ru-RU" sz="240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асфальтобетоносмесителей </a:t>
            </a:r>
            <a: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r>
            <a:b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ru-RU" sz="24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(абзац 4 ч.2 п.58 Указаний по формам 1-мп и 1-мп (микро))</a:t>
            </a:r>
            <a:r>
              <a:rPr lang="ru-RU" sz="2400"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 </a:t>
            </a:r>
            <a:endParaRPr lang="ru-BY" sz="2400" dirty="0">
              <a:effectLst/>
              <a:latin typeface="Arial" panose="020B0604020202020204" pitchFamily="34" charset="0"/>
              <a:ea typeface="Times New Roman" panose="02020603050405020304" pitchFamily="18" charset="0"/>
              <a:cs typeface="Arial" panose="020B0604020202020204" pitchFamily="34" charset="0"/>
            </a:endParaRPr>
          </a:p>
          <a:p>
            <a:pPr indent="0">
              <a:lnSpc>
                <a:spcPct val="100000"/>
              </a:lnSpc>
              <a:buNone/>
            </a:pPr>
            <a:r>
              <a:rPr lang="ru-RU" sz="2400" dirty="0">
                <a:effectLst/>
                <a:latin typeface="Times New Roman" panose="02020603050405020304" pitchFamily="18" charset="0"/>
                <a:ea typeface="Times New Roman" panose="02020603050405020304" pitchFamily="18" charset="0"/>
              </a:rPr>
              <a:t> </a:t>
            </a:r>
            <a:endParaRPr lang="ru-BY" sz="2400" dirty="0">
              <a:effectLst/>
              <a:latin typeface="Times New Roman" panose="02020603050405020304" pitchFamily="18" charset="0"/>
              <a:ea typeface="Times New Roman" panose="02020603050405020304" pitchFamily="18" charset="0"/>
            </a:endParaRPr>
          </a:p>
          <a:p>
            <a:pPr algn="just"/>
            <a:endParaRPr lang="ru-BY"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5303433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D6836A-99DD-7D70-34D8-07622530B6F9}"/>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63D80C23-A7AF-B387-4E9F-EB181454DD41}"/>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1C1AFD7C-CCA0-03CF-1B72-9E668BA491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D454361C-F691-C762-6632-3E484C078BAF}"/>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7E4834DB-8A88-6D88-4C46-FD7A97F4D13F}"/>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39</a:t>
            </a:r>
          </a:p>
        </p:txBody>
      </p:sp>
      <p:pic>
        <p:nvPicPr>
          <p:cNvPr id="19" name="Рисунок 18">
            <a:extLst>
              <a:ext uri="{FF2B5EF4-FFF2-40B4-BE49-F238E27FC236}">
                <a16:creationId xmlns:a16="http://schemas.microsoft.com/office/drawing/2014/main" id="{52917BEF-A3E2-D2A3-EF5A-09707C3A56F4}"/>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a:extLst>
              <a:ext uri="{FF2B5EF4-FFF2-40B4-BE49-F238E27FC236}">
                <a16:creationId xmlns:a16="http://schemas.microsoft.com/office/drawing/2014/main" id="{FBF57867-8BF6-9D7D-94AB-2B21A37004EB}"/>
              </a:ext>
            </a:extLst>
          </p:cNvPr>
          <p:cNvSpPr>
            <a:spLocks noGrp="1"/>
          </p:cNvSpPr>
          <p:nvPr>
            <p:ph type="ctrTitle"/>
          </p:nvPr>
        </p:nvSpPr>
        <p:spPr>
          <a:xfrm>
            <a:off x="1145375" y="793101"/>
            <a:ext cx="10076132" cy="1539767"/>
          </a:xfrm>
        </p:spPr>
        <p:txBody>
          <a:bodyPr anchor="ctr">
            <a:normAutofit fontScale="90000"/>
          </a:bodyPr>
          <a:lstStyle/>
          <a:p>
            <a:pPr algn="just">
              <a:lnSpc>
                <a:spcPct val="100000"/>
              </a:lnSpc>
            </a:pPr>
            <a:r>
              <a:rPr lang="ru-RU" sz="2400" b="1" dirty="0">
                <a:solidFill>
                  <a:srgbClr val="28522B"/>
                </a:solidFill>
                <a:effectLst/>
                <a:latin typeface="Arial" panose="020B0604020202020204" pitchFamily="34" charset="0"/>
                <a:ea typeface="Times New Roman" panose="02020603050405020304" pitchFamily="18" charset="0"/>
                <a:cs typeface="Arial" panose="020B0604020202020204" pitchFamily="34" charset="0"/>
              </a:rPr>
              <a:t>Вопрос: </a:t>
            </a:r>
            <a:r>
              <a:rPr lang="ru-RU" sz="2400" dirty="0">
                <a:solidFill>
                  <a:srgbClr val="28522B"/>
                </a:solidFill>
                <a:effectLst/>
                <a:latin typeface="Arial" panose="020B0604020202020204" pitchFamily="34" charset="0"/>
                <a:ea typeface="Times New Roman" panose="02020603050405020304" pitchFamily="18" charset="0"/>
                <a:cs typeface="Arial" panose="020B0604020202020204" pitchFamily="34" charset="0"/>
              </a:rPr>
              <a:t>Организация осуществляет перевозки грузов грузовым транспортным средством для других юридических и физических лиц. </a:t>
            </a:r>
            <a:br>
              <a:rPr lang="ru-RU" sz="2400" dirty="0">
                <a:solidFill>
                  <a:srgbClr val="28522B"/>
                </a:solidFill>
                <a:effectLst/>
                <a:latin typeface="Arial" panose="020B0604020202020204" pitchFamily="34" charset="0"/>
                <a:ea typeface="Times New Roman" panose="02020603050405020304" pitchFamily="18" charset="0"/>
                <a:cs typeface="Arial" panose="020B0604020202020204" pitchFamily="34" charset="0"/>
              </a:rPr>
            </a:br>
            <a:r>
              <a:rPr lang="ru-RU" sz="2400" dirty="0">
                <a:solidFill>
                  <a:srgbClr val="28522B"/>
                </a:solidFill>
                <a:effectLst/>
                <a:latin typeface="Arial" panose="020B0604020202020204" pitchFamily="34" charset="0"/>
                <a:ea typeface="Times New Roman" panose="02020603050405020304" pitchFamily="18" charset="0"/>
                <a:cs typeface="Arial" panose="020B0604020202020204" pitchFamily="34" charset="0"/>
              </a:rPr>
              <a:t>Какое расстояние необходимо использовать для расчета грузооборота при заполнении раздела «Автомобильный транспорт»?</a:t>
            </a:r>
          </a:p>
        </p:txBody>
      </p:sp>
      <p:sp>
        <p:nvSpPr>
          <p:cNvPr id="2" name="Объект 2">
            <a:extLst>
              <a:ext uri="{FF2B5EF4-FFF2-40B4-BE49-F238E27FC236}">
                <a16:creationId xmlns:a16="http://schemas.microsoft.com/office/drawing/2014/main" id="{D0FBD10A-0FF9-C5E8-83E1-D9364B921638}"/>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8E53009E-12A3-4F74-9DF3-0DD02A2CD85E}"/>
              </a:ext>
            </a:extLst>
          </p:cNvPr>
          <p:cNvSpPr txBox="1">
            <a:spLocks/>
          </p:cNvSpPr>
          <p:nvPr/>
        </p:nvSpPr>
        <p:spPr>
          <a:xfrm>
            <a:off x="1145375" y="2608288"/>
            <a:ext cx="10076132" cy="379108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pPr>
            <a:r>
              <a:rPr lang="ru-RU" sz="2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Ответ:</a:t>
            </a:r>
            <a:r>
              <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ru-RU" sz="2200" dirty="0">
                <a:latin typeface="Arial" panose="020B0604020202020204" pitchFamily="34" charset="0"/>
                <a:cs typeface="Arial" panose="020B0604020202020204" pitchFamily="34" charset="0"/>
              </a:rPr>
              <a:t>Данные о грузообороте (количестве выполненных тонно-километров) при заполнении раздела «Автомобильный транспорт» определяются путем умножения данных о фактически перевезенном </a:t>
            </a:r>
            <a:br>
              <a:rPr lang="ru-RU" sz="2200" dirty="0">
                <a:latin typeface="Arial" panose="020B0604020202020204" pitchFamily="34" charset="0"/>
                <a:cs typeface="Arial" panose="020B0604020202020204" pitchFamily="34" charset="0"/>
              </a:rPr>
            </a:br>
            <a:r>
              <a:rPr lang="ru-RU" sz="2200" dirty="0">
                <a:latin typeface="Arial" panose="020B0604020202020204" pitchFamily="34" charset="0"/>
                <a:cs typeface="Arial" panose="020B0604020202020204" pitchFamily="34" charset="0"/>
              </a:rPr>
              <a:t>в отдельные ездки (заезды) грузе (включая груз, перевезенный на прицепах) на расстояние перевозки и суммированием полученных произведений </a:t>
            </a:r>
            <a:r>
              <a:rPr lang="ru-RU" sz="2000" i="1" dirty="0">
                <a:solidFill>
                  <a:srgbClr val="C00000"/>
                </a:solidFill>
                <a:latin typeface="Arial" panose="020B0604020202020204" pitchFamily="34" charset="0"/>
                <a:cs typeface="Arial" panose="020B0604020202020204" pitchFamily="34" charset="0"/>
              </a:rPr>
              <a:t>(ч.7 п.59 Указаний по формам 1-мп и 1-мп (микро)). </a:t>
            </a:r>
            <a:endParaRPr lang="ru-BY" sz="2000" i="1" dirty="0">
              <a:solidFill>
                <a:srgbClr val="C00000"/>
              </a:solidFill>
              <a:latin typeface="Arial" panose="020B0604020202020204" pitchFamily="34" charset="0"/>
              <a:cs typeface="Arial" panose="020B0604020202020204" pitchFamily="34" charset="0"/>
            </a:endParaRPr>
          </a:p>
          <a:p>
            <a:pPr marL="0" indent="457200" algn="just">
              <a:lnSpc>
                <a:spcPct val="100000"/>
              </a:lnSpc>
              <a:buNone/>
            </a:pPr>
            <a:r>
              <a:rPr lang="ru-RU" sz="2200" b="1" i="1" dirty="0">
                <a:solidFill>
                  <a:srgbClr val="FF0000"/>
                </a:solidFill>
                <a:latin typeface="Arial" panose="020B0604020202020204" pitchFamily="34" charset="0"/>
                <a:cs typeface="Arial" panose="020B0604020202020204" pitchFamily="34" charset="0"/>
              </a:rPr>
              <a:t>Общий пробег, порожний пробег грузового транспортного средства при расчете грузооборота использовать нельзя.</a:t>
            </a:r>
            <a:endParaRPr lang="ru-BY" sz="2200" b="1" i="1" dirty="0">
              <a:solidFill>
                <a:srgbClr val="FF0000"/>
              </a:solidFill>
              <a:latin typeface="Arial" panose="020B0604020202020204" pitchFamily="34" charset="0"/>
              <a:cs typeface="Arial" panose="020B0604020202020204" pitchFamily="34" charset="0"/>
            </a:endParaRPr>
          </a:p>
          <a:p>
            <a:pPr marL="0" indent="0" algn="just">
              <a:lnSpc>
                <a:spcPct val="100000"/>
              </a:lnSpc>
              <a:buNone/>
            </a:pPr>
            <a:endParaRPr lang="ru-BY" sz="1800" dirty="0">
              <a:effectLst/>
              <a:latin typeface="Arial" panose="020B0604020202020204" pitchFamily="34" charset="0"/>
              <a:ea typeface="Times New Roman" panose="02020603050405020304" pitchFamily="18" charset="0"/>
              <a:cs typeface="Arial" panose="020B0604020202020204" pitchFamily="34" charset="0"/>
            </a:endParaRPr>
          </a:p>
          <a:p>
            <a:pPr algn="just"/>
            <a:endParaRPr lang="ru-BY"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2834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04</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Прямоугольник 11"/>
          <p:cNvSpPr/>
          <p:nvPr/>
        </p:nvSpPr>
        <p:spPr>
          <a:xfrm>
            <a:off x="970495" y="1706313"/>
            <a:ext cx="10444265" cy="3999556"/>
          </a:xfrm>
          <a:prstGeom prst="rect">
            <a:avLst/>
          </a:prstGeom>
        </p:spPr>
        <p:txBody>
          <a:bodyPr wrap="square">
            <a:spAutoFit/>
          </a:bodyPr>
          <a:lstStyle/>
          <a:p>
            <a:pPr lvl="0" algn="ctr">
              <a:lnSpc>
                <a:spcPct val="90000"/>
              </a:lnSpc>
              <a:spcBef>
                <a:spcPts val="1000"/>
              </a:spcBef>
              <a:defRPr/>
            </a:pPr>
            <a:r>
              <a:rPr lang="ru-RU" sz="2000" dirty="0">
                <a:solidFill>
                  <a:sysClr val="windowText" lastClr="000000"/>
                </a:solidFill>
                <a:latin typeface="Arial" panose="020B0604020202020204" pitchFamily="34" charset="0"/>
                <a:cs typeface="Arial" panose="020B0604020202020204" pitchFamily="34" charset="0"/>
              </a:rPr>
              <a:t>в виде электронного документа </a:t>
            </a:r>
          </a:p>
          <a:p>
            <a:pPr lvl="0" algn="ctr">
              <a:spcBef>
                <a:spcPts val="600"/>
              </a:spcBef>
              <a:spcAft>
                <a:spcPts val="600"/>
              </a:spcAft>
              <a:defRPr/>
            </a:pPr>
            <a:r>
              <a:rPr lang="ru-RU" sz="2400" b="1" dirty="0">
                <a:solidFill>
                  <a:srgbClr val="C00000"/>
                </a:solidFill>
                <a:latin typeface="Arial" panose="020B0604020202020204" pitchFamily="34" charset="0"/>
                <a:cs typeface="Arial" panose="020B0604020202020204" pitchFamily="34" charset="0"/>
              </a:rPr>
              <a:t>с 1</a:t>
            </a:r>
            <a:r>
              <a:rPr lang="en-US" sz="2400" b="1" dirty="0">
                <a:solidFill>
                  <a:srgbClr val="C00000"/>
                </a:solidFill>
                <a:latin typeface="Arial" panose="020B0604020202020204" pitchFamily="34" charset="0"/>
                <a:cs typeface="Arial" panose="020B0604020202020204" pitchFamily="34" charset="0"/>
              </a:rPr>
              <a:t>4</a:t>
            </a:r>
            <a:r>
              <a:rPr lang="ru-RU" sz="2400" b="1" dirty="0">
                <a:solidFill>
                  <a:srgbClr val="C00000"/>
                </a:solidFill>
                <a:latin typeface="Arial" panose="020B0604020202020204" pitchFamily="34" charset="0"/>
                <a:cs typeface="Arial" panose="020B0604020202020204" pitchFamily="34" charset="0"/>
              </a:rPr>
              <a:t> января 2025 г. по 3 февраля 2025 г. включительно</a:t>
            </a:r>
            <a:r>
              <a:rPr lang="ru-RU" sz="2000" b="1" dirty="0">
                <a:solidFill>
                  <a:srgbClr val="C00000"/>
                </a:solidFill>
                <a:latin typeface="Arial" panose="020B0604020202020204" pitchFamily="34" charset="0"/>
                <a:cs typeface="Arial" panose="020B0604020202020204" pitchFamily="34" charset="0"/>
              </a:rPr>
              <a:t/>
            </a:r>
            <a:br>
              <a:rPr lang="ru-RU" sz="2000" b="1" dirty="0">
                <a:solidFill>
                  <a:srgbClr val="C00000"/>
                </a:solidFill>
                <a:latin typeface="Arial" panose="020B0604020202020204" pitchFamily="34" charset="0"/>
                <a:cs typeface="Arial" panose="020B0604020202020204" pitchFamily="34" charset="0"/>
              </a:rPr>
            </a:br>
            <a:r>
              <a:rPr lang="ru-RU" sz="2000" b="1" dirty="0">
                <a:solidFill>
                  <a:sysClr val="windowText" lastClr="000000"/>
                </a:solidFill>
                <a:latin typeface="Arial" panose="020B0604020202020204" pitchFamily="34" charset="0"/>
                <a:cs typeface="Arial" panose="020B0604020202020204" pitchFamily="34" charset="0"/>
              </a:rPr>
              <a:t>Представление отчета в виде электронного документа возможно посредством специализированного программного обеспечения многофункционального </a:t>
            </a:r>
            <a:br>
              <a:rPr lang="ru-RU" sz="2000" b="1" dirty="0">
                <a:solidFill>
                  <a:sysClr val="windowText" lastClr="000000"/>
                </a:solidFill>
                <a:latin typeface="Arial" panose="020B0604020202020204" pitchFamily="34" charset="0"/>
                <a:cs typeface="Arial" panose="020B0604020202020204" pitchFamily="34" charset="0"/>
              </a:rPr>
            </a:br>
            <a:r>
              <a:rPr lang="ru-RU" sz="2000" b="1" dirty="0">
                <a:solidFill>
                  <a:sysClr val="windowText" lastClr="000000"/>
                </a:solidFill>
                <a:latin typeface="Arial" panose="020B0604020202020204" pitchFamily="34" charset="0"/>
                <a:cs typeface="Arial" panose="020B0604020202020204" pitchFamily="34" charset="0"/>
              </a:rPr>
              <a:t>веб-портала </a:t>
            </a:r>
            <a:r>
              <a:rPr lang="ru-RU" sz="2000" b="1" dirty="0">
                <a:solidFill>
                  <a:srgbClr val="FF0000"/>
                </a:solidFill>
                <a:latin typeface="Arial" panose="020B0604020202020204" pitchFamily="34" charset="0"/>
                <a:cs typeface="Arial" panose="020B0604020202020204" pitchFamily="34" charset="0"/>
              </a:rPr>
              <a:t>«Электронный респондент онлайн»</a:t>
            </a:r>
            <a:r>
              <a:rPr lang="ru-RU" sz="2000" b="1" dirty="0">
                <a:solidFill>
                  <a:sysClr val="windowText" lastClr="000000"/>
                </a:solidFill>
                <a:latin typeface="Arial" panose="020B0604020202020204" pitchFamily="34" charset="0"/>
                <a:cs typeface="Arial" panose="020B0604020202020204" pitchFamily="34" charset="0"/>
              </a:rPr>
              <a:t>, </a:t>
            </a:r>
            <a:br>
              <a:rPr lang="ru-RU" sz="2000" b="1" dirty="0">
                <a:solidFill>
                  <a:sysClr val="windowText" lastClr="000000"/>
                </a:solidFill>
                <a:latin typeface="Arial" panose="020B0604020202020204" pitchFamily="34" charset="0"/>
                <a:cs typeface="Arial" panose="020B0604020202020204" pitchFamily="34" charset="0"/>
              </a:rPr>
            </a:br>
            <a:r>
              <a:rPr lang="ru-RU" sz="2000" b="1" dirty="0">
                <a:solidFill>
                  <a:sysClr val="windowText" lastClr="000000"/>
                </a:solidFill>
                <a:latin typeface="Arial" panose="020B0604020202020204" pitchFamily="34" charset="0"/>
                <a:cs typeface="Arial" panose="020B0604020202020204" pitchFamily="34" charset="0"/>
              </a:rPr>
              <a:t>размещенного в глобальной компьютерной сети Интернет </a:t>
            </a:r>
            <a:br>
              <a:rPr lang="ru-RU" sz="2000" b="1" dirty="0">
                <a:solidFill>
                  <a:sysClr val="windowText" lastClr="000000"/>
                </a:solidFill>
                <a:latin typeface="Arial" panose="020B0604020202020204" pitchFamily="34" charset="0"/>
                <a:cs typeface="Arial" panose="020B0604020202020204" pitchFamily="34" charset="0"/>
              </a:rPr>
            </a:br>
            <a:r>
              <a:rPr lang="ru-RU" sz="2000" b="1" dirty="0">
                <a:solidFill>
                  <a:sysClr val="windowText" lastClr="000000"/>
                </a:solidFill>
                <a:latin typeface="Arial" panose="020B0604020202020204" pitchFamily="34" charset="0"/>
                <a:cs typeface="Arial" panose="020B0604020202020204" pitchFamily="34" charset="0"/>
              </a:rPr>
              <a:t>по адресу:</a:t>
            </a:r>
            <a:r>
              <a:rPr lang="en-US" sz="2000" b="1" dirty="0">
                <a:solidFill>
                  <a:sysClr val="windowText" lastClr="000000"/>
                </a:solidFill>
                <a:latin typeface="Arial" panose="020B0604020202020204" pitchFamily="34" charset="0"/>
                <a:cs typeface="Arial" panose="020B0604020202020204" pitchFamily="34" charset="0"/>
              </a:rPr>
              <a:t/>
            </a:r>
            <a:br>
              <a:rPr lang="en-US" sz="2000" b="1" dirty="0">
                <a:solidFill>
                  <a:sysClr val="windowText" lastClr="000000"/>
                </a:solidFill>
                <a:latin typeface="Arial" panose="020B0604020202020204" pitchFamily="34" charset="0"/>
                <a:cs typeface="Arial" panose="020B0604020202020204" pitchFamily="34" charset="0"/>
              </a:rPr>
            </a:br>
            <a:r>
              <a:rPr lang="ru-RU" sz="2000" b="1" dirty="0">
                <a:solidFill>
                  <a:schemeClr val="accent1">
                    <a:lumMod val="50000"/>
                  </a:schemeClr>
                </a:solidFill>
                <a:latin typeface="Arial" panose="020B0604020202020204" pitchFamily="34" charset="0"/>
                <a:cs typeface="Arial" panose="020B0604020202020204" pitchFamily="34" charset="0"/>
                <a:hlinkClick r:id="rId5"/>
              </a:rPr>
              <a:t>http://e-respondent.belstat.gov.by</a:t>
            </a:r>
            <a:endParaRPr lang="en-US" sz="2000" b="1" dirty="0">
              <a:solidFill>
                <a:schemeClr val="accent1">
                  <a:lumMod val="50000"/>
                </a:schemeClr>
              </a:solidFill>
              <a:latin typeface="Arial" panose="020B0604020202020204" pitchFamily="34" charset="0"/>
              <a:cs typeface="Arial" panose="020B0604020202020204" pitchFamily="34" charset="0"/>
            </a:endParaRPr>
          </a:p>
          <a:p>
            <a:pPr algn="ctr">
              <a:spcBef>
                <a:spcPts val="600"/>
              </a:spcBef>
              <a:spcAft>
                <a:spcPts val="600"/>
              </a:spcAft>
              <a:defRPr/>
            </a:pPr>
            <a:r>
              <a:rPr lang="ru-RU" sz="2000" b="1" dirty="0">
                <a:latin typeface="Arial" panose="020B0604020202020204" pitchFamily="34" charset="0"/>
                <a:cs typeface="Arial" panose="020B0604020202020204" pitchFamily="34" charset="0"/>
              </a:rPr>
              <a:t>Представление формы 1-мп (микро) по электронной почте (</a:t>
            </a:r>
            <a:r>
              <a:rPr lang="en-US" sz="2000" b="1" dirty="0">
                <a:latin typeface="Arial" panose="020B0604020202020204" pitchFamily="34" charset="0"/>
                <a:cs typeface="Arial" panose="020B0604020202020204" pitchFamily="34" charset="0"/>
              </a:rPr>
              <a:t>e-mail)</a:t>
            </a:r>
            <a:r>
              <a:rPr lang="ru-RU" sz="2000" b="1" dirty="0">
                <a:latin typeface="Arial" panose="020B0604020202020204" pitchFamily="34" charset="0"/>
                <a:cs typeface="Arial" panose="020B0604020202020204" pitchFamily="34" charset="0"/>
              </a:rPr>
              <a:t> </a:t>
            </a:r>
            <a:br>
              <a:rPr lang="ru-RU" sz="2000" b="1" dirty="0">
                <a:latin typeface="Arial" panose="020B0604020202020204" pitchFamily="34" charset="0"/>
                <a:cs typeface="Arial" panose="020B0604020202020204" pitchFamily="34" charset="0"/>
              </a:rPr>
            </a:br>
            <a:r>
              <a:rPr lang="ru-RU" sz="2000" b="1" u="sng" dirty="0">
                <a:solidFill>
                  <a:srgbClr val="FF0000"/>
                </a:solidFill>
                <a:latin typeface="Arial" panose="020B0604020202020204" pitchFamily="34" charset="0"/>
                <a:cs typeface="Arial" panose="020B0604020202020204" pitchFamily="34" charset="0"/>
              </a:rPr>
              <a:t>не допускается </a:t>
            </a:r>
          </a:p>
          <a:p>
            <a:pPr lvl="0" algn="ctr">
              <a:lnSpc>
                <a:spcPct val="150000"/>
              </a:lnSpc>
              <a:spcBef>
                <a:spcPts val="600"/>
              </a:spcBef>
              <a:spcAft>
                <a:spcPts val="600"/>
              </a:spcAft>
              <a:defRPr/>
            </a:pPr>
            <a:endParaRPr lang="ru-RU" sz="2000" dirty="0">
              <a:solidFill>
                <a:schemeClr val="accent1">
                  <a:lumMod val="50000"/>
                </a:schemeClr>
              </a:solidFill>
            </a:endParaRPr>
          </a:p>
        </p:txBody>
      </p:sp>
      <p:sp>
        <p:nvSpPr>
          <p:cNvPr id="13" name="Прямоугольник 12"/>
          <p:cNvSpPr/>
          <p:nvPr/>
        </p:nvSpPr>
        <p:spPr>
          <a:xfrm>
            <a:off x="2613153" y="944380"/>
            <a:ext cx="7143078" cy="712476"/>
          </a:xfrm>
          <a:prstGeom prst="rect">
            <a:avLst/>
          </a:prstGeom>
        </p:spPr>
        <p:txBody>
          <a:bodyPr wrap="square">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be-BY" sz="2800" b="1" kern="0" dirty="0">
                <a:solidFill>
                  <a:srgbClr val="385723"/>
                </a:solidFill>
                <a:latin typeface="Tahoma" panose="020B0604030504040204" pitchFamily="34" charset="0"/>
                <a:ea typeface="Tahoma" panose="020B0604030504040204" pitchFamily="34" charset="0"/>
                <a:cs typeface="Tahoma" panose="020B0604030504040204" pitchFamily="34" charset="0"/>
              </a:rPr>
              <a:t>Срок представления</a:t>
            </a:r>
            <a:endParaRPr kumimoji="0" lang="ru-RU" sz="1800" b="1" i="0" u="none" strike="noStrike" kern="0" cap="none" spc="0" normalizeH="0" baseline="0" noProof="0" dirty="0">
              <a:ln>
                <a:noFill/>
              </a:ln>
              <a:solidFill>
                <a:srgbClr val="385723"/>
              </a:solidFill>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3347202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836A7-9C44-0FFD-8170-3214AC353DF5}"/>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38ABD62F-9D09-CFB2-6212-21411D12FDB8}"/>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1DD23D56-683F-5C3C-5A6C-8344E09D4A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FB01255C-E8B0-7B69-7DDC-13CF592654CA}"/>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77612460-4DF4-86C1-BB23-69FE8178EF34}"/>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40</a:t>
            </a:r>
          </a:p>
        </p:txBody>
      </p:sp>
      <p:pic>
        <p:nvPicPr>
          <p:cNvPr id="19" name="Рисунок 18">
            <a:extLst>
              <a:ext uri="{FF2B5EF4-FFF2-40B4-BE49-F238E27FC236}">
                <a16:creationId xmlns:a16="http://schemas.microsoft.com/office/drawing/2014/main" id="{663EF530-1E7F-B0EC-C386-4DFE30DE1CD0}"/>
              </a:ext>
            </a:extLst>
          </p:cNvPr>
          <p:cNvPicPr>
            <a:picLocks noChangeAspect="1"/>
          </p:cNvPicPr>
          <p:nvPr/>
        </p:nvPicPr>
        <p:blipFill>
          <a:blip r:embed="rId4"/>
          <a:stretch>
            <a:fillRect/>
          </a:stretch>
        </p:blipFill>
        <p:spPr>
          <a:xfrm>
            <a:off x="691497" y="5143454"/>
            <a:ext cx="367089" cy="1583918"/>
          </a:xfrm>
          <a:prstGeom prst="rect">
            <a:avLst/>
          </a:prstGeom>
        </p:spPr>
      </p:pic>
      <p:sp>
        <p:nvSpPr>
          <p:cNvPr id="11" name="Заголовок 1">
            <a:extLst>
              <a:ext uri="{FF2B5EF4-FFF2-40B4-BE49-F238E27FC236}">
                <a16:creationId xmlns:a16="http://schemas.microsoft.com/office/drawing/2014/main" id="{CD10EBA1-D171-BA74-8B8E-1BDA18596A01}"/>
              </a:ext>
            </a:extLst>
          </p:cNvPr>
          <p:cNvSpPr>
            <a:spLocks noGrp="1"/>
          </p:cNvSpPr>
          <p:nvPr>
            <p:ph type="ctrTitle"/>
          </p:nvPr>
        </p:nvSpPr>
        <p:spPr>
          <a:xfrm>
            <a:off x="1067608" y="986394"/>
            <a:ext cx="10158410" cy="1011217"/>
          </a:xfrm>
        </p:spPr>
        <p:txBody>
          <a:bodyPr anchor="ctr">
            <a:noAutofit/>
          </a:bodyPr>
          <a:lstStyle/>
          <a:p>
            <a:pPr algn="l">
              <a:lnSpc>
                <a:spcPct val="100000"/>
              </a:lnSpc>
            </a:pPr>
            <a:r>
              <a:rPr lang="ru-RU" sz="2200" b="1" dirty="0">
                <a:solidFill>
                  <a:srgbClr val="28522B"/>
                </a:solidFill>
                <a:latin typeface="Arial" panose="020B0604020202020204" pitchFamily="34" charset="0"/>
                <a:cs typeface="Arial" panose="020B0604020202020204" pitchFamily="34" charset="0"/>
              </a:rPr>
              <a:t>Вопрос</a:t>
            </a:r>
            <a:r>
              <a:rPr lang="ru-RU" sz="2400" b="1" dirty="0">
                <a:solidFill>
                  <a:srgbClr val="28522B"/>
                </a:solidFill>
                <a:latin typeface="Arial" panose="020B0604020202020204" pitchFamily="34" charset="0"/>
                <a:cs typeface="Arial" panose="020B0604020202020204" pitchFamily="34" charset="0"/>
              </a:rPr>
              <a:t>: </a:t>
            </a:r>
            <a:r>
              <a:rPr lang="ru-RU" sz="2200" dirty="0">
                <a:solidFill>
                  <a:srgbClr val="28522B"/>
                </a:solidFill>
                <a:latin typeface="Arial" panose="020B0604020202020204" pitchFamily="34" charset="0"/>
                <a:cs typeface="Arial" panose="020B0604020202020204" pitchFamily="34" charset="0"/>
              </a:rPr>
              <a:t>Как рассчитывается объем перевозок грузов и грузооборот </a:t>
            </a:r>
            <a:br>
              <a:rPr lang="ru-RU" sz="2200" dirty="0">
                <a:solidFill>
                  <a:srgbClr val="28522B"/>
                </a:solidFill>
                <a:latin typeface="Arial" panose="020B0604020202020204" pitchFamily="34" charset="0"/>
                <a:cs typeface="Arial" panose="020B0604020202020204" pitchFamily="34" charset="0"/>
              </a:rPr>
            </a:br>
            <a:r>
              <a:rPr lang="ru-RU" sz="2200" dirty="0">
                <a:solidFill>
                  <a:srgbClr val="28522B"/>
                </a:solidFill>
                <a:latin typeface="Arial" panose="020B0604020202020204" pitchFamily="34" charset="0"/>
                <a:cs typeface="Arial" panose="020B0604020202020204" pitchFamily="34" charset="0"/>
              </a:rPr>
              <a:t>при заполнении раздела «Автомобильный транспорт»?</a:t>
            </a:r>
            <a:r>
              <a:rPr lang="ru-BY" sz="2400" dirty="0">
                <a:solidFill>
                  <a:srgbClr val="28522B"/>
                </a:solidFill>
                <a:latin typeface="Arial" panose="020B0604020202020204" pitchFamily="34" charset="0"/>
                <a:cs typeface="Arial" panose="020B0604020202020204" pitchFamily="34" charset="0"/>
              </a:rPr>
              <a:t/>
            </a:r>
            <a:br>
              <a:rPr lang="ru-BY" sz="2400" dirty="0">
                <a:solidFill>
                  <a:srgbClr val="28522B"/>
                </a:solidFill>
                <a:latin typeface="Arial" panose="020B0604020202020204" pitchFamily="34" charset="0"/>
                <a:cs typeface="Arial" panose="020B0604020202020204" pitchFamily="34" charset="0"/>
              </a:rPr>
            </a:br>
            <a:endParaRPr lang="ru-BY" sz="2400" dirty="0">
              <a:solidFill>
                <a:srgbClr val="28522B"/>
              </a:solidFill>
              <a:latin typeface="Arial" panose="020B0604020202020204" pitchFamily="34" charset="0"/>
              <a:cs typeface="Arial" panose="020B0604020202020204" pitchFamily="34" charset="0"/>
            </a:endParaRPr>
          </a:p>
        </p:txBody>
      </p:sp>
      <p:sp>
        <p:nvSpPr>
          <p:cNvPr id="2" name="Объект 2">
            <a:extLst>
              <a:ext uri="{FF2B5EF4-FFF2-40B4-BE49-F238E27FC236}">
                <a16:creationId xmlns:a16="http://schemas.microsoft.com/office/drawing/2014/main" id="{739CCAB1-DB9F-E759-F66F-01CA1AD52240}"/>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AE52D409-B20D-7728-41B3-690F8FAAC74E}"/>
              </a:ext>
            </a:extLst>
          </p:cNvPr>
          <p:cNvSpPr txBox="1">
            <a:spLocks/>
          </p:cNvSpPr>
          <p:nvPr/>
        </p:nvSpPr>
        <p:spPr>
          <a:xfrm>
            <a:off x="1063097" y="1686987"/>
            <a:ext cx="10158410" cy="499093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None/>
              <a:tabLst>
                <a:tab pos="1143000" algn="l"/>
              </a:tabLst>
            </a:pPr>
            <a:r>
              <a:rPr lang="ru-RU" sz="2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Ответ:</a:t>
            </a:r>
            <a:r>
              <a:rPr lang="ru-RU" sz="22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be-BY"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В разделе «Автомобильный транспорт» </a:t>
            </a:r>
            <a:r>
              <a:rPr lang="be-BY"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по строкам 20 и 21 </a:t>
            </a:r>
            <a:r>
              <a:rPr lang="be-BY"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отражаются </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перевезенного (доставленного) груза </a:t>
            </a:r>
            <a:r>
              <a:rPr lang="be-BY"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и грузооборот </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в целом по организации за отчетный год, выполненный грузовыми транспортными средствами, работа которых учтена в натуральном выражении (в тоннах и тонно-километрах), и </a:t>
            </a:r>
            <a:r>
              <a:rPr lang="ru-RU"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расчетные данные </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 работе грузовых транспортных средств, </a:t>
            </a:r>
            <a:r>
              <a:rPr lang="ru-RU"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по которым невозможен</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учет объемов перевозок грузов </a:t>
            </a:r>
            <a:b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в натуральном выражении путем замера, взвешивания</a:t>
            </a:r>
            <a:r>
              <a:rPr lang="ru-RU"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(ч.2 п.59 Указаний по формам </a:t>
            </a:r>
            <a:b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b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1-мп и  1-мп (микро))</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p>
          <a:p>
            <a:pPr algn="just">
              <a:lnSpc>
                <a:spcPct val="100000"/>
              </a:lnSpc>
              <a:buFont typeface="Wingdings" panose="05000000000000000000" pitchFamily="2" charset="2"/>
              <a:buChar char="ü"/>
              <a:tabLst>
                <a:tab pos="1143000" algn="l"/>
              </a:tabLst>
            </a:pPr>
            <a:r>
              <a:rPr lang="ru-RU" sz="1800" dirty="0">
                <a:solidFill>
                  <a:srgbClr val="000000"/>
                </a:solidFill>
                <a:latin typeface="Arial" panose="020B0604020202020204" pitchFamily="34" charset="0"/>
                <a:ea typeface="Times New Roman" panose="02020603050405020304" pitchFamily="18" charset="0"/>
                <a:cs typeface="Arial" panose="020B0604020202020204" pitchFamily="34" charset="0"/>
              </a:rPr>
              <a:t>Объем перевозок грузов в натуральном выражении определяется по фактическому весу перевезенных грузов с учетом </a:t>
            </a:r>
            <a:r>
              <a:rPr lang="ru-RU" sz="1800" dirty="0">
                <a:solidFill>
                  <a:srgbClr val="000000"/>
                </a:solidFill>
                <a:latin typeface="Arial" panose="020B0604020202020204" pitchFamily="34" charset="0"/>
                <a:cs typeface="Arial" panose="020B0604020202020204" pitchFamily="34" charset="0"/>
              </a:rPr>
              <a:t>с учетом веса тары, веса контейнера за каждую ездку (заезд), подтвержденных товарно-транспортными накладными или иными транспортными документами </a:t>
            </a: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(ч.3 п.59 Указаний по формам 1-мп и 1-мп (микро))</a:t>
            </a:r>
            <a:r>
              <a:rPr lang="be-BY" sz="1800"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 </a:t>
            </a:r>
            <a:endParaRPr lang="be-BY" sz="1800" i="1" dirty="0">
              <a:solidFill>
                <a:srgbClr val="943634"/>
              </a:solidFill>
              <a:latin typeface="Arial" panose="020B0604020202020204" pitchFamily="34" charset="0"/>
              <a:cs typeface="Arial" panose="020B0604020202020204" pitchFamily="34" charset="0"/>
            </a:endParaRPr>
          </a:p>
          <a:p>
            <a:pPr algn="just">
              <a:lnSpc>
                <a:spcPct val="100000"/>
              </a:lnSpc>
              <a:buFont typeface="Wingdings" panose="05000000000000000000" pitchFamily="2" charset="2"/>
              <a:buChar char="ü"/>
              <a:tabLst>
                <a:tab pos="1143000" algn="l"/>
              </a:tabLst>
            </a:pP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Данные о грузообороте (количестве выполненных тонно-километров) </a:t>
            </a:r>
            <a:r>
              <a:rPr lang="ru-RU" sz="1800" dirty="0">
                <a:effectLst/>
                <a:latin typeface="Arial" panose="020B0604020202020204" pitchFamily="34" charset="0"/>
                <a:ea typeface="Times New Roman" panose="02020603050405020304" pitchFamily="18" charset="0"/>
                <a:cs typeface="Arial" panose="020B0604020202020204" pitchFamily="34" charset="0"/>
              </a:rPr>
              <a:t>определяются путем умножения данных о фактически перевезенном в отдельные ездки (заезды) грузе (включая груз, перевезенный на прицепах) на расстояние перевозки и суммированием полученных произведений </a:t>
            </a: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(ч.7 п.59 Указаний по формам 1-мп и 1-мп (микро))</a:t>
            </a:r>
            <a:r>
              <a:rPr lang="ru-RU" sz="1800" dirty="0">
                <a:effectLst/>
                <a:latin typeface="Arial" panose="020B0604020202020204" pitchFamily="34" charset="0"/>
                <a:ea typeface="Times New Roman" panose="02020603050405020304" pitchFamily="18" charset="0"/>
                <a:cs typeface="Arial" panose="020B0604020202020204" pitchFamily="34" charset="0"/>
              </a:rPr>
              <a:t>. </a:t>
            </a:r>
            <a:endParaRPr lang="ru-BY" sz="1800"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buFont typeface="Wingdings" panose="05000000000000000000" pitchFamily="2" charset="2"/>
              <a:buChar char="ü"/>
              <a:tabLst>
                <a:tab pos="1143000" algn="l"/>
              </a:tabLst>
            </a:pPr>
            <a:endParaRPr lang="ru-BY" sz="1800" i="1" dirty="0">
              <a:solidFill>
                <a:srgbClr val="943634"/>
              </a:solidFill>
              <a:latin typeface="Arial" panose="020B0604020202020204" pitchFamily="34" charset="0"/>
              <a:cs typeface="Arial" panose="020B0604020202020204" pitchFamily="34" charset="0"/>
            </a:endParaRPr>
          </a:p>
          <a:p>
            <a:pPr marL="0" indent="0" algn="just">
              <a:lnSpc>
                <a:spcPct val="100000"/>
              </a:lnSpc>
              <a:buNone/>
              <a:tabLst>
                <a:tab pos="1143000" algn="l"/>
              </a:tabLst>
            </a:pPr>
            <a:endParaRPr lang="ru-RU" sz="2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00000"/>
              </a:lnSpc>
              <a:spcBef>
                <a:spcPts val="0"/>
              </a:spcBef>
              <a:buNone/>
              <a:tabLst>
                <a:tab pos="1143000" algn="l"/>
              </a:tabLst>
            </a:pPr>
            <a:endParaRPr lang="ru-RU" sz="2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gn="just">
              <a:lnSpc>
                <a:spcPct val="100000"/>
              </a:lnSpc>
              <a:buNone/>
              <a:tabLst>
                <a:tab pos="1143000" algn="l"/>
              </a:tabLst>
            </a:pPr>
            <a:endParaRPr lang="ru-BY" sz="2400" dirty="0">
              <a:effectLst/>
              <a:latin typeface="Arial" panose="020B0604020202020204" pitchFamily="34" charset="0"/>
              <a:ea typeface="Times New Roman" panose="02020603050405020304" pitchFamily="18" charset="0"/>
              <a:cs typeface="Arial" panose="020B0604020202020204" pitchFamily="34" charset="0"/>
            </a:endParaRPr>
          </a:p>
          <a:p>
            <a:pPr indent="0">
              <a:lnSpc>
                <a:spcPct val="100000"/>
              </a:lnSpc>
              <a:buNone/>
            </a:pPr>
            <a:r>
              <a:rPr lang="ru-RU" sz="2400" dirty="0">
                <a:effectLst/>
                <a:latin typeface="Times New Roman" panose="02020603050405020304" pitchFamily="18" charset="0"/>
                <a:ea typeface="Times New Roman" panose="02020603050405020304" pitchFamily="18" charset="0"/>
              </a:rPr>
              <a:t> </a:t>
            </a:r>
            <a:endParaRPr lang="ru-BY" sz="2400" dirty="0">
              <a:effectLst/>
              <a:latin typeface="Times New Roman" panose="02020603050405020304" pitchFamily="18" charset="0"/>
              <a:ea typeface="Times New Roman" panose="02020603050405020304" pitchFamily="18" charset="0"/>
            </a:endParaRPr>
          </a:p>
          <a:p>
            <a:pPr algn="just"/>
            <a:endParaRPr lang="ru-BY"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315156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EFBC6E-B08A-A1C1-F828-95083F3EF184}"/>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FF85A27F-B388-8C18-BE36-B08DF8EC71B6}"/>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A2982804-8937-C6E2-1F44-E856D56886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EA699755-0CA7-14E2-0918-8EC27245889C}"/>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43BC3D29-C63B-9BB6-A853-A47846DFAF00}"/>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41</a:t>
            </a:r>
          </a:p>
        </p:txBody>
      </p:sp>
      <p:pic>
        <p:nvPicPr>
          <p:cNvPr id="19" name="Рисунок 18">
            <a:extLst>
              <a:ext uri="{FF2B5EF4-FFF2-40B4-BE49-F238E27FC236}">
                <a16:creationId xmlns:a16="http://schemas.microsoft.com/office/drawing/2014/main" id="{41964CDC-660F-8709-2EC2-7CAC2593C9B9}"/>
              </a:ext>
            </a:extLst>
          </p:cNvPr>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a:extLst>
              <a:ext uri="{FF2B5EF4-FFF2-40B4-BE49-F238E27FC236}">
                <a16:creationId xmlns:a16="http://schemas.microsoft.com/office/drawing/2014/main" id="{6D0B1B5B-B207-6F0E-7CFA-1A5E0B8EB4E5}"/>
              </a:ext>
            </a:extLst>
          </p:cNvPr>
          <p:cNvSpPr>
            <a:spLocks noGrp="1"/>
          </p:cNvSpPr>
          <p:nvPr>
            <p:ph type="ctrTitle"/>
          </p:nvPr>
        </p:nvSpPr>
        <p:spPr>
          <a:xfrm>
            <a:off x="1149886" y="793102"/>
            <a:ext cx="10076132" cy="739358"/>
          </a:xfrm>
        </p:spPr>
        <p:txBody>
          <a:bodyPr anchor="ctr">
            <a:noAutofit/>
          </a:bodyPr>
          <a:lstStyle/>
          <a:p>
            <a:pPr algn="just">
              <a:lnSpc>
                <a:spcPct val="100000"/>
              </a:lnSpc>
              <a:tabLst>
                <a:tab pos="800100" algn="l"/>
                <a:tab pos="914400" algn="l"/>
                <a:tab pos="1028700" algn="l"/>
              </a:tabLst>
            </a:pPr>
            <a:r>
              <a:rPr lang="ru-RU" sz="2000" b="1" i="1" u="sng" dirty="0">
                <a:solidFill>
                  <a:srgbClr val="C00000"/>
                </a:solidFill>
                <a:effectLst/>
                <a:latin typeface="Arial" panose="020B0604020202020204" pitchFamily="34" charset="0"/>
                <a:ea typeface="Times New Roman" panose="02020603050405020304" pitchFamily="18" charset="0"/>
              </a:rPr>
              <a:t>Условный пример.</a:t>
            </a:r>
            <a:r>
              <a:rPr lang="ru-RU" sz="2000" b="1" i="1" dirty="0">
                <a:solidFill>
                  <a:srgbClr val="C00000"/>
                </a:solidFill>
                <a:effectLst/>
                <a:latin typeface="Arial" panose="020B0604020202020204" pitchFamily="34" charset="0"/>
                <a:ea typeface="Times New Roman" panose="02020603050405020304" pitchFamily="18" charset="0"/>
              </a:rPr>
              <a:t> </a:t>
            </a:r>
            <a:r>
              <a:rPr lang="ru-RU" sz="1800" dirty="0">
                <a:effectLst/>
                <a:latin typeface="Arial" panose="020B0604020202020204" pitchFamily="34" charset="0"/>
                <a:ea typeface="Times New Roman" panose="02020603050405020304" pitchFamily="18" charset="0"/>
              </a:rPr>
              <a:t>Организация имеет на своем балансе два грузовых транспортных средства.</a:t>
            </a:r>
            <a:endParaRPr lang="ru-BY" sz="1800" dirty="0">
              <a:effectLst/>
              <a:latin typeface="Times New Roman" panose="02020603050405020304" pitchFamily="18" charset="0"/>
              <a:ea typeface="Times New Roman" panose="02020603050405020304" pitchFamily="18" charset="0"/>
            </a:endParaRPr>
          </a:p>
        </p:txBody>
      </p:sp>
      <p:sp>
        <p:nvSpPr>
          <p:cNvPr id="2" name="Объект 2">
            <a:extLst>
              <a:ext uri="{FF2B5EF4-FFF2-40B4-BE49-F238E27FC236}">
                <a16:creationId xmlns:a16="http://schemas.microsoft.com/office/drawing/2014/main" id="{96C63629-04F6-BA64-8806-8283298A9B37}"/>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74736835-E869-AE98-D899-1BC7D5FC1ADA}"/>
              </a:ext>
            </a:extLst>
          </p:cNvPr>
          <p:cNvSpPr txBox="1">
            <a:spLocks/>
          </p:cNvSpPr>
          <p:nvPr/>
        </p:nvSpPr>
        <p:spPr>
          <a:xfrm>
            <a:off x="1145375" y="1532460"/>
            <a:ext cx="10076132" cy="51454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gn="just">
              <a:spcBef>
                <a:spcPts val="600"/>
              </a:spcBef>
              <a:buNone/>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На первом грузовом транспортном средстве работа за плату для другого юридического лица осуществлялась 200 дней в году, и каждый день выполнялось 3 ездки: </a:t>
            </a:r>
            <a:endParaRPr lang="ru-BY" sz="1800" dirty="0">
              <a:effectLst/>
              <a:latin typeface="Times New Roman" panose="02020603050405020304" pitchFamily="18" charset="0"/>
              <a:ea typeface="Times New Roman" panose="02020603050405020304" pitchFamily="18" charset="0"/>
            </a:endParaRPr>
          </a:p>
          <a:p>
            <a:pPr indent="457200" algn="just">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3 тонны на расстояние 20 километров (1-я ездка);</a:t>
            </a:r>
            <a:endParaRPr lang="ru-BY" sz="1800" dirty="0">
              <a:effectLst/>
              <a:latin typeface="Times New Roman" panose="02020603050405020304" pitchFamily="18" charset="0"/>
              <a:ea typeface="Times New Roman" panose="02020603050405020304" pitchFamily="18" charset="0"/>
            </a:endParaRPr>
          </a:p>
          <a:p>
            <a:pPr indent="457200" algn="just">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4 тонны на расстояние 30 километров (2-я ездка);</a:t>
            </a:r>
            <a:endParaRPr lang="ru-BY" sz="1800" dirty="0">
              <a:effectLst/>
              <a:latin typeface="Times New Roman" panose="02020603050405020304" pitchFamily="18" charset="0"/>
              <a:ea typeface="Times New Roman" panose="02020603050405020304" pitchFamily="18" charset="0"/>
            </a:endParaRPr>
          </a:p>
          <a:p>
            <a:pPr indent="457200" algn="just">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3 тонны на расстояние 10 километров (3-я ездка).</a:t>
            </a:r>
            <a:endParaRPr lang="ru-BY" sz="1800" dirty="0">
              <a:effectLst/>
              <a:latin typeface="Times New Roman" panose="02020603050405020304" pitchFamily="18" charset="0"/>
              <a:ea typeface="Times New Roman" panose="02020603050405020304" pitchFamily="18" charset="0"/>
            </a:endParaRPr>
          </a:p>
          <a:p>
            <a:pPr indent="0" algn="just">
              <a:spcBef>
                <a:spcPts val="600"/>
              </a:spcBef>
              <a:buNone/>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На втором грузовом транспортном средстве работа осуществлялась 100 дней в году, </a:t>
            </a:r>
            <a:br>
              <a:rPr lang="ru-RU" sz="1800" dirty="0">
                <a:effectLst/>
                <a:latin typeface="Arial" panose="020B0604020202020204" pitchFamily="34" charset="0"/>
                <a:ea typeface="Times New Roman" panose="02020603050405020304" pitchFamily="18" charset="0"/>
              </a:rPr>
            </a:br>
            <a:r>
              <a:rPr lang="ru-RU" sz="1800" dirty="0">
                <a:effectLst/>
                <a:latin typeface="Arial" panose="020B0604020202020204" pitchFamily="34" charset="0"/>
                <a:ea typeface="Times New Roman" panose="02020603050405020304" pitchFamily="18" charset="0"/>
              </a:rPr>
              <a:t>и каждый день перевозилось из пункта А в пункт Б 40 тонн груза на расстояние </a:t>
            </a:r>
            <a:br>
              <a:rPr lang="ru-RU" sz="1800" dirty="0">
                <a:effectLst/>
                <a:latin typeface="Arial" panose="020B0604020202020204" pitchFamily="34" charset="0"/>
                <a:ea typeface="Times New Roman" panose="02020603050405020304" pitchFamily="18" charset="0"/>
              </a:rPr>
            </a:br>
            <a:r>
              <a:rPr lang="ru-RU" sz="1800" dirty="0">
                <a:effectLst/>
                <a:latin typeface="Arial" panose="020B0604020202020204" pitchFamily="34" charset="0"/>
                <a:ea typeface="Times New Roman" panose="02020603050405020304" pitchFamily="18" charset="0"/>
              </a:rPr>
              <a:t>30 километров, где отгружалось 10 тонн груза, остальной груз перевозился в пункт В </a:t>
            </a:r>
            <a:br>
              <a:rPr lang="ru-RU" sz="1800" dirty="0">
                <a:effectLst/>
                <a:latin typeface="Arial" panose="020B0604020202020204" pitchFamily="34" charset="0"/>
                <a:ea typeface="Times New Roman" panose="02020603050405020304" pitchFamily="18" charset="0"/>
              </a:rPr>
            </a:br>
            <a:r>
              <a:rPr lang="ru-RU" sz="1800" dirty="0">
                <a:effectLst/>
                <a:latin typeface="Arial" panose="020B0604020202020204" pitchFamily="34" charset="0"/>
                <a:ea typeface="Times New Roman" panose="02020603050405020304" pitchFamily="18" charset="0"/>
              </a:rPr>
              <a:t>на расстояние 50 километров, то есть выполнялось 2 ездки:</a:t>
            </a:r>
            <a:endParaRPr lang="ru-BY" sz="1800" dirty="0">
              <a:effectLst/>
              <a:latin typeface="Times New Roman" panose="02020603050405020304" pitchFamily="18" charset="0"/>
              <a:ea typeface="Times New Roman" panose="02020603050405020304" pitchFamily="18" charset="0"/>
            </a:endParaRPr>
          </a:p>
          <a:p>
            <a:pPr indent="457200" algn="just">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40 тонн на расстояние 30 километров (1-я ездка);</a:t>
            </a:r>
            <a:endParaRPr lang="ru-BY" sz="1800" dirty="0">
              <a:effectLst/>
              <a:latin typeface="Times New Roman" panose="02020603050405020304" pitchFamily="18" charset="0"/>
              <a:ea typeface="Times New Roman" panose="02020603050405020304" pitchFamily="18" charset="0"/>
            </a:endParaRPr>
          </a:p>
          <a:p>
            <a:pPr indent="457200" algn="just">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30 тонн (40 т - 10 т) на расстояние 50 километров (2-я ездка).</a:t>
            </a:r>
            <a:endParaRPr lang="ru-BY" sz="1800" dirty="0">
              <a:effectLst/>
              <a:latin typeface="Times New Roman" panose="02020603050405020304" pitchFamily="18" charset="0"/>
              <a:ea typeface="Times New Roman" panose="02020603050405020304" pitchFamily="18" charset="0"/>
            </a:endParaRPr>
          </a:p>
          <a:p>
            <a:pPr indent="0" algn="just">
              <a:spcBef>
                <a:spcPts val="600"/>
              </a:spcBef>
              <a:buNone/>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Объем перевозок грузов за год в целом по организации составит: </a:t>
            </a:r>
            <a:br>
              <a:rPr lang="ru-RU" sz="1800" dirty="0">
                <a:effectLst/>
                <a:latin typeface="Arial" panose="020B0604020202020204" pitchFamily="34" charset="0"/>
                <a:ea typeface="Times New Roman" panose="02020603050405020304" pitchFamily="18" charset="0"/>
              </a:rPr>
            </a:br>
            <a:r>
              <a:rPr lang="ru-RU" sz="1800" dirty="0">
                <a:effectLst/>
                <a:latin typeface="Arial" panose="020B0604020202020204" pitchFamily="34" charset="0"/>
                <a:ea typeface="Times New Roman" panose="02020603050405020304" pitchFamily="18" charset="0"/>
              </a:rPr>
              <a:t>((3 т + 4 т + 3 т) х 200 + 40 т х 100) : 1000 = 6 тыс.т.</a:t>
            </a:r>
            <a:endParaRPr lang="ru-BY" sz="1800" dirty="0">
              <a:effectLst/>
              <a:latin typeface="Times New Roman" panose="02020603050405020304" pitchFamily="18" charset="0"/>
              <a:ea typeface="Times New Roman" panose="02020603050405020304" pitchFamily="18" charset="0"/>
            </a:endParaRPr>
          </a:p>
          <a:p>
            <a:pPr indent="0" algn="just">
              <a:spcBef>
                <a:spcPts val="600"/>
              </a:spcBef>
              <a:buNone/>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Грузооборот за год в целом по организации составит:</a:t>
            </a:r>
            <a:endParaRPr lang="ru-BY" sz="1800" dirty="0">
              <a:effectLst/>
              <a:latin typeface="Times New Roman" panose="02020603050405020304" pitchFamily="18" charset="0"/>
              <a:ea typeface="Times New Roman" panose="02020603050405020304" pitchFamily="18" charset="0"/>
            </a:endParaRPr>
          </a:p>
          <a:p>
            <a:pPr marL="0" indent="0" algn="just">
              <a:buNone/>
              <a:tabLst>
                <a:tab pos="800100" algn="l"/>
                <a:tab pos="914400" algn="l"/>
                <a:tab pos="1028700" algn="l"/>
              </a:tabLst>
            </a:pPr>
            <a:r>
              <a:rPr lang="ru-RU" sz="1800" dirty="0">
                <a:effectLst/>
                <a:latin typeface="Arial" panose="020B0604020202020204" pitchFamily="34" charset="0"/>
                <a:ea typeface="Times New Roman" panose="02020603050405020304" pitchFamily="18" charset="0"/>
              </a:rPr>
              <a:t>(((3 т х 20 км) + (4 т х 30 км) + (3 т х 10 км)) х 200 + ((40 т х 30 км) + (30 т х 50 км)) х 100) : 1000 = 312,0 тыс. т.км.</a:t>
            </a:r>
            <a:endParaRPr lang="ru-BY" sz="1800" dirty="0">
              <a:effectLst/>
              <a:latin typeface="Times New Roman" panose="02020603050405020304" pitchFamily="18" charset="0"/>
              <a:ea typeface="Times New Roman" panose="02020603050405020304" pitchFamily="18" charset="0"/>
            </a:endParaRPr>
          </a:p>
          <a:p>
            <a:pPr algn="just"/>
            <a:endParaRPr lang="ru-BY"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40012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1CEFA-EB2C-8BEE-5BA6-8A53AF001288}"/>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0D1B0696-9B4C-40DD-8BCC-CB6B367BA76B}"/>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B67CE82A-C9F1-C572-A8CE-AA88C21C8D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FBC02A0F-0DC8-359C-9195-1E48CFDC72B5}"/>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3BA8736D-6614-A200-9E9D-7A3DEC749EBD}"/>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42</a:t>
            </a:r>
          </a:p>
        </p:txBody>
      </p:sp>
      <p:pic>
        <p:nvPicPr>
          <p:cNvPr id="19" name="Рисунок 18">
            <a:extLst>
              <a:ext uri="{FF2B5EF4-FFF2-40B4-BE49-F238E27FC236}">
                <a16:creationId xmlns:a16="http://schemas.microsoft.com/office/drawing/2014/main" id="{C479A2C8-CD90-41B3-E797-B11BA745E5BF}"/>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36F6B96B-8B67-C498-E900-ADE109BD6BE4}"/>
              </a:ext>
            </a:extLst>
          </p:cNvPr>
          <p:cNvSpPr txBox="1"/>
          <p:nvPr/>
        </p:nvSpPr>
        <p:spPr>
          <a:xfrm>
            <a:off x="1618938" y="1049310"/>
            <a:ext cx="9413823" cy="1138773"/>
          </a:xfrm>
          <a:prstGeom prst="rect">
            <a:avLst/>
          </a:prstGeom>
          <a:noFill/>
        </p:spPr>
        <p:txBody>
          <a:bodyPr wrap="square">
            <a:spAutoFit/>
          </a:bodyPr>
          <a:lstStyle/>
          <a:p>
            <a:pPr indent="450215">
              <a:spcBef>
                <a:spcPts val="600"/>
              </a:spcBef>
            </a:pPr>
            <a:r>
              <a:rPr lang="ru-RU" sz="2400" b="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Расчетные данные</a:t>
            </a:r>
            <a:r>
              <a:rPr lang="ru-RU" sz="2400"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 </a:t>
            </a:r>
            <a:r>
              <a:rPr lang="ru-RU" sz="2200" dirty="0">
                <a:effectLst/>
                <a:latin typeface="Arial" panose="020B0604020202020204" pitchFamily="34" charset="0"/>
                <a:ea typeface="Times New Roman" panose="02020603050405020304" pitchFamily="18" charset="0"/>
                <a:cs typeface="Arial" panose="020B0604020202020204" pitchFamily="34" charset="0"/>
              </a:rPr>
              <a:t>о работе грузовых транспортных средств </a:t>
            </a:r>
            <a:br>
              <a:rPr lang="ru-RU" sz="2200" dirty="0">
                <a:effectLst/>
                <a:latin typeface="Arial" panose="020B0604020202020204" pitchFamily="34" charset="0"/>
                <a:ea typeface="Times New Roman" panose="02020603050405020304" pitchFamily="18" charset="0"/>
                <a:cs typeface="Arial" panose="020B0604020202020204" pitchFamily="34" charset="0"/>
              </a:rPr>
            </a:br>
            <a:r>
              <a:rPr lang="ru-RU" sz="2200" dirty="0">
                <a:effectLst/>
                <a:latin typeface="Arial" panose="020B0604020202020204" pitchFamily="34" charset="0"/>
                <a:ea typeface="Times New Roman" panose="02020603050405020304" pitchFamily="18" charset="0"/>
                <a:cs typeface="Arial" panose="020B0604020202020204" pitchFamily="34" charset="0"/>
              </a:rPr>
              <a:t>(объем перевозок грузов и грузооборот) определяются следующим образом </a:t>
            </a:r>
            <a:r>
              <a:rPr lang="ru-RU" sz="2000" i="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ч.13 п.59 Указаний по формам 1-мп и 1-мп (микро))</a:t>
            </a:r>
            <a:r>
              <a:rPr lang="ru-RU" sz="2000"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2000" dirty="0">
              <a:solidFill>
                <a:srgbClr val="C000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TextBox 4">
            <a:extLst>
              <a:ext uri="{FF2B5EF4-FFF2-40B4-BE49-F238E27FC236}">
                <a16:creationId xmlns:a16="http://schemas.microsoft.com/office/drawing/2014/main" id="{E57AD39A-CD8A-FCB6-A66A-FCF4DA531DC5}"/>
              </a:ext>
            </a:extLst>
          </p:cNvPr>
          <p:cNvSpPr txBox="1"/>
          <p:nvPr/>
        </p:nvSpPr>
        <p:spPr>
          <a:xfrm>
            <a:off x="1620000" y="2376000"/>
            <a:ext cx="9203959" cy="3693319"/>
          </a:xfrm>
          <a:prstGeom prst="rect">
            <a:avLst/>
          </a:prstGeom>
          <a:noFill/>
        </p:spPr>
        <p:txBody>
          <a:bodyPr wrap="square">
            <a:spAutoFit/>
          </a:bodyPr>
          <a:lstStyle/>
          <a:p>
            <a:pPr marL="285750" indent="-285750" algn="just">
              <a:buFont typeface="Wingdings" panose="05000000000000000000" pitchFamily="2" charset="2"/>
              <a:buChar char="ü"/>
            </a:pPr>
            <a:r>
              <a:rPr lang="ru-RU" sz="2400" dirty="0">
                <a:effectLst/>
                <a:latin typeface="Arial" panose="020B0604020202020204" pitchFamily="34" charset="0"/>
                <a:ea typeface="Times New Roman" panose="02020603050405020304" pitchFamily="18" charset="0"/>
                <a:cs typeface="Arial" panose="020B0604020202020204" pitchFamily="34" charset="0"/>
              </a:rPr>
              <a:t>объем грузов в тоннах, перевезенных одним грузовым транспортным средством, определяется как произведение автомобиле-часов в наряде, его грузоподъемности и нормативной производительности одной тонны грузоподъемности за один час работы, </a:t>
            </a:r>
            <a:r>
              <a:rPr lang="ru-RU" sz="2400" b="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равной 0,49;</a:t>
            </a:r>
          </a:p>
          <a:p>
            <a:pPr algn="just"/>
            <a:endParaRPr lang="ru-BY" sz="2400" dirty="0">
              <a:effectLst/>
              <a:latin typeface="Arial" panose="020B0604020202020204" pitchFamily="34" charset="0"/>
              <a:ea typeface="Times New Roman" panose="02020603050405020304" pitchFamily="18" charset="0"/>
              <a:cs typeface="Arial" panose="020B0604020202020204" pitchFamily="34" charset="0"/>
            </a:endParaRPr>
          </a:p>
          <a:p>
            <a:pPr marL="285750" indent="-285750" algn="just">
              <a:buFont typeface="Wingdings" panose="05000000000000000000" pitchFamily="2" charset="2"/>
              <a:buChar char="ü"/>
              <a:tabLst>
                <a:tab pos="800100" algn="l"/>
              </a:tabLst>
            </a:pPr>
            <a:r>
              <a:rPr lang="ru-RU" sz="2400" dirty="0">
                <a:effectLst/>
                <a:latin typeface="Arial" panose="020B0604020202020204" pitchFamily="34" charset="0"/>
                <a:ea typeface="Times New Roman" panose="02020603050405020304" pitchFamily="18" charset="0"/>
                <a:cs typeface="Arial" panose="020B0604020202020204" pitchFamily="34" charset="0"/>
              </a:rPr>
              <a:t>грузооборот в тонно-километрах – как произведение объема грузов в тоннах и нормативного расстояния перевозки, </a:t>
            </a:r>
            <a:r>
              <a:rPr lang="ru-RU" sz="2400" b="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равного 25 километрам.</a:t>
            </a:r>
            <a:endParaRPr lang="ru-BY" sz="2400" b="1" dirty="0">
              <a:solidFill>
                <a:srgbClr val="C00000"/>
              </a:solidFill>
              <a:effectLst/>
              <a:latin typeface="Arial" panose="020B0604020202020204" pitchFamily="34" charset="0"/>
              <a:ea typeface="Times New Roman" panose="02020603050405020304" pitchFamily="18" charset="0"/>
              <a:cs typeface="Arial" panose="020B0604020202020204" pitchFamily="34" charset="0"/>
            </a:endParaRPr>
          </a:p>
          <a:p>
            <a:r>
              <a:rPr lang="ru-RU" sz="1800" dirty="0">
                <a:effectLst/>
                <a:latin typeface="Times New Roman" panose="02020603050405020304" pitchFamily="18" charset="0"/>
                <a:ea typeface="Times New Roman" panose="02020603050405020304" pitchFamily="18" charset="0"/>
              </a:rPr>
              <a:t> </a:t>
            </a:r>
            <a:endParaRPr lang="ru-BY"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673038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79080-3691-94D3-F04C-1199B0C97DBC}"/>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E794C767-EF76-8948-73B6-32BDCD7F19C7}"/>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2E874B7C-0143-2174-5F55-48AE58C84BE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8C2555A5-00D6-9AB9-3658-9C0E19A85E95}"/>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ACA02B9B-A1D4-D539-D28F-527DA56B4D43}"/>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43</a:t>
            </a:r>
          </a:p>
        </p:txBody>
      </p:sp>
      <p:pic>
        <p:nvPicPr>
          <p:cNvPr id="19" name="Рисунок 18">
            <a:extLst>
              <a:ext uri="{FF2B5EF4-FFF2-40B4-BE49-F238E27FC236}">
                <a16:creationId xmlns:a16="http://schemas.microsoft.com/office/drawing/2014/main" id="{DF268BF4-A579-347D-CD7A-0FECFEA3005E}"/>
              </a:ext>
            </a:extLst>
          </p:cNvPr>
          <p:cNvPicPr>
            <a:picLocks noChangeAspect="1"/>
          </p:cNvPicPr>
          <p:nvPr/>
        </p:nvPicPr>
        <p:blipFill>
          <a:blip r:embed="rId4"/>
          <a:stretch>
            <a:fillRect/>
          </a:stretch>
        </p:blipFill>
        <p:spPr>
          <a:xfrm>
            <a:off x="603406" y="4680426"/>
            <a:ext cx="367089" cy="1583918"/>
          </a:xfrm>
          <a:prstGeom prst="rect">
            <a:avLst/>
          </a:prstGeom>
        </p:spPr>
      </p:pic>
      <p:sp>
        <p:nvSpPr>
          <p:cNvPr id="2" name="Объект 2">
            <a:extLst>
              <a:ext uri="{FF2B5EF4-FFF2-40B4-BE49-F238E27FC236}">
                <a16:creationId xmlns:a16="http://schemas.microsoft.com/office/drawing/2014/main" id="{CC498F60-F133-7555-E44D-9B1E95DC8E86}"/>
              </a:ext>
            </a:extLst>
          </p:cNvPr>
          <p:cNvSpPr txBox="1">
            <a:spLocks/>
          </p:cNvSpPr>
          <p:nvPr/>
        </p:nvSpPr>
        <p:spPr>
          <a:xfrm>
            <a:off x="1737360" y="1563880"/>
            <a:ext cx="8918083" cy="46830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9388" marR="0" lvl="0" indent="-179388" algn="just" defTabSz="914400" rtl="0" eaLnBrk="0" fontAlgn="base" latinLnBrk="0" hangingPunct="0">
              <a:lnSpc>
                <a:spcPts val="1700"/>
              </a:lnSpc>
              <a:spcBef>
                <a:spcPts val="1200"/>
              </a:spcBef>
              <a:spcAft>
                <a:spcPts val="0"/>
              </a:spcAft>
              <a:buClr>
                <a:srgbClr val="DD7E0E"/>
              </a:buClr>
              <a:buSzPct val="80000"/>
              <a:buFont typeface="Wingdings" pitchFamily="2" charset="2"/>
              <a:buChar char="§"/>
              <a:tabLst>
                <a:tab pos="179388" algn="l"/>
              </a:tabLst>
              <a:defRPr/>
            </a:pPr>
            <a:endParaRPr kumimoji="0" lang="ru-RU" sz="1600" b="0" i="0" u="none" strike="noStrike" kern="1200" cap="none" spc="0" normalizeH="0" noProof="0" dirty="0">
              <a:ln>
                <a:noFill/>
              </a:ln>
              <a:solidFill>
                <a:prstClr val="black"/>
              </a:solidFill>
              <a:effectLst/>
              <a:uLnTx/>
              <a:uFillTx/>
              <a:latin typeface="Arial" pitchFamily="34" charset="0"/>
              <a:ea typeface="+mn-ea"/>
              <a:cs typeface="Arial" pitchFamily="34" charset="0"/>
            </a:endParaRPr>
          </a:p>
        </p:txBody>
      </p:sp>
      <p:sp>
        <p:nvSpPr>
          <p:cNvPr id="3" name="Объект 2">
            <a:extLst>
              <a:ext uri="{FF2B5EF4-FFF2-40B4-BE49-F238E27FC236}">
                <a16:creationId xmlns:a16="http://schemas.microsoft.com/office/drawing/2014/main" id="{21F43D24-FF1F-776A-C437-9E23CD5376C8}"/>
              </a:ext>
            </a:extLst>
          </p:cNvPr>
          <p:cNvSpPr txBox="1">
            <a:spLocks/>
          </p:cNvSpPr>
          <p:nvPr/>
        </p:nvSpPr>
        <p:spPr>
          <a:xfrm>
            <a:off x="1145375" y="1532460"/>
            <a:ext cx="10076132" cy="51454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ru-BY" sz="1800" dirty="0">
              <a:effectLst/>
              <a:latin typeface="Times New Roman" panose="02020603050405020304" pitchFamily="18" charset="0"/>
              <a:ea typeface="Times New Roman" panose="02020603050405020304" pitchFamily="18" charset="0"/>
            </a:endParaRPr>
          </a:p>
        </p:txBody>
      </p:sp>
      <p:sp>
        <p:nvSpPr>
          <p:cNvPr id="18" name="Заголовок 17">
            <a:extLst>
              <a:ext uri="{FF2B5EF4-FFF2-40B4-BE49-F238E27FC236}">
                <a16:creationId xmlns:a16="http://schemas.microsoft.com/office/drawing/2014/main" id="{B7811476-E170-6C9F-0260-140F04C90FEC}"/>
              </a:ext>
            </a:extLst>
          </p:cNvPr>
          <p:cNvSpPr>
            <a:spLocks noGrp="1"/>
          </p:cNvSpPr>
          <p:nvPr>
            <p:ph type="ctrTitle"/>
          </p:nvPr>
        </p:nvSpPr>
        <p:spPr>
          <a:xfrm>
            <a:off x="1116000" y="793102"/>
            <a:ext cx="10251011" cy="934898"/>
          </a:xfrm>
        </p:spPr>
        <p:txBody>
          <a:bodyPr>
            <a:normAutofit fontScale="90000"/>
          </a:bodyPr>
          <a:lstStyle/>
          <a:p>
            <a:pPr algn="just">
              <a:lnSpc>
                <a:spcPct val="100000"/>
              </a:lnSpc>
            </a:pPr>
            <a:r>
              <a:rPr lang="ru-RU" sz="2200" b="1" dirty="0">
                <a:solidFill>
                  <a:srgbClr val="28522B"/>
                </a:solidFill>
                <a:latin typeface="Arial" panose="020B0604020202020204" pitchFamily="34" charset="0"/>
                <a:cs typeface="Arial" panose="020B0604020202020204" pitchFamily="34" charset="0"/>
              </a:rPr>
              <a:t>Вопрос: </a:t>
            </a:r>
            <a:r>
              <a:rPr lang="ru-RU" sz="2200" dirty="0">
                <a:solidFill>
                  <a:srgbClr val="28522B"/>
                </a:solidFill>
                <a:latin typeface="Arial" panose="020B0604020202020204" pitchFamily="34" charset="0"/>
                <a:cs typeface="Arial" panose="020B0604020202020204" pitchFamily="34" charset="0"/>
              </a:rPr>
              <a:t>Как рассчитывается объем перевозок пассажиров и пассажирооборот, выполненный автобусами </a:t>
            </a:r>
            <a:r>
              <a:rPr lang="ru-RU" sz="2200" b="1" i="1" u="sng" dirty="0">
                <a:solidFill>
                  <a:srgbClr val="28522B"/>
                </a:solidFill>
                <a:latin typeface="Arial" panose="020B0604020202020204" pitchFamily="34" charset="0"/>
                <a:cs typeface="Arial" panose="020B0604020202020204" pitchFamily="34" charset="0"/>
              </a:rPr>
              <a:t>при городских автомобильных перевозках </a:t>
            </a:r>
            <a:br>
              <a:rPr lang="ru-RU" sz="2200" b="1" i="1" u="sng" dirty="0">
                <a:solidFill>
                  <a:srgbClr val="28522B"/>
                </a:solidFill>
                <a:latin typeface="Arial" panose="020B0604020202020204" pitchFamily="34" charset="0"/>
                <a:cs typeface="Arial" panose="020B0604020202020204" pitchFamily="34" charset="0"/>
              </a:rPr>
            </a:br>
            <a:r>
              <a:rPr lang="ru-RU" sz="2200" b="1" i="1" u="sng" dirty="0">
                <a:solidFill>
                  <a:srgbClr val="28522B"/>
                </a:solidFill>
                <a:latin typeface="Arial" panose="020B0604020202020204" pitchFamily="34" charset="0"/>
                <a:cs typeface="Arial" panose="020B0604020202020204" pitchFamily="34" charset="0"/>
              </a:rPr>
              <a:t>в регулярном сообщении?</a:t>
            </a:r>
            <a:endParaRPr lang="ru-BY" sz="2200" b="1" i="1" u="sng" dirty="0">
              <a:solidFill>
                <a:srgbClr val="28522B"/>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CF7C5918-8003-2313-B09C-98EBC0BFADAF}"/>
              </a:ext>
            </a:extLst>
          </p:cNvPr>
          <p:cNvSpPr txBox="1"/>
          <p:nvPr/>
        </p:nvSpPr>
        <p:spPr>
          <a:xfrm>
            <a:off x="1080000" y="1728000"/>
            <a:ext cx="10251012" cy="4585871"/>
          </a:xfrm>
          <a:prstGeom prst="rect">
            <a:avLst/>
          </a:prstGeom>
          <a:noFill/>
        </p:spPr>
        <p:txBody>
          <a:bodyPr wrap="square">
            <a:spAutoFit/>
          </a:bodyPr>
          <a:lstStyle/>
          <a:p>
            <a:pPr algn="just">
              <a:tabLst>
                <a:tab pos="800100" algn="l"/>
              </a:tabLst>
            </a:pPr>
            <a:r>
              <a:rPr lang="ru-RU"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Ответ</a:t>
            </a:r>
            <a:r>
              <a:rPr lang="ru-RU" sz="2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перевозок пассажиров в целом по организации определяется как сумма объемов перевозок пассажиров всеми автобусами, выполняющими городские автомобильные перевозки в регулярном сообщении </a:t>
            </a: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(ч.2 п.60 Указаний по формам 1-мп </a:t>
            </a:r>
            <a:b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b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и 1-мп (микро))</a:t>
            </a:r>
            <a:r>
              <a:rPr lang="be-BY" sz="1800"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a:t>
            </a:r>
            <a:endParaRPr lang="ru-BY" sz="1600" dirty="0">
              <a:effectLst/>
              <a:latin typeface="Arial" panose="020B0604020202020204" pitchFamily="34" charset="0"/>
              <a:ea typeface="Times New Roman" panose="02020603050405020304" pitchFamily="18" charset="0"/>
              <a:cs typeface="Arial" panose="020B0604020202020204" pitchFamily="34" charset="0"/>
            </a:endParaRPr>
          </a:p>
          <a:p>
            <a:pPr indent="285750" algn="just">
              <a:buFont typeface="Wingdings" panose="05000000000000000000" pitchFamily="2" charset="2"/>
              <a:buChar char="ü"/>
              <a:tabLst>
                <a:tab pos="800100" algn="l"/>
              </a:tabLst>
            </a:pPr>
            <a:r>
              <a:rPr lang="ru-RU"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перевозок пассажиров автобусами, выполняющими городские автомобильные перевозки в регулярном сообщении, определяется по количеству реализованных билетов при этих перевозках </a:t>
            </a:r>
            <a:r>
              <a:rPr lang="ru-RU"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(ч.3 п.60 Указаний по формам 1-мп и 1-мп (микро))</a:t>
            </a:r>
            <a:r>
              <a:rPr lang="ru-RU"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1600" dirty="0">
              <a:effectLst/>
              <a:latin typeface="Arial" panose="020B0604020202020204" pitchFamily="34" charset="0"/>
              <a:ea typeface="Times New Roman" panose="02020603050405020304" pitchFamily="18" charset="0"/>
              <a:cs typeface="Arial" panose="020B0604020202020204" pitchFamily="34" charset="0"/>
            </a:endParaRPr>
          </a:p>
          <a:p>
            <a:pPr indent="285750" algn="just">
              <a:buFont typeface="Wingdings" panose="05000000000000000000" pitchFamily="2" charset="2"/>
              <a:buChar char="ü"/>
              <a:tabLst>
                <a:tab pos="800100" algn="l"/>
              </a:tabLst>
            </a:pP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Пассажирооборот в целом по организации определяется как сумма объемов пассажирооборота, выполненного каждым автобусом при городских автомобильных перевозках в регулярном сообщении </a:t>
            </a: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(ч.5 п.60 Указаний по формам 1-мп и 1-мп (микро))</a:t>
            </a: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1600" dirty="0">
              <a:effectLst/>
              <a:latin typeface="Arial" panose="020B0604020202020204" pitchFamily="34" charset="0"/>
              <a:ea typeface="Times New Roman" panose="02020603050405020304" pitchFamily="18" charset="0"/>
              <a:cs typeface="Arial" panose="020B0604020202020204" pitchFamily="34" charset="0"/>
            </a:endParaRPr>
          </a:p>
          <a:p>
            <a:pPr indent="285750" algn="just">
              <a:buFont typeface="Wingdings" panose="05000000000000000000" pitchFamily="2" charset="2"/>
              <a:buChar char="ü"/>
              <a:tabLst>
                <a:tab pos="800100" algn="l"/>
              </a:tabLst>
            </a:pPr>
            <a:r>
              <a:rPr lang="ru-RU"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При городских автомобильных перевозках в регулярном сообщении при реализации билетов на одну поездку объем пассажирооборота рассчитывается путем умножения объема перевозок пассажиров на среднее расстояние поездки одного пассажира по данному городу. Среднее расстояние поездки принимается равным среднему расстоянию, фактически сложившемуся по организации за отчетный год </a:t>
            </a: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(ч.6 п.60 Указаний по формам 1-мп </a:t>
            </a:r>
            <a:b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br>
            <a:r>
              <a:rPr lang="ru-RU" sz="18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и 1-мп (микро))</a:t>
            </a:r>
            <a:r>
              <a:rPr lang="be-BY" sz="1800"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a:t>
            </a:r>
            <a:endParaRPr lang="ru-BY" sz="16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23527449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568BB3-987D-B7FD-3576-59866E2D2C50}"/>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2D259F78-AF82-60BA-C9CF-5B6ED66B3C2F}"/>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BE53AB68-013B-B7ED-EF3E-BAF1826293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956B0CF2-293A-7A25-FED5-0D6A2BAEBD06}"/>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1F12CB9F-E2B0-ADC6-0C4B-CD37B282DFB3}"/>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44</a:t>
            </a:r>
          </a:p>
        </p:txBody>
      </p:sp>
      <p:pic>
        <p:nvPicPr>
          <p:cNvPr id="19" name="Рисунок 18">
            <a:extLst>
              <a:ext uri="{FF2B5EF4-FFF2-40B4-BE49-F238E27FC236}">
                <a16:creationId xmlns:a16="http://schemas.microsoft.com/office/drawing/2014/main" id="{4D7F95FD-EFE1-F161-32DB-D36BC7DA652E}"/>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90421D02-4331-B2D7-58E8-6200B7B8EB54}"/>
              </a:ext>
            </a:extLst>
          </p:cNvPr>
          <p:cNvSpPr txBox="1"/>
          <p:nvPr/>
        </p:nvSpPr>
        <p:spPr>
          <a:xfrm>
            <a:off x="1149886" y="793101"/>
            <a:ext cx="10167687" cy="1508105"/>
          </a:xfrm>
          <a:prstGeom prst="rect">
            <a:avLst/>
          </a:prstGeom>
          <a:noFill/>
        </p:spPr>
        <p:txBody>
          <a:bodyPr wrap="square">
            <a:spAutoFit/>
          </a:bodyPr>
          <a:lstStyle/>
          <a:p>
            <a:pPr indent="450215" algn="just">
              <a:tabLst>
                <a:tab pos="800100" algn="l"/>
              </a:tabLst>
            </a:pPr>
            <a:r>
              <a:rPr lang="ru-RU"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При городских автомобильных перевозках </a:t>
            </a:r>
            <a:r>
              <a:rPr lang="ru-RU" sz="1900" b="1" i="1" u="sng"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в регулярном сообщении маршрутными такси </a:t>
            </a:r>
            <a:r>
              <a:rPr lang="ru-RU"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пассажирооборота рассчитывается по каждому маршруту отдельно путем умножения количества перевезенных пассажиров на половину протяженности маршрута. Протяженность маршрута определяется на основании паспорта маршрута </a:t>
            </a:r>
            <a:r>
              <a:rPr lang="ru-RU"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(ч.7 п.60 Указаний по формам 1-мп и 1-мп (микро))</a:t>
            </a:r>
            <a:r>
              <a:rPr lang="ru-RU"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5" name="TextBox 4">
            <a:extLst>
              <a:ext uri="{FF2B5EF4-FFF2-40B4-BE49-F238E27FC236}">
                <a16:creationId xmlns:a16="http://schemas.microsoft.com/office/drawing/2014/main" id="{A7AA7051-492C-0E4D-EC34-7BC053CED95B}"/>
              </a:ext>
            </a:extLst>
          </p:cNvPr>
          <p:cNvSpPr txBox="1"/>
          <p:nvPr/>
        </p:nvSpPr>
        <p:spPr>
          <a:xfrm>
            <a:off x="970495" y="2268000"/>
            <a:ext cx="10457193" cy="4339650"/>
          </a:xfrm>
          <a:prstGeom prst="rect">
            <a:avLst/>
          </a:prstGeom>
          <a:noFill/>
        </p:spPr>
        <p:txBody>
          <a:bodyPr wrap="square">
            <a:spAutoFit/>
          </a:bodyPr>
          <a:lstStyle/>
          <a:p>
            <a:pPr indent="457200" algn="just">
              <a:tabLst>
                <a:tab pos="800100" algn="l"/>
                <a:tab pos="914400" algn="l"/>
                <a:tab pos="1028700" algn="l"/>
              </a:tabLst>
            </a:pPr>
            <a:r>
              <a:rPr lang="ru-RU" sz="1900" b="1" i="1" u="sng"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Условный пример.</a:t>
            </a:r>
            <a:r>
              <a:rPr lang="ru-RU" sz="1900" b="1" i="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 </a:t>
            </a:r>
            <a:r>
              <a:rPr lang="ru-RU" sz="1900" dirty="0">
                <a:effectLst/>
                <a:latin typeface="Arial" panose="020B0604020202020204" pitchFamily="34" charset="0"/>
                <a:ea typeface="Times New Roman" panose="02020603050405020304" pitchFamily="18" charset="0"/>
                <a:cs typeface="Arial" panose="020B0604020202020204" pitchFamily="34" charset="0"/>
              </a:rPr>
              <a:t>Организация в течение года выполняла городские автомобильные перевозки в регулярном сообщении </a:t>
            </a:r>
            <a:r>
              <a:rPr lang="ru-RU" sz="1900" b="1" i="1" u="sng"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маршрутными такси </a:t>
            </a:r>
            <a:r>
              <a:rPr lang="ru-RU" sz="1900" dirty="0">
                <a:effectLst/>
                <a:latin typeface="Arial" panose="020B0604020202020204" pitchFamily="34" charset="0"/>
                <a:ea typeface="Times New Roman" panose="02020603050405020304" pitchFamily="18" charset="0"/>
                <a:cs typeface="Arial" panose="020B0604020202020204" pitchFamily="34" charset="0"/>
              </a:rPr>
              <a:t>по двум маршрутам. </a:t>
            </a:r>
            <a:endParaRPr lang="ru-BY" sz="1900" dirty="0">
              <a:effectLst/>
              <a:latin typeface="Arial" panose="020B0604020202020204" pitchFamily="34" charset="0"/>
              <a:ea typeface="Times New Roman" panose="02020603050405020304" pitchFamily="18" charset="0"/>
              <a:cs typeface="Arial" panose="020B0604020202020204" pitchFamily="34" charset="0"/>
            </a:endParaRPr>
          </a:p>
          <a:p>
            <a:pPr indent="457200" algn="just">
              <a:spcBef>
                <a:spcPts val="300"/>
              </a:spcBef>
              <a:tabLst>
                <a:tab pos="800100" algn="l"/>
                <a:tab pos="914400" algn="l"/>
                <a:tab pos="1028700" algn="l"/>
              </a:tabLst>
            </a:pPr>
            <a:r>
              <a:rPr lang="ru-RU" sz="1900" dirty="0">
                <a:effectLst/>
                <a:latin typeface="Arial" panose="020B0604020202020204" pitchFamily="34" charset="0"/>
                <a:ea typeface="Times New Roman" panose="02020603050405020304" pitchFamily="18" charset="0"/>
                <a:cs typeface="Arial" panose="020B0604020202020204" pitchFamily="34" charset="0"/>
              </a:rPr>
              <a:t>Общая протяженность первого маршрута составляла 15 км, в том числе протяженность рейса маршрута в прямом направлении – 7,3 км, в обратном – 7,7 км. Количество перевезенных пассажиров за отчетный год составило 7200 человек. </a:t>
            </a:r>
            <a:endParaRPr lang="ru-BY" sz="1900" dirty="0">
              <a:effectLst/>
              <a:latin typeface="Arial" panose="020B0604020202020204" pitchFamily="34" charset="0"/>
              <a:ea typeface="Times New Roman" panose="02020603050405020304" pitchFamily="18" charset="0"/>
              <a:cs typeface="Arial" panose="020B0604020202020204" pitchFamily="34" charset="0"/>
            </a:endParaRPr>
          </a:p>
          <a:p>
            <a:pPr indent="457200" algn="just">
              <a:spcBef>
                <a:spcPts val="300"/>
              </a:spcBef>
              <a:tabLst>
                <a:tab pos="800100" algn="l"/>
                <a:tab pos="914400" algn="l"/>
                <a:tab pos="1028700" algn="l"/>
              </a:tabLst>
            </a:pPr>
            <a:r>
              <a:rPr lang="ru-RU" sz="1900" dirty="0">
                <a:effectLst/>
                <a:latin typeface="Arial" panose="020B0604020202020204" pitchFamily="34" charset="0"/>
                <a:ea typeface="Times New Roman" panose="02020603050405020304" pitchFamily="18" charset="0"/>
                <a:cs typeface="Arial" panose="020B0604020202020204" pitchFamily="34" charset="0"/>
              </a:rPr>
              <a:t>Общая протяженность второго маршрута составляла 18 км, в том числе протяженность рейса маршрута в прямом направлении – 9 км, в обратном – 9 км. Количество перевезенных пассажиров за отчетный год составило 8000 человек. </a:t>
            </a:r>
            <a:endParaRPr lang="ru-BY" sz="1900" dirty="0">
              <a:effectLst/>
              <a:latin typeface="Arial" panose="020B0604020202020204" pitchFamily="34" charset="0"/>
              <a:ea typeface="Times New Roman" panose="02020603050405020304" pitchFamily="18" charset="0"/>
              <a:cs typeface="Arial" panose="020B0604020202020204" pitchFamily="34" charset="0"/>
            </a:endParaRPr>
          </a:p>
          <a:p>
            <a:pPr indent="457200" algn="just">
              <a:spcBef>
                <a:spcPts val="300"/>
              </a:spcBef>
              <a:tabLst>
                <a:tab pos="800100" algn="l"/>
                <a:tab pos="914400" algn="l"/>
                <a:tab pos="1028700" algn="l"/>
              </a:tabLst>
            </a:pPr>
            <a:r>
              <a:rPr lang="ru-RU" sz="1900" dirty="0">
                <a:effectLst/>
                <a:latin typeface="Arial" panose="020B0604020202020204" pitchFamily="34" charset="0"/>
                <a:ea typeface="Times New Roman" panose="02020603050405020304" pitchFamily="18" charset="0"/>
                <a:cs typeface="Arial" panose="020B0604020202020204" pitchFamily="34" charset="0"/>
              </a:rPr>
              <a:t>Объем перевозок пассажиров за отчетный год в целом по организации составит: (7200 чел. + 8000 чел.) / 1000 = 15,2 тыс. чел.</a:t>
            </a:r>
            <a:endParaRPr lang="ru-BY" sz="1900" dirty="0">
              <a:effectLst/>
              <a:latin typeface="Arial" panose="020B0604020202020204" pitchFamily="34" charset="0"/>
              <a:ea typeface="Times New Roman" panose="02020603050405020304" pitchFamily="18" charset="0"/>
              <a:cs typeface="Arial" panose="020B0604020202020204" pitchFamily="34" charset="0"/>
            </a:endParaRPr>
          </a:p>
          <a:p>
            <a:pPr indent="457200" algn="just">
              <a:spcBef>
                <a:spcPts val="300"/>
              </a:spcBef>
              <a:tabLst>
                <a:tab pos="800100" algn="l"/>
                <a:tab pos="914400" algn="l"/>
                <a:tab pos="1028700" algn="l"/>
              </a:tabLst>
            </a:pPr>
            <a:r>
              <a:rPr lang="ru-RU" sz="1900" dirty="0">
                <a:effectLst/>
                <a:latin typeface="Arial" panose="020B0604020202020204" pitchFamily="34" charset="0"/>
                <a:ea typeface="Times New Roman" panose="02020603050405020304" pitchFamily="18" charset="0"/>
                <a:cs typeface="Arial" panose="020B0604020202020204" pitchFamily="34" charset="0"/>
              </a:rPr>
              <a:t>Объем пассажирооборота за отчетный год в целом по организации составит:</a:t>
            </a:r>
            <a:endParaRPr lang="ru-BY" sz="1900" dirty="0">
              <a:effectLst/>
              <a:latin typeface="Arial" panose="020B0604020202020204" pitchFamily="34" charset="0"/>
              <a:ea typeface="Times New Roman" panose="02020603050405020304" pitchFamily="18" charset="0"/>
              <a:cs typeface="Arial" panose="020B0604020202020204" pitchFamily="34" charset="0"/>
            </a:endParaRPr>
          </a:p>
          <a:p>
            <a:pPr indent="457200" algn="just">
              <a:tabLst>
                <a:tab pos="800100" algn="l"/>
                <a:tab pos="914400" algn="l"/>
                <a:tab pos="1028700" algn="l"/>
              </a:tabLst>
            </a:pPr>
            <a:r>
              <a:rPr lang="ru-RU" sz="1900" dirty="0">
                <a:effectLst/>
                <a:latin typeface="Arial" panose="020B0604020202020204" pitchFamily="34" charset="0"/>
                <a:ea typeface="Times New Roman" panose="02020603050405020304" pitchFamily="18" charset="0"/>
                <a:cs typeface="Arial" panose="020B0604020202020204" pitchFamily="34" charset="0"/>
              </a:rPr>
              <a:t>((7,3 км + 7,7 км) / 2 х 7200 чел. + 9 км х 8000 чел.) / 1000 = </a:t>
            </a:r>
            <a:br>
              <a:rPr lang="ru-RU" sz="1900" dirty="0">
                <a:effectLst/>
                <a:latin typeface="Arial" panose="020B0604020202020204" pitchFamily="34" charset="0"/>
                <a:ea typeface="Times New Roman" panose="02020603050405020304" pitchFamily="18" charset="0"/>
                <a:cs typeface="Arial" panose="020B0604020202020204" pitchFamily="34" charset="0"/>
              </a:rPr>
            </a:br>
            <a:r>
              <a:rPr lang="ru-RU" sz="1900" dirty="0">
                <a:effectLst/>
                <a:latin typeface="Arial" panose="020B0604020202020204" pitchFamily="34" charset="0"/>
                <a:ea typeface="Times New Roman" panose="02020603050405020304" pitchFamily="18" charset="0"/>
                <a:cs typeface="Arial" panose="020B0604020202020204" pitchFamily="34" charset="0"/>
              </a:rPr>
              <a:t>126 тыс.пасс.км.</a:t>
            </a:r>
            <a:endParaRPr lang="ru-BY" sz="19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9831462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96D3DC-7856-7E61-08F6-A4A300B5EA38}"/>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C24FB039-E5D4-9844-610D-BE51CA7745A3}"/>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057E3181-18B3-15F6-6C5B-2841AF91D1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A28D3AFA-9D32-1F5D-62AB-B4A5CB9E326B}"/>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8C446439-08B6-65D6-BCC3-73DE5D73560B}"/>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45</a:t>
            </a:r>
          </a:p>
        </p:txBody>
      </p:sp>
      <p:pic>
        <p:nvPicPr>
          <p:cNvPr id="19" name="Рисунок 18">
            <a:extLst>
              <a:ext uri="{FF2B5EF4-FFF2-40B4-BE49-F238E27FC236}">
                <a16:creationId xmlns:a16="http://schemas.microsoft.com/office/drawing/2014/main" id="{EDADA976-E9AC-30A3-C2E3-338EB248E63E}"/>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CAE3DC88-B8B8-A26D-78B7-BA8AE1BAE807}"/>
              </a:ext>
            </a:extLst>
          </p:cNvPr>
          <p:cNvSpPr txBox="1"/>
          <p:nvPr/>
        </p:nvSpPr>
        <p:spPr>
          <a:xfrm>
            <a:off x="1116000" y="1691999"/>
            <a:ext cx="10281836" cy="4893647"/>
          </a:xfrm>
          <a:prstGeom prst="rect">
            <a:avLst/>
          </a:prstGeom>
          <a:noFill/>
        </p:spPr>
        <p:txBody>
          <a:bodyPr wrap="square">
            <a:spAutoFit/>
          </a:bodyPr>
          <a:lstStyle/>
          <a:p>
            <a:pPr indent="-342900" algn="just">
              <a:buFont typeface="Wingdings" panose="05000000000000000000" pitchFamily="2" charset="2"/>
              <a:buChar char="ü"/>
              <a:tabLst>
                <a:tab pos="800100" algn="l"/>
              </a:tabLst>
            </a:pPr>
            <a:r>
              <a:rPr lang="ru-RU" sz="2400" dirty="0">
                <a:solidFill>
                  <a:srgbClr val="000000"/>
                </a:solidFill>
                <a:effectLst/>
                <a:latin typeface="Times New Roman" panose="02020603050405020304" pitchFamily="18" charset="0"/>
                <a:ea typeface="Times New Roman" panose="02020603050405020304" pitchFamily="18" charset="0"/>
              </a:rPr>
              <a:t>Объем перевозок пассажиров автобусами, выполняющими пригородные автомобильные перевозки в регулярном сообщении, определяется по количеству реализованных билетов при этих перевозках </a:t>
            </a:r>
            <a:r>
              <a:rPr lang="ru-RU" sz="2400" i="1" dirty="0">
                <a:solidFill>
                  <a:srgbClr val="943634"/>
                </a:solidFill>
                <a:effectLst/>
                <a:latin typeface="Times New Roman" panose="02020603050405020304" pitchFamily="18" charset="0"/>
                <a:ea typeface="Times New Roman" panose="02020603050405020304" pitchFamily="18" charset="0"/>
              </a:rPr>
              <a:t>(ч.3 п.60 Указаний по формам 1-мп и 1-мп (микро))</a:t>
            </a:r>
            <a:r>
              <a:rPr lang="ru-RU" sz="2400" dirty="0">
                <a:solidFill>
                  <a:srgbClr val="000000"/>
                </a:solidFill>
                <a:effectLst/>
                <a:latin typeface="Times New Roman" panose="02020603050405020304" pitchFamily="18" charset="0"/>
                <a:ea typeface="Times New Roman" panose="02020603050405020304" pitchFamily="18" charset="0"/>
              </a:rPr>
              <a:t>.</a:t>
            </a:r>
            <a:endParaRPr lang="ru-BY" sz="2400" dirty="0">
              <a:effectLst/>
              <a:latin typeface="Times New Roman" panose="02020603050405020304" pitchFamily="18" charset="0"/>
              <a:ea typeface="Times New Roman" panose="02020603050405020304" pitchFamily="18" charset="0"/>
            </a:endParaRPr>
          </a:p>
          <a:p>
            <a:pPr indent="-342900" algn="just">
              <a:buFont typeface="Wingdings" panose="05000000000000000000" pitchFamily="2" charset="2"/>
              <a:buChar char="ü"/>
              <a:tabLst>
                <a:tab pos="800100" algn="l"/>
              </a:tabLst>
            </a:pPr>
            <a:r>
              <a:rPr lang="ru-RU" sz="2400" dirty="0">
                <a:solidFill>
                  <a:srgbClr val="000000"/>
                </a:solidFill>
                <a:effectLst/>
                <a:latin typeface="Times New Roman" panose="02020603050405020304" pitchFamily="18" charset="0"/>
                <a:ea typeface="Times New Roman" panose="02020603050405020304" pitchFamily="18" charset="0"/>
              </a:rPr>
              <a:t>Пассажирооборот в целом по организации определяется как сумма объемов пассажирооборота, выполненного каждым автобусом при пригородных автомобильных перевозках в регулярном сообщении </a:t>
            </a:r>
            <a:r>
              <a:rPr lang="ru-RU" sz="2400" i="1" dirty="0">
                <a:solidFill>
                  <a:srgbClr val="943634"/>
                </a:solidFill>
                <a:effectLst/>
                <a:latin typeface="Times New Roman" panose="02020603050405020304" pitchFamily="18" charset="0"/>
                <a:ea typeface="Times New Roman" panose="02020603050405020304" pitchFamily="18" charset="0"/>
              </a:rPr>
              <a:t>(ч.5 п.60</a:t>
            </a:r>
            <a:r>
              <a:rPr lang="ru-RU" sz="2400" i="1" baseline="30000" dirty="0">
                <a:solidFill>
                  <a:srgbClr val="943634"/>
                </a:solidFill>
                <a:effectLst/>
                <a:latin typeface="Times New Roman" panose="02020603050405020304" pitchFamily="18" charset="0"/>
                <a:ea typeface="Times New Roman" panose="02020603050405020304" pitchFamily="18" charset="0"/>
              </a:rPr>
              <a:t> </a:t>
            </a:r>
            <a:r>
              <a:rPr lang="ru-RU" sz="2400" i="1" dirty="0">
                <a:solidFill>
                  <a:srgbClr val="943634"/>
                </a:solidFill>
                <a:effectLst/>
                <a:latin typeface="Times New Roman" panose="02020603050405020304" pitchFamily="18" charset="0"/>
                <a:ea typeface="Times New Roman" panose="02020603050405020304" pitchFamily="18" charset="0"/>
              </a:rPr>
              <a:t>Указаний по формам 1-мп и 1-мп (микро))</a:t>
            </a:r>
            <a:r>
              <a:rPr lang="ru-RU" sz="2400" dirty="0">
                <a:solidFill>
                  <a:srgbClr val="000000"/>
                </a:solidFill>
                <a:effectLst/>
                <a:latin typeface="Times New Roman" panose="02020603050405020304" pitchFamily="18" charset="0"/>
                <a:ea typeface="Times New Roman" panose="02020603050405020304" pitchFamily="18" charset="0"/>
              </a:rPr>
              <a:t>.</a:t>
            </a:r>
            <a:endParaRPr lang="ru-BY" sz="2400" dirty="0">
              <a:effectLst/>
              <a:latin typeface="Times New Roman" panose="02020603050405020304" pitchFamily="18" charset="0"/>
              <a:ea typeface="Times New Roman" panose="02020603050405020304" pitchFamily="18" charset="0"/>
            </a:endParaRPr>
          </a:p>
          <a:p>
            <a:pPr indent="-342900" algn="just">
              <a:buFont typeface="Wingdings" panose="05000000000000000000" pitchFamily="2" charset="2"/>
              <a:buChar char="ü"/>
              <a:tabLst>
                <a:tab pos="800100" algn="l"/>
              </a:tabLst>
            </a:pPr>
            <a:r>
              <a:rPr lang="ru-RU" sz="2400" dirty="0">
                <a:solidFill>
                  <a:srgbClr val="000000"/>
                </a:solidFill>
                <a:effectLst/>
                <a:latin typeface="Times New Roman" panose="02020603050405020304" pitchFamily="18" charset="0"/>
                <a:ea typeface="Times New Roman" panose="02020603050405020304" pitchFamily="18" charset="0"/>
              </a:rPr>
              <a:t>При пригородных автомобильных перевозках в регулярном сообщении объем пассажирооборота рассчитывается путем деления суммы выручки от перевозок пассажиров (за минусом суммы выручки от провоза багажа) на действующий тариф за один пассажиро-километр </a:t>
            </a:r>
            <a:r>
              <a:rPr lang="ru-RU" sz="2400" i="1" dirty="0">
                <a:solidFill>
                  <a:srgbClr val="943634"/>
                </a:solidFill>
                <a:effectLst/>
                <a:latin typeface="Times New Roman" panose="02020603050405020304" pitchFamily="18" charset="0"/>
                <a:ea typeface="Times New Roman" panose="02020603050405020304" pitchFamily="18" charset="0"/>
              </a:rPr>
              <a:t>(ч.13 п.60 Указаний по формам 1-мп и 1-мп (микро))</a:t>
            </a:r>
            <a:r>
              <a:rPr lang="be-BY" sz="2400" dirty="0">
                <a:solidFill>
                  <a:srgbClr val="943634"/>
                </a:solidFill>
                <a:effectLst/>
                <a:latin typeface="Times New Roman" panose="02020603050405020304" pitchFamily="18" charset="0"/>
                <a:ea typeface="Times New Roman" panose="02020603050405020304" pitchFamily="18" charset="0"/>
              </a:rPr>
              <a:t>.</a:t>
            </a:r>
            <a:endParaRPr lang="ru-BY" sz="24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FB2CA1F6-FBEF-95BD-BC0B-770EED399789}"/>
              </a:ext>
            </a:extLst>
          </p:cNvPr>
          <p:cNvSpPr txBox="1"/>
          <p:nvPr/>
        </p:nvSpPr>
        <p:spPr>
          <a:xfrm>
            <a:off x="1149886" y="700593"/>
            <a:ext cx="10281836" cy="1015663"/>
          </a:xfrm>
          <a:prstGeom prst="rect">
            <a:avLst/>
          </a:prstGeom>
          <a:noFill/>
        </p:spPr>
        <p:txBody>
          <a:bodyPr wrap="square">
            <a:spAutoFit/>
          </a:bodyPr>
          <a:lstStyle/>
          <a:p>
            <a:pPr algn="just">
              <a:spcBef>
                <a:spcPts val="1200"/>
              </a:spcBef>
            </a:pPr>
            <a:r>
              <a:rPr lang="ru-RU" sz="2000" b="1" dirty="0">
                <a:solidFill>
                  <a:srgbClr val="28522B"/>
                </a:solidFill>
                <a:latin typeface="Arial" panose="020B0604020202020204" pitchFamily="34" charset="0"/>
                <a:ea typeface="+mj-ea"/>
                <a:cs typeface="Arial" panose="020B0604020202020204" pitchFamily="34" charset="0"/>
              </a:rPr>
              <a:t>Вопрос: </a:t>
            </a:r>
            <a:r>
              <a:rPr lang="ru-RU" sz="2000" dirty="0">
                <a:solidFill>
                  <a:srgbClr val="28522B"/>
                </a:solidFill>
                <a:latin typeface="Arial" panose="020B0604020202020204" pitchFamily="34" charset="0"/>
                <a:ea typeface="+mj-ea"/>
                <a:cs typeface="Arial" panose="020B0604020202020204" pitchFamily="34" charset="0"/>
              </a:rPr>
              <a:t>Как рассчитывается объем перевозок пассажиров и пассажирооборот, выполненный автобусами </a:t>
            </a:r>
            <a:r>
              <a:rPr lang="ru-RU" sz="2000" b="1" i="1" u="sng" dirty="0">
                <a:solidFill>
                  <a:srgbClr val="28522B"/>
                </a:solidFill>
                <a:latin typeface="Arial" panose="020B0604020202020204" pitchFamily="34" charset="0"/>
                <a:ea typeface="+mj-ea"/>
                <a:cs typeface="Arial" panose="020B0604020202020204" pitchFamily="34" charset="0"/>
              </a:rPr>
              <a:t>при пригородных автомобильных перевозках </a:t>
            </a:r>
            <a:br>
              <a:rPr lang="ru-RU" sz="2000" b="1" i="1" u="sng" dirty="0">
                <a:solidFill>
                  <a:srgbClr val="28522B"/>
                </a:solidFill>
                <a:latin typeface="Arial" panose="020B0604020202020204" pitchFamily="34" charset="0"/>
                <a:ea typeface="+mj-ea"/>
                <a:cs typeface="Arial" panose="020B0604020202020204" pitchFamily="34" charset="0"/>
              </a:rPr>
            </a:br>
            <a:r>
              <a:rPr lang="ru-RU" sz="2000" b="1" i="1" u="sng" dirty="0">
                <a:solidFill>
                  <a:srgbClr val="28522B"/>
                </a:solidFill>
                <a:latin typeface="Arial" panose="020B0604020202020204" pitchFamily="34" charset="0"/>
                <a:ea typeface="+mj-ea"/>
                <a:cs typeface="Arial" panose="020B0604020202020204" pitchFamily="34" charset="0"/>
              </a:rPr>
              <a:t>в регулярном сообщении</a:t>
            </a:r>
            <a:r>
              <a:rPr lang="ru-RU" sz="1800" b="1" i="1" u="sng" dirty="0">
                <a:solidFill>
                  <a:srgbClr val="008000"/>
                </a:solidFill>
                <a:effectLst/>
                <a:latin typeface="Arial" panose="020B0604020202020204" pitchFamily="34" charset="0"/>
                <a:ea typeface="Times New Roman" panose="02020603050405020304" pitchFamily="18" charset="0"/>
                <a:cs typeface="Arial" panose="020B0604020202020204" pitchFamily="34" charset="0"/>
              </a:rPr>
              <a:t>?</a:t>
            </a:r>
            <a:endParaRPr lang="ru-BY" sz="1600" b="1" i="1" u="sng"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5321736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60029-97F2-CF25-36D7-3241AC4CA57D}"/>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82EC8520-62EF-86C2-D305-150F31B2FA0E}"/>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2D1E2E0F-19E1-AE9A-64C9-CBB1489704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DFC5A343-B2CF-D92B-EEAB-692AC910D230}"/>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F806E5C3-088E-A538-AC20-8BE583479DB7}"/>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46</a:t>
            </a:r>
          </a:p>
        </p:txBody>
      </p:sp>
      <p:pic>
        <p:nvPicPr>
          <p:cNvPr id="19" name="Рисунок 18">
            <a:extLst>
              <a:ext uri="{FF2B5EF4-FFF2-40B4-BE49-F238E27FC236}">
                <a16:creationId xmlns:a16="http://schemas.microsoft.com/office/drawing/2014/main" id="{DD2F6E48-1CE6-4A73-3860-D104D877FF09}"/>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CCF3ED78-94E2-21FC-23A6-FB949996F84F}"/>
              </a:ext>
            </a:extLst>
          </p:cNvPr>
          <p:cNvSpPr txBox="1"/>
          <p:nvPr/>
        </p:nvSpPr>
        <p:spPr>
          <a:xfrm>
            <a:off x="1116000" y="1656000"/>
            <a:ext cx="10281836" cy="4893647"/>
          </a:xfrm>
          <a:prstGeom prst="rect">
            <a:avLst/>
          </a:prstGeom>
          <a:noFill/>
        </p:spPr>
        <p:txBody>
          <a:bodyPr wrap="square">
            <a:spAutoFit/>
          </a:bodyPr>
          <a:lstStyle/>
          <a:p>
            <a:pPr indent="-342900" algn="just">
              <a:buFont typeface="Wingdings" panose="05000000000000000000" pitchFamily="2" charset="2"/>
              <a:buChar char="ü"/>
              <a:tabLst>
                <a:tab pos="800100" algn="l"/>
              </a:tabLst>
            </a:pPr>
            <a:r>
              <a:rPr lang="ru-RU" sz="2400" dirty="0">
                <a:solidFill>
                  <a:srgbClr val="000000"/>
                </a:solidFill>
                <a:effectLst/>
                <a:latin typeface="Times New Roman" panose="02020603050405020304" pitchFamily="18" charset="0"/>
                <a:ea typeface="Times New Roman" panose="02020603050405020304" pitchFamily="18" charset="0"/>
              </a:rPr>
              <a:t>Объем перевозок пассажиров автобусами, выполняющими междугородние автомобильные перевозки в регулярном сообщении, определяется </a:t>
            </a:r>
            <a:br>
              <a:rPr lang="ru-RU" sz="2400" dirty="0">
                <a:solidFill>
                  <a:srgbClr val="000000"/>
                </a:solidFill>
                <a:effectLst/>
                <a:latin typeface="Times New Roman" panose="02020603050405020304" pitchFamily="18" charset="0"/>
                <a:ea typeface="Times New Roman" panose="02020603050405020304" pitchFamily="18" charset="0"/>
              </a:rPr>
            </a:br>
            <a:r>
              <a:rPr lang="ru-RU" sz="2400" dirty="0">
                <a:solidFill>
                  <a:srgbClr val="000000"/>
                </a:solidFill>
                <a:effectLst/>
                <a:latin typeface="Times New Roman" panose="02020603050405020304" pitchFamily="18" charset="0"/>
                <a:ea typeface="Times New Roman" panose="02020603050405020304" pitchFamily="18" charset="0"/>
              </a:rPr>
              <a:t>по количеству реализованных билетов при этих перевозках </a:t>
            </a:r>
            <a:br>
              <a:rPr lang="ru-RU" sz="2400" dirty="0">
                <a:solidFill>
                  <a:srgbClr val="000000"/>
                </a:solidFill>
                <a:effectLst/>
                <a:latin typeface="Times New Roman" panose="02020603050405020304" pitchFamily="18" charset="0"/>
                <a:ea typeface="Times New Roman" panose="02020603050405020304" pitchFamily="18" charset="0"/>
              </a:rPr>
            </a:br>
            <a:r>
              <a:rPr lang="ru-RU" sz="2400" i="1" dirty="0">
                <a:solidFill>
                  <a:srgbClr val="943634"/>
                </a:solidFill>
                <a:effectLst/>
                <a:latin typeface="Times New Roman" panose="02020603050405020304" pitchFamily="18" charset="0"/>
                <a:ea typeface="Times New Roman" panose="02020603050405020304" pitchFamily="18" charset="0"/>
              </a:rPr>
              <a:t>(ч.3 п.60 Указаний по формам 1-мп и 1-мп (микро))</a:t>
            </a:r>
            <a:r>
              <a:rPr lang="ru-RU" sz="2400" dirty="0">
                <a:solidFill>
                  <a:srgbClr val="000000"/>
                </a:solidFill>
                <a:effectLst/>
                <a:latin typeface="Times New Roman" panose="02020603050405020304" pitchFamily="18" charset="0"/>
                <a:ea typeface="Times New Roman" panose="02020603050405020304" pitchFamily="18" charset="0"/>
              </a:rPr>
              <a:t>.</a:t>
            </a:r>
            <a:endParaRPr lang="ru-BY" sz="2000" dirty="0">
              <a:effectLst/>
              <a:latin typeface="Times New Roman" panose="02020603050405020304" pitchFamily="18" charset="0"/>
              <a:ea typeface="Times New Roman" panose="02020603050405020304" pitchFamily="18" charset="0"/>
            </a:endParaRPr>
          </a:p>
          <a:p>
            <a:pPr indent="-342900" algn="just">
              <a:buFont typeface="Wingdings" panose="05000000000000000000" pitchFamily="2" charset="2"/>
              <a:buChar char="ü"/>
              <a:tabLst>
                <a:tab pos="800100" algn="l"/>
              </a:tabLst>
            </a:pPr>
            <a:r>
              <a:rPr lang="ru-RU" sz="2400" dirty="0">
                <a:solidFill>
                  <a:srgbClr val="000000"/>
                </a:solidFill>
                <a:effectLst/>
                <a:latin typeface="Times New Roman" panose="02020603050405020304" pitchFamily="18" charset="0"/>
                <a:ea typeface="Times New Roman" panose="02020603050405020304" pitchFamily="18" charset="0"/>
              </a:rPr>
              <a:t>Пассажирооборот в целом по организации определяется как сумма объемов пассажирооборота, выполненного каждым автобусом </a:t>
            </a:r>
            <a:br>
              <a:rPr lang="ru-RU" sz="2400" dirty="0">
                <a:solidFill>
                  <a:srgbClr val="000000"/>
                </a:solidFill>
                <a:effectLst/>
                <a:latin typeface="Times New Roman" panose="02020603050405020304" pitchFamily="18" charset="0"/>
                <a:ea typeface="Times New Roman" panose="02020603050405020304" pitchFamily="18" charset="0"/>
              </a:rPr>
            </a:br>
            <a:r>
              <a:rPr lang="ru-RU" sz="2400" dirty="0">
                <a:solidFill>
                  <a:srgbClr val="000000"/>
                </a:solidFill>
                <a:effectLst/>
                <a:latin typeface="Times New Roman" panose="02020603050405020304" pitchFamily="18" charset="0"/>
                <a:ea typeface="Times New Roman" panose="02020603050405020304" pitchFamily="18" charset="0"/>
              </a:rPr>
              <a:t>при междугородних автомобильных перевозках в регулярном сообщении </a:t>
            </a:r>
            <a:br>
              <a:rPr lang="ru-RU" sz="2400" dirty="0">
                <a:solidFill>
                  <a:srgbClr val="000000"/>
                </a:solidFill>
                <a:effectLst/>
                <a:latin typeface="Times New Roman" panose="02020603050405020304" pitchFamily="18" charset="0"/>
                <a:ea typeface="Times New Roman" panose="02020603050405020304" pitchFamily="18" charset="0"/>
              </a:rPr>
            </a:br>
            <a:r>
              <a:rPr lang="ru-RU" sz="2400" i="1" dirty="0">
                <a:solidFill>
                  <a:srgbClr val="943634"/>
                </a:solidFill>
                <a:effectLst/>
                <a:latin typeface="Times New Roman" panose="02020603050405020304" pitchFamily="18" charset="0"/>
                <a:ea typeface="Times New Roman" panose="02020603050405020304" pitchFamily="18" charset="0"/>
              </a:rPr>
              <a:t>(ч.5 п.60</a:t>
            </a:r>
            <a:r>
              <a:rPr lang="ru-RU" sz="2400" i="1" baseline="30000" dirty="0">
                <a:solidFill>
                  <a:srgbClr val="943634"/>
                </a:solidFill>
                <a:effectLst/>
                <a:latin typeface="Times New Roman" panose="02020603050405020304" pitchFamily="18" charset="0"/>
                <a:ea typeface="Times New Roman" panose="02020603050405020304" pitchFamily="18" charset="0"/>
              </a:rPr>
              <a:t> </a:t>
            </a:r>
            <a:r>
              <a:rPr lang="ru-RU" sz="2400" i="1" dirty="0">
                <a:solidFill>
                  <a:srgbClr val="943634"/>
                </a:solidFill>
                <a:effectLst/>
                <a:latin typeface="Times New Roman" panose="02020603050405020304" pitchFamily="18" charset="0"/>
                <a:ea typeface="Times New Roman" panose="02020603050405020304" pitchFamily="18" charset="0"/>
              </a:rPr>
              <a:t>Указаний по формам 1-мп и 1-мп (микро))</a:t>
            </a:r>
            <a:r>
              <a:rPr lang="ru-RU" sz="2400" dirty="0">
                <a:solidFill>
                  <a:srgbClr val="000000"/>
                </a:solidFill>
                <a:effectLst/>
                <a:latin typeface="Times New Roman" panose="02020603050405020304" pitchFamily="18" charset="0"/>
                <a:ea typeface="Times New Roman" panose="02020603050405020304" pitchFamily="18" charset="0"/>
              </a:rPr>
              <a:t>.</a:t>
            </a:r>
            <a:endParaRPr lang="ru-BY" sz="2000" dirty="0">
              <a:effectLst/>
              <a:latin typeface="Times New Roman" panose="02020603050405020304" pitchFamily="18" charset="0"/>
              <a:ea typeface="Times New Roman" panose="02020603050405020304" pitchFamily="18" charset="0"/>
            </a:endParaRPr>
          </a:p>
          <a:p>
            <a:pPr indent="-342900" algn="just">
              <a:buFont typeface="Wingdings" panose="05000000000000000000" pitchFamily="2" charset="2"/>
              <a:buChar char="ü"/>
              <a:tabLst>
                <a:tab pos="800100" algn="l"/>
              </a:tabLst>
            </a:pPr>
            <a:r>
              <a:rPr lang="ru-RU" sz="2400" dirty="0">
                <a:solidFill>
                  <a:srgbClr val="000000"/>
                </a:solidFill>
                <a:effectLst/>
                <a:latin typeface="Times New Roman" panose="02020603050405020304" pitchFamily="18" charset="0"/>
                <a:ea typeface="Times New Roman" panose="02020603050405020304" pitchFamily="18" charset="0"/>
              </a:rPr>
              <a:t>При междугородних автомобильных перевозках в регулярном сообщении объем пассажирооборота рассчитывается путем деления суммы выручки </a:t>
            </a:r>
            <a:br>
              <a:rPr lang="ru-RU" sz="2400" dirty="0">
                <a:solidFill>
                  <a:srgbClr val="000000"/>
                </a:solidFill>
                <a:effectLst/>
                <a:latin typeface="Times New Roman" panose="02020603050405020304" pitchFamily="18" charset="0"/>
                <a:ea typeface="Times New Roman" panose="02020603050405020304" pitchFamily="18" charset="0"/>
              </a:rPr>
            </a:br>
            <a:r>
              <a:rPr lang="ru-RU" sz="2400" dirty="0">
                <a:solidFill>
                  <a:srgbClr val="000000"/>
                </a:solidFill>
                <a:effectLst/>
                <a:latin typeface="Times New Roman" panose="02020603050405020304" pitchFamily="18" charset="0"/>
                <a:ea typeface="Times New Roman" panose="02020603050405020304" pitchFamily="18" charset="0"/>
              </a:rPr>
              <a:t>от перевозок пассажиров (за минусом суммы выручки от провоза багажа) на действующий тариф за один пассажиро-километр </a:t>
            </a:r>
            <a:r>
              <a:rPr lang="ru-RU" sz="2400" i="1" dirty="0">
                <a:solidFill>
                  <a:srgbClr val="943634"/>
                </a:solidFill>
                <a:effectLst/>
                <a:latin typeface="Times New Roman" panose="02020603050405020304" pitchFamily="18" charset="0"/>
                <a:ea typeface="Times New Roman" panose="02020603050405020304" pitchFamily="18" charset="0"/>
              </a:rPr>
              <a:t>(ч.13 п.60 Указаний </a:t>
            </a:r>
            <a:br>
              <a:rPr lang="ru-RU" sz="2400" i="1" dirty="0">
                <a:solidFill>
                  <a:srgbClr val="943634"/>
                </a:solidFill>
                <a:effectLst/>
                <a:latin typeface="Times New Roman" panose="02020603050405020304" pitchFamily="18" charset="0"/>
                <a:ea typeface="Times New Roman" panose="02020603050405020304" pitchFamily="18" charset="0"/>
              </a:rPr>
            </a:br>
            <a:r>
              <a:rPr lang="ru-RU" sz="2400" i="1" dirty="0">
                <a:solidFill>
                  <a:srgbClr val="943634"/>
                </a:solidFill>
                <a:effectLst/>
                <a:latin typeface="Times New Roman" panose="02020603050405020304" pitchFamily="18" charset="0"/>
                <a:ea typeface="Times New Roman" panose="02020603050405020304" pitchFamily="18" charset="0"/>
              </a:rPr>
              <a:t>по формам 1-мп и 1-мп (микро))</a:t>
            </a:r>
            <a:r>
              <a:rPr lang="be-BY" sz="2400" dirty="0">
                <a:solidFill>
                  <a:srgbClr val="943634"/>
                </a:solidFill>
                <a:effectLst/>
                <a:latin typeface="Times New Roman" panose="02020603050405020304" pitchFamily="18" charset="0"/>
                <a:ea typeface="Times New Roman" panose="02020603050405020304" pitchFamily="18" charset="0"/>
              </a:rPr>
              <a:t>.</a:t>
            </a:r>
            <a:endParaRPr lang="ru-BY" sz="20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42832830-675E-F8B5-E9FC-BE217FBA51A5}"/>
              </a:ext>
            </a:extLst>
          </p:cNvPr>
          <p:cNvSpPr txBox="1"/>
          <p:nvPr/>
        </p:nvSpPr>
        <p:spPr>
          <a:xfrm>
            <a:off x="1149886" y="700593"/>
            <a:ext cx="10281836" cy="972000"/>
          </a:xfrm>
          <a:prstGeom prst="rect">
            <a:avLst/>
          </a:prstGeom>
          <a:noFill/>
        </p:spPr>
        <p:txBody>
          <a:bodyPr wrap="square">
            <a:spAutoFit/>
          </a:bodyPr>
          <a:lstStyle/>
          <a:p>
            <a:pPr algn="just"/>
            <a:r>
              <a:rPr lang="ru-RU" sz="2000" b="1" dirty="0">
                <a:solidFill>
                  <a:srgbClr val="28522B"/>
                </a:solidFill>
                <a:latin typeface="Arial" panose="020B0604020202020204" pitchFamily="34" charset="0"/>
                <a:ea typeface="+mj-ea"/>
                <a:cs typeface="Arial" panose="020B0604020202020204" pitchFamily="34" charset="0"/>
              </a:rPr>
              <a:t>Вопрос: </a:t>
            </a:r>
            <a:r>
              <a:rPr lang="ru-RU" sz="2000" dirty="0">
                <a:solidFill>
                  <a:srgbClr val="008000"/>
                </a:solidFill>
                <a:effectLst/>
                <a:latin typeface="Times New Roman" panose="02020603050405020304" pitchFamily="18" charset="0"/>
                <a:ea typeface="Times New Roman" panose="02020603050405020304" pitchFamily="18" charset="0"/>
              </a:rPr>
              <a:t> </a:t>
            </a:r>
            <a:r>
              <a:rPr lang="ru-RU" sz="2000" dirty="0">
                <a:solidFill>
                  <a:srgbClr val="28522B"/>
                </a:solidFill>
                <a:latin typeface="Arial" panose="020B0604020202020204" pitchFamily="34" charset="0"/>
                <a:ea typeface="+mj-ea"/>
                <a:cs typeface="Arial" panose="020B0604020202020204" pitchFamily="34" charset="0"/>
              </a:rPr>
              <a:t>Как рассчитывается объем перевозок пассажиров и пассажирооборот, выполненный автобусами </a:t>
            </a:r>
            <a:r>
              <a:rPr lang="ru-RU" sz="2000" b="1" i="1" u="sng" dirty="0">
                <a:solidFill>
                  <a:srgbClr val="28522B"/>
                </a:solidFill>
                <a:latin typeface="Arial" panose="020B0604020202020204" pitchFamily="34" charset="0"/>
                <a:ea typeface="+mj-ea"/>
                <a:cs typeface="Arial" panose="020B0604020202020204" pitchFamily="34" charset="0"/>
              </a:rPr>
              <a:t>при междугородних автомобильных перевозках </a:t>
            </a:r>
            <a:br>
              <a:rPr lang="ru-RU" sz="2000" b="1" i="1" u="sng" dirty="0">
                <a:solidFill>
                  <a:srgbClr val="28522B"/>
                </a:solidFill>
                <a:latin typeface="Arial" panose="020B0604020202020204" pitchFamily="34" charset="0"/>
                <a:ea typeface="+mj-ea"/>
                <a:cs typeface="Arial" panose="020B0604020202020204" pitchFamily="34" charset="0"/>
              </a:rPr>
            </a:br>
            <a:r>
              <a:rPr lang="ru-RU" sz="2000" b="1" i="1" u="sng" dirty="0">
                <a:solidFill>
                  <a:srgbClr val="28522B"/>
                </a:solidFill>
                <a:latin typeface="Arial" panose="020B0604020202020204" pitchFamily="34" charset="0"/>
                <a:ea typeface="+mj-ea"/>
                <a:cs typeface="Arial" panose="020B0604020202020204" pitchFamily="34" charset="0"/>
              </a:rPr>
              <a:t>в регулярном сообщении?</a:t>
            </a:r>
            <a:endParaRPr lang="ru-BY" sz="2000" b="1" i="1" u="sng" dirty="0">
              <a:solidFill>
                <a:srgbClr val="28522B"/>
              </a:solidFill>
              <a:latin typeface="Arial" panose="020B0604020202020204" pitchFamily="34" charset="0"/>
              <a:ea typeface="+mj-ea"/>
              <a:cs typeface="Arial" panose="020B0604020202020204" pitchFamily="34" charset="0"/>
            </a:endParaRPr>
          </a:p>
          <a:p>
            <a:pPr marL="285750" indent="-285750" algn="just">
              <a:spcBef>
                <a:spcPts val="1200"/>
              </a:spcBef>
              <a:buFont typeface="Wingdings" panose="05000000000000000000" pitchFamily="2" charset="2"/>
              <a:buChar char="ü"/>
            </a:pPr>
            <a:endParaRPr lang="ru-BY" sz="1600" b="1" i="1" u="sng"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33441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E9D97A-3465-3953-3AD4-CF4CBCF9CFF0}"/>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E0530F36-F895-029E-5812-848E666DEA2A}"/>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CC6726E0-A994-8CBD-DC7F-F9E8A8251C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FF80B123-36F5-C5C0-2C92-F0852709A87A}"/>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2F680020-D8C2-39B0-0841-3644F2EB8958}"/>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47</a:t>
            </a:r>
          </a:p>
        </p:txBody>
      </p:sp>
      <p:pic>
        <p:nvPicPr>
          <p:cNvPr id="19" name="Рисунок 18">
            <a:extLst>
              <a:ext uri="{FF2B5EF4-FFF2-40B4-BE49-F238E27FC236}">
                <a16:creationId xmlns:a16="http://schemas.microsoft.com/office/drawing/2014/main" id="{D7930E9F-FC07-CD34-D672-5206A0101E6B}"/>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0D5CA144-F5B6-1E92-2351-A95799CBDC9C}"/>
              </a:ext>
            </a:extLst>
          </p:cNvPr>
          <p:cNvSpPr txBox="1"/>
          <p:nvPr/>
        </p:nvSpPr>
        <p:spPr>
          <a:xfrm>
            <a:off x="1116000" y="864000"/>
            <a:ext cx="10281836" cy="4680000"/>
          </a:xfrm>
          <a:prstGeom prst="rect">
            <a:avLst/>
          </a:prstGeom>
          <a:noFill/>
        </p:spPr>
        <p:txBody>
          <a:bodyPr wrap="square">
            <a:spAutoFit/>
          </a:bodyPr>
          <a:lstStyle/>
          <a:p>
            <a:pPr indent="450215" algn="just"/>
            <a:r>
              <a:rPr lang="ru-RU" sz="2000" dirty="0">
                <a:effectLst/>
                <a:latin typeface="Arial" panose="020B0604020202020204" pitchFamily="34" charset="0"/>
                <a:ea typeface="Times New Roman" panose="02020603050405020304" pitchFamily="18" charset="0"/>
                <a:cs typeface="Arial" panose="020B0604020202020204" pitchFamily="34" charset="0"/>
              </a:rPr>
              <a:t>По автобусам, </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переданным</a:t>
            </a:r>
            <a:r>
              <a:rPr lang="ru-RU" sz="2000" dirty="0">
                <a:effectLst/>
                <a:latin typeface="Arial" panose="020B0604020202020204" pitchFamily="34" charset="0"/>
                <a:ea typeface="Times New Roman" panose="02020603050405020304" pitchFamily="18" charset="0"/>
                <a:cs typeface="Arial" panose="020B0604020202020204" pitchFamily="34" charset="0"/>
              </a:rPr>
              <a:t> </a:t>
            </a:r>
            <a:r>
              <a:rPr lang="ru-RU" sz="2000" b="1" i="1" u="sng"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по договорам аренды </a:t>
            </a:r>
            <a:r>
              <a:rPr lang="ru-RU" sz="2000" dirty="0">
                <a:effectLst/>
                <a:latin typeface="Arial" panose="020B0604020202020204" pitchFamily="34" charset="0"/>
                <a:ea typeface="Times New Roman" panose="02020603050405020304" pitchFamily="18" charset="0"/>
                <a:cs typeface="Arial" panose="020B0604020202020204" pitchFamily="34" charset="0"/>
              </a:rPr>
              <a:t>транспортного средства </a:t>
            </a:r>
            <a:br>
              <a:rPr lang="ru-RU" sz="2000" dirty="0">
                <a:effectLst/>
                <a:latin typeface="Arial" panose="020B0604020202020204" pitchFamily="34" charset="0"/>
                <a:ea typeface="Times New Roman" panose="02020603050405020304" pitchFamily="18" charset="0"/>
                <a:cs typeface="Arial" panose="020B0604020202020204" pitchFamily="34" charset="0"/>
              </a:rPr>
            </a:br>
            <a:r>
              <a:rPr lang="ru-RU" sz="2000" dirty="0">
                <a:effectLst/>
                <a:latin typeface="Arial" panose="020B0604020202020204" pitchFamily="34" charset="0"/>
                <a:ea typeface="Times New Roman" panose="02020603050405020304" pitchFamily="18" charset="0"/>
                <a:cs typeface="Arial" panose="020B0604020202020204" pitchFamily="34" charset="0"/>
              </a:rPr>
              <a:t>с экипажем, </a:t>
            </a:r>
            <a:r>
              <a:rPr lang="ru-RU" sz="2000" b="1" i="1" dirty="0">
                <a:effectLst/>
                <a:latin typeface="Arial" panose="020B0604020202020204" pitchFamily="34" charset="0"/>
                <a:ea typeface="Times New Roman" panose="02020603050405020304" pitchFamily="18" charset="0"/>
                <a:cs typeface="Arial" panose="020B0604020202020204" pitchFamily="34" charset="0"/>
              </a:rPr>
              <a:t>выполняющим пригородные и междугородные автомобильные перевозки в регулярном сообщении</a:t>
            </a:r>
            <a:r>
              <a:rPr lang="ru-RU" sz="2000" dirty="0">
                <a:effectLst/>
                <a:latin typeface="Arial" panose="020B0604020202020204" pitchFamily="34" charset="0"/>
                <a:ea typeface="Times New Roman" panose="02020603050405020304" pitchFamily="18" charset="0"/>
                <a:cs typeface="Arial" panose="020B0604020202020204" pitchFamily="34" charset="0"/>
              </a:rPr>
              <a:t>, объем пассажирооборота рассчитывается путем умножения количества перевезенных пассажиров на среднее расстояние поездки одного пассажира на автомобильном транспорте общего пользования при осуществлении пригородных перевозок, фактически сложившееся по области, городу Минску за отчетный год </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(ч.14 п.60 Указаний по формам 1-мп и 1-мп (микро))</a:t>
            </a:r>
            <a:r>
              <a:rPr lang="ru-RU" sz="2000" dirty="0">
                <a:effectLst/>
                <a:latin typeface="Arial" panose="020B0604020202020204" pitchFamily="34" charset="0"/>
                <a:ea typeface="Times New Roman" panose="02020603050405020304" pitchFamily="18" charset="0"/>
                <a:cs typeface="Arial" panose="020B0604020202020204" pitchFamily="34" charset="0"/>
              </a:rPr>
              <a:t>. </a:t>
            </a:r>
          </a:p>
          <a:p>
            <a:pPr indent="450215" algn="just">
              <a:lnSpc>
                <a:spcPct val="50000"/>
              </a:lnSpc>
            </a:pPr>
            <a:endParaRPr lang="ru-RU" sz="2000" dirty="0">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buFont typeface="Wingdings" panose="05000000000000000000" pitchFamily="2" charset="2"/>
              <a:buChar char="q"/>
            </a:pPr>
            <a:r>
              <a:rPr lang="ru-RU" sz="2000" i="1" dirty="0">
                <a:effectLst/>
                <a:latin typeface="Arial" panose="020B0604020202020204" pitchFamily="34" charset="0"/>
                <a:ea typeface="Times New Roman" panose="02020603050405020304" pitchFamily="18" charset="0"/>
                <a:cs typeface="Arial" panose="020B0604020202020204" pitchFamily="34" charset="0"/>
              </a:rPr>
              <a:t>Официальная статистическая информация </a:t>
            </a:r>
            <a:r>
              <a:rPr lang="ru-RU" sz="2000" b="1" i="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о среднем расстоянии поездки размещается</a:t>
            </a:r>
            <a:r>
              <a:rPr lang="ru-RU" sz="2000" i="1" dirty="0">
                <a:effectLst/>
                <a:latin typeface="Arial" panose="020B0604020202020204" pitchFamily="34" charset="0"/>
                <a:ea typeface="Times New Roman" panose="02020603050405020304" pitchFamily="18" charset="0"/>
                <a:cs typeface="Arial" panose="020B0604020202020204" pitchFamily="34" charset="0"/>
              </a:rPr>
              <a:t> на сайте Белстата </a:t>
            </a:r>
            <a:r>
              <a:rPr lang="ru-RU" sz="2000" b="1" i="1" u="none" strike="noStrike" dirty="0">
                <a:solidFill>
                  <a:srgbClr val="0070C0"/>
                </a:solidFill>
                <a:effectLst/>
                <a:latin typeface="Arial" panose="020B0604020202020204" pitchFamily="34" charset="0"/>
                <a:ea typeface="Times New Roman" panose="02020603050405020304" pitchFamily="18" charset="0"/>
                <a:cs typeface="Arial" panose="020B0604020202020204" pitchFamily="34" charset="0"/>
                <a:hlinkClick r:id="rId5">
                  <a:extLst>
                    <a:ext uri="{A12FA001-AC4F-418D-AE19-62706E023703}">
                      <ahyp:hlinkClr xmlns="" xmlns:ahyp="http://schemas.microsoft.com/office/drawing/2018/hyperlinkcolor" val="tx"/>
                    </a:ext>
                  </a:extLst>
                </a:hlinkClick>
              </a:rPr>
              <a:t>http://www.belstat.gov.by</a:t>
            </a:r>
            <a:r>
              <a:rPr lang="ru-RU" sz="2000" b="1" i="1" dirty="0">
                <a:solidFill>
                  <a:srgbClr val="0070C0"/>
                </a:solidFill>
                <a:effectLst/>
                <a:latin typeface="Arial" panose="020B0604020202020204" pitchFamily="34" charset="0"/>
                <a:ea typeface="Times New Roman" panose="02020603050405020304" pitchFamily="18" charset="0"/>
                <a:cs typeface="Arial" panose="020B0604020202020204" pitchFamily="34" charset="0"/>
              </a:rPr>
              <a:t> </a:t>
            </a:r>
            <a:r>
              <a:rPr lang="ru-RU" sz="2000" i="1" dirty="0">
                <a:effectLst/>
                <a:latin typeface="Arial" panose="020B0604020202020204" pitchFamily="34" charset="0"/>
                <a:ea typeface="Times New Roman" panose="02020603050405020304" pitchFamily="18" charset="0"/>
                <a:cs typeface="Arial" panose="020B0604020202020204" pitchFamily="34" charset="0"/>
              </a:rPr>
              <a:t>в рубрике «Респондентам» разделе «Государственные статистические наблюдения» </a:t>
            </a:r>
            <a:r>
              <a:rPr lang="ru-RU" sz="2000" i="1" dirty="0">
                <a:latin typeface="Arial" panose="020B0604020202020204" pitchFamily="34" charset="0"/>
                <a:ea typeface="Times New Roman" panose="02020603050405020304" pitchFamily="18" charset="0"/>
                <a:cs typeface="Arial" panose="020B0604020202020204" pitchFamily="34" charset="0"/>
              </a:rPr>
              <a:t>подразделе</a:t>
            </a:r>
            <a:r>
              <a:rPr lang="ru-RU" sz="2000" i="1" dirty="0">
                <a:effectLst/>
                <a:latin typeface="Arial" panose="020B0604020202020204" pitchFamily="34" charset="0"/>
                <a:ea typeface="Times New Roman" panose="02020603050405020304" pitchFamily="18" charset="0"/>
                <a:cs typeface="Arial" panose="020B0604020202020204" pitchFamily="34" charset="0"/>
              </a:rPr>
              <a:t> «Бланки форм государственной статистической отчетности, указания по их заполнению, постановления» пункте «Централизованные государственные статистические наблюдения» </a:t>
            </a:r>
            <a:r>
              <a:rPr lang="ru-RU" sz="2000" i="1" dirty="0">
                <a:latin typeface="Arial" panose="020B0604020202020204" pitchFamily="34" charset="0"/>
                <a:ea typeface="Times New Roman" panose="02020603050405020304" pitchFamily="18" charset="0"/>
                <a:cs typeface="Arial" panose="020B0604020202020204" pitchFamily="34" charset="0"/>
              </a:rPr>
              <a:t>подпункте</a:t>
            </a:r>
            <a:r>
              <a:rPr lang="ru-RU" sz="2000" i="1" dirty="0">
                <a:effectLst/>
                <a:latin typeface="Arial" panose="020B0604020202020204" pitchFamily="34" charset="0"/>
                <a:ea typeface="Times New Roman" panose="02020603050405020304" pitchFamily="18" charset="0"/>
                <a:cs typeface="Arial" panose="020B0604020202020204" pitchFamily="34" charset="0"/>
              </a:rPr>
              <a:t> «Структурная статистика (формы 1-мп (микро), 1-мп, 4-у)»</a:t>
            </a:r>
            <a:r>
              <a:rPr lang="ru-RU" sz="2000" dirty="0">
                <a:effectLst/>
                <a:latin typeface="Arial" panose="020B0604020202020204" pitchFamily="34" charset="0"/>
                <a:ea typeface="Times New Roman" panose="02020603050405020304" pitchFamily="18" charset="0"/>
                <a:cs typeface="Arial" panose="020B0604020202020204" pitchFamily="34" charset="0"/>
              </a:rPr>
              <a:t>.</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7390876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F370A-20AE-3B61-BC1B-23A8D1AE52F6}"/>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98BF528E-C3DF-39B1-0F15-FC0F88616CBB}"/>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BE608A45-357C-EFA1-45E6-BD2C99FB5B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8CF02C2F-A7D0-66BD-06E2-8DE337BFF3AF}"/>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FA1F8F0B-3F75-EB32-2A40-D9000659316B}"/>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48</a:t>
            </a:r>
          </a:p>
        </p:txBody>
      </p:sp>
      <p:pic>
        <p:nvPicPr>
          <p:cNvPr id="19" name="Рисунок 18">
            <a:extLst>
              <a:ext uri="{FF2B5EF4-FFF2-40B4-BE49-F238E27FC236}">
                <a16:creationId xmlns:a16="http://schemas.microsoft.com/office/drawing/2014/main" id="{BCA7F792-E6E8-6F9A-3B4C-067E919E45D3}"/>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AF0C614A-BC60-D6A6-67D3-5D280CA17088}"/>
              </a:ext>
            </a:extLst>
          </p:cNvPr>
          <p:cNvSpPr txBox="1"/>
          <p:nvPr/>
        </p:nvSpPr>
        <p:spPr>
          <a:xfrm>
            <a:off x="970495" y="1728000"/>
            <a:ext cx="10374438" cy="5016758"/>
          </a:xfrm>
          <a:prstGeom prst="rect">
            <a:avLst/>
          </a:prstGeom>
          <a:noFill/>
        </p:spPr>
        <p:txBody>
          <a:bodyPr wrap="square">
            <a:spAutoFit/>
          </a:bodyPr>
          <a:lstStyle/>
          <a:p>
            <a:pPr indent="-342900" algn="just">
              <a:buFont typeface="Wingdings" panose="05000000000000000000" pitchFamily="2" charset="2"/>
              <a:buChar char="ü"/>
              <a:tabLst>
                <a:tab pos="800100" algn="l"/>
              </a:tabLst>
            </a:pP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перевозок пассажиров автобусами, выполняющими международные автомобильные перевозки в регулярном сообщении, определяется по количеству реализованных билетов при этих перевозках </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(ч.3 п.60 Указаний по формам 1-мп и 1-мп (микро))</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a:p>
            <a:pPr indent="-342900" algn="just">
              <a:buFont typeface="Wingdings" panose="05000000000000000000" pitchFamily="2" charset="2"/>
              <a:buChar char="ü"/>
              <a:tabLst>
                <a:tab pos="800100" algn="l"/>
              </a:tabLst>
            </a:pP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Пассажирооборот в целом по организации определяется как сумма объемов пассажирооборота, выполненного каждым автобусом при международных автомобильных перевозках в регулярном сообщении </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(ч.5 п.60 Указаний по формам 1-мп и 1-мп (микро))</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a:p>
            <a:pPr indent="-342900" algn="just">
              <a:buFont typeface="Wingdings" panose="05000000000000000000" pitchFamily="2" charset="2"/>
              <a:buChar char="ü"/>
              <a:tabLst>
                <a:tab pos="800100" algn="l"/>
              </a:tabLst>
            </a:pP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При международных автомобильных перевозках в регулярном сообщении объем пассажирооборота рассчитывается путем деления суммы выручки от перевозок пассажиров (за минусом суммы выручки от провоза багажа) на действующий тариф за один пассажиро-километр </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(ч.13 п.60 Указаний по формам 1-мп и 1-мп (микро))</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a:p>
            <a:pPr indent="-342900" algn="just">
              <a:buFont typeface="Wingdings" panose="05000000000000000000" pitchFamily="2" charset="2"/>
              <a:buChar char="ü"/>
              <a:tabLst>
                <a:tab pos="800100" algn="l"/>
              </a:tabLst>
            </a:pP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Если тариф на один пассажиро-километр при международных перевозках не установлен, то его определяют путем деления стоимости билета на протяженность маршрута в прямом или обратном направлении</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 (ч.13 п.60 Указаний по формам 1-мп и 1-мп (микро))</a:t>
            </a:r>
            <a:r>
              <a:rPr lang="be-BY" sz="2000"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TextBox 3">
            <a:extLst>
              <a:ext uri="{FF2B5EF4-FFF2-40B4-BE49-F238E27FC236}">
                <a16:creationId xmlns:a16="http://schemas.microsoft.com/office/drawing/2014/main" id="{5F0AB572-C34E-8039-BBBD-1DF75359A762}"/>
              </a:ext>
            </a:extLst>
          </p:cNvPr>
          <p:cNvSpPr txBox="1"/>
          <p:nvPr/>
        </p:nvSpPr>
        <p:spPr>
          <a:xfrm>
            <a:off x="1149886" y="700593"/>
            <a:ext cx="10281836" cy="1415772"/>
          </a:xfrm>
          <a:prstGeom prst="rect">
            <a:avLst/>
          </a:prstGeom>
          <a:noFill/>
        </p:spPr>
        <p:txBody>
          <a:bodyPr wrap="square">
            <a:spAutoFit/>
          </a:bodyPr>
          <a:lstStyle/>
          <a:p>
            <a:pPr algn="just"/>
            <a:r>
              <a:rPr lang="ru-RU" sz="2000" b="1" dirty="0">
                <a:solidFill>
                  <a:srgbClr val="28522B"/>
                </a:solidFill>
                <a:latin typeface="Arial" panose="020B0604020202020204" pitchFamily="34" charset="0"/>
                <a:ea typeface="+mj-ea"/>
                <a:cs typeface="Arial" panose="020B0604020202020204" pitchFamily="34" charset="0"/>
              </a:rPr>
              <a:t>Вопрос: </a:t>
            </a:r>
            <a:r>
              <a:rPr lang="ru-RU" sz="2000" dirty="0">
                <a:solidFill>
                  <a:srgbClr val="008000"/>
                </a:solidFill>
                <a:effectLst/>
                <a:latin typeface="Times New Roman" panose="02020603050405020304" pitchFamily="18" charset="0"/>
                <a:ea typeface="Times New Roman" panose="02020603050405020304" pitchFamily="18" charset="0"/>
              </a:rPr>
              <a:t> </a:t>
            </a:r>
            <a:r>
              <a:rPr lang="ru-RU" sz="2000" dirty="0">
                <a:solidFill>
                  <a:srgbClr val="28522B"/>
                </a:solidFill>
                <a:latin typeface="Arial" panose="020B0604020202020204" pitchFamily="34" charset="0"/>
                <a:ea typeface="+mj-ea"/>
                <a:cs typeface="Arial" panose="020B0604020202020204" pitchFamily="34" charset="0"/>
              </a:rPr>
              <a:t>Как рассчитывается объем перевозок пассажиров и пассажирооборот, выполненный автобусами </a:t>
            </a:r>
            <a:r>
              <a:rPr lang="ru-RU" sz="2000" b="1" i="1" u="sng" dirty="0">
                <a:solidFill>
                  <a:srgbClr val="28522B"/>
                </a:solidFill>
                <a:latin typeface="Arial" panose="020B0604020202020204" pitchFamily="34" charset="0"/>
                <a:ea typeface="+mj-ea"/>
                <a:cs typeface="Arial" panose="020B0604020202020204" pitchFamily="34" charset="0"/>
              </a:rPr>
              <a:t>при международных автомобильных перевозках в регулярном сообщении?</a:t>
            </a:r>
            <a:endParaRPr lang="ru-BY" sz="2000" b="1" i="1" u="sng" dirty="0">
              <a:solidFill>
                <a:srgbClr val="28522B"/>
              </a:solidFill>
              <a:latin typeface="Arial" panose="020B0604020202020204" pitchFamily="34" charset="0"/>
              <a:ea typeface="+mj-ea"/>
              <a:cs typeface="Arial" panose="020B0604020202020204" pitchFamily="34" charset="0"/>
            </a:endParaRPr>
          </a:p>
          <a:p>
            <a:pPr algn="just">
              <a:spcBef>
                <a:spcPts val="1200"/>
              </a:spcBef>
            </a:pPr>
            <a:endParaRPr lang="ru-BY" sz="1600" b="1" i="1" u="sng"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3007108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D66A04-A249-D577-166E-BB0C9E46444B}"/>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04385E9F-3B73-62BC-2FB4-3050F8B66D0B}"/>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5B899AE8-AC33-5977-9564-1918DB0069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926A9714-98A8-CD3D-C25C-48FEBBEFE28D}"/>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86191BFC-842B-6E1D-6094-D80A8DD37395}"/>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49</a:t>
            </a:r>
          </a:p>
        </p:txBody>
      </p:sp>
      <p:pic>
        <p:nvPicPr>
          <p:cNvPr id="19" name="Рисунок 18">
            <a:extLst>
              <a:ext uri="{FF2B5EF4-FFF2-40B4-BE49-F238E27FC236}">
                <a16:creationId xmlns:a16="http://schemas.microsoft.com/office/drawing/2014/main" id="{D91AEC00-F1D7-EB05-F6E6-0C1EAB9386D8}"/>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9530D6C7-F8D6-2D49-F4A7-064894416108}"/>
              </a:ext>
            </a:extLst>
          </p:cNvPr>
          <p:cNvSpPr txBox="1"/>
          <p:nvPr/>
        </p:nvSpPr>
        <p:spPr>
          <a:xfrm>
            <a:off x="1768839" y="1224000"/>
            <a:ext cx="9443803" cy="4498091"/>
          </a:xfrm>
          <a:prstGeom prst="rect">
            <a:avLst/>
          </a:prstGeom>
          <a:noFill/>
        </p:spPr>
        <p:txBody>
          <a:bodyPr wrap="square">
            <a:spAutoFit/>
          </a:bodyPr>
          <a:lstStyle/>
          <a:p>
            <a:pPr marL="342900" indent="457200">
              <a:lnSpc>
                <a:spcPts val="3900"/>
              </a:lnSpc>
              <a:buFont typeface="Wingdings" panose="05000000000000000000" pitchFamily="2" charset="2"/>
              <a:buChar char="ü"/>
            </a:pPr>
            <a:r>
              <a:rPr lang="ru-RU" sz="2400" dirty="0">
                <a:effectLst/>
                <a:latin typeface="Arial" panose="020B0604020202020204" pitchFamily="34" charset="0"/>
                <a:ea typeface="Times New Roman" panose="02020603050405020304" pitchFamily="18" charset="0"/>
                <a:cs typeface="Arial" panose="020B0604020202020204" pitchFamily="34" charset="0"/>
              </a:rPr>
              <a:t>По автобусам, </a:t>
            </a:r>
            <a:r>
              <a:rPr lang="ru-RU" sz="2400" i="1" dirty="0">
                <a:effectLst/>
                <a:latin typeface="Arial" panose="020B0604020202020204" pitchFamily="34" charset="0"/>
                <a:ea typeface="Times New Roman" panose="02020603050405020304" pitchFamily="18" charset="0"/>
                <a:cs typeface="Arial" panose="020B0604020202020204" pitchFamily="34" charset="0"/>
              </a:rPr>
              <a:t>переданным</a:t>
            </a:r>
            <a:r>
              <a:rPr lang="ru-RU" sz="2400" b="1" i="1" u="sng"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по договорам аренды </a:t>
            </a:r>
            <a:r>
              <a:rPr lang="ru-RU" sz="2400" dirty="0">
                <a:effectLst/>
                <a:latin typeface="Arial" panose="020B0604020202020204" pitchFamily="34" charset="0"/>
                <a:ea typeface="Times New Roman" panose="02020603050405020304" pitchFamily="18" charset="0"/>
                <a:cs typeface="Arial" panose="020B0604020202020204" pitchFamily="34" charset="0"/>
              </a:rPr>
              <a:t>транспортного средства с экипажем, </a:t>
            </a:r>
            <a:r>
              <a:rPr lang="ru-RU" sz="2400" b="1" i="1" dirty="0">
                <a:effectLst/>
                <a:latin typeface="Arial" panose="020B0604020202020204" pitchFamily="34" charset="0"/>
                <a:ea typeface="Times New Roman" panose="02020603050405020304" pitchFamily="18" charset="0"/>
                <a:cs typeface="Arial" panose="020B0604020202020204" pitchFamily="34" charset="0"/>
              </a:rPr>
              <a:t>выполняющим международные автомобильные перевозки в регулярном сообщении,</a:t>
            </a:r>
            <a:r>
              <a:rPr lang="ru-RU" sz="2400" dirty="0">
                <a:effectLst/>
                <a:latin typeface="Arial" panose="020B0604020202020204" pitchFamily="34" charset="0"/>
                <a:ea typeface="Times New Roman" panose="02020603050405020304" pitchFamily="18" charset="0"/>
                <a:cs typeface="Arial" panose="020B0604020202020204" pitchFamily="34" charset="0"/>
              </a:rPr>
              <a:t> объем пассажирооборота рассчитывается путем умножения количества перевезенных пассажиров на пробег автобуса с пассажирами по каждой поездке. </a:t>
            </a:r>
            <a:br>
              <a:rPr lang="ru-RU" sz="2400" dirty="0">
                <a:effectLst/>
                <a:latin typeface="Arial" panose="020B0604020202020204" pitchFamily="34" charset="0"/>
                <a:ea typeface="Times New Roman" panose="02020603050405020304" pitchFamily="18" charset="0"/>
                <a:cs typeface="Arial" panose="020B0604020202020204" pitchFamily="34" charset="0"/>
              </a:rPr>
            </a:br>
            <a:r>
              <a:rPr lang="ru-RU"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ч.15 п.60 Указаний по формам 1-мп и 1-мп (микро))</a:t>
            </a:r>
            <a:r>
              <a:rPr lang="ru-RU" sz="2000" dirty="0">
                <a:effectLst/>
                <a:latin typeface="Arial" panose="020B0604020202020204" pitchFamily="34" charset="0"/>
                <a:ea typeface="Times New Roman" panose="02020603050405020304" pitchFamily="18" charset="0"/>
                <a:cs typeface="Arial" panose="020B0604020202020204" pitchFamily="34" charset="0"/>
              </a:rPr>
              <a:t>.</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a:p>
            <a:pPr indent="457200" algn="just">
              <a:lnSpc>
                <a:spcPct val="150000"/>
              </a:lnSpc>
            </a:pPr>
            <a:r>
              <a:rPr lang="ru-RU" sz="2000" dirty="0">
                <a:solidFill>
                  <a:srgbClr val="000000"/>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rPr>
              <a:t> </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291943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85555" y="3239589"/>
            <a:ext cx="8133806" cy="3394346"/>
          </a:xfrm>
          <a:prstGeom prst="rect">
            <a:avLst/>
          </a:prstGeom>
        </p:spPr>
      </p:pic>
      <p:sp>
        <p:nvSpPr>
          <p:cNvPr id="3" name="Прямоугольник 2"/>
          <p:cNvSpPr/>
          <p:nvPr/>
        </p:nvSpPr>
        <p:spPr>
          <a:xfrm>
            <a:off x="1985555" y="831219"/>
            <a:ext cx="8133806" cy="707886"/>
          </a:xfrm>
          <a:prstGeom prst="rect">
            <a:avLst/>
          </a:prstGeom>
        </p:spPr>
        <p:txBody>
          <a:bodyPr wrap="square">
            <a:spAutoFit/>
          </a:bodyPr>
          <a:lstStyle/>
          <a:p>
            <a:pPr algn="ctr"/>
            <a:r>
              <a:rPr lang="ru-RU" sz="2000" b="1" dirty="0">
                <a:solidFill>
                  <a:srgbClr val="385723"/>
                </a:solidFill>
                <a:latin typeface="Arial" panose="020B0604020202020204" pitchFamily="34" charset="0"/>
                <a:cs typeface="Arial" panose="020B0604020202020204" pitchFamily="34" charset="0"/>
              </a:rPr>
              <a:t>Перечень респондентов </a:t>
            </a:r>
            <a:r>
              <a:rPr lang="en-US" sz="2000" b="1" dirty="0">
                <a:solidFill>
                  <a:srgbClr val="385723"/>
                </a:solidFill>
                <a:latin typeface="Arial" panose="020B0604020202020204" pitchFamily="34" charset="0"/>
                <a:cs typeface="Arial" panose="020B0604020202020204" pitchFamily="34" charset="0"/>
              </a:rPr>
              <a:t/>
            </a:r>
            <a:br>
              <a:rPr lang="en-US" sz="2000" b="1" dirty="0">
                <a:solidFill>
                  <a:srgbClr val="385723"/>
                </a:solidFill>
                <a:latin typeface="Arial" panose="020B0604020202020204" pitchFamily="34" charset="0"/>
                <a:cs typeface="Arial" panose="020B0604020202020204" pitchFamily="34" charset="0"/>
              </a:rPr>
            </a:br>
            <a:r>
              <a:rPr lang="ru-RU" sz="2000" b="1" dirty="0">
                <a:solidFill>
                  <a:srgbClr val="385723"/>
                </a:solidFill>
                <a:latin typeface="Arial" panose="020B0604020202020204" pitchFamily="34" charset="0"/>
                <a:cs typeface="Arial" panose="020B0604020202020204" pitchFamily="34" charset="0"/>
              </a:rPr>
              <a:t>и информационные материалы размещаются </a:t>
            </a:r>
          </a:p>
        </p:txBody>
      </p:sp>
      <p:sp>
        <p:nvSpPr>
          <p:cNvPr id="4" name="Прямоугольник 3"/>
          <p:cNvSpPr/>
          <p:nvPr/>
        </p:nvSpPr>
        <p:spPr>
          <a:xfrm>
            <a:off x="1985556" y="1654629"/>
            <a:ext cx="8482147" cy="584775"/>
          </a:xfrm>
          <a:prstGeom prst="rect">
            <a:avLst/>
          </a:prstGeom>
        </p:spPr>
        <p:txBody>
          <a:bodyPr wrap="square">
            <a:spAutoFit/>
          </a:bodyPr>
          <a:lstStyle/>
          <a:p>
            <a:pPr>
              <a:spcBef>
                <a:spcPts val="0"/>
              </a:spcBef>
              <a:spcAft>
                <a:spcPts val="600"/>
              </a:spcAft>
            </a:pPr>
            <a:r>
              <a:rPr lang="ru-RU" sz="1600" dirty="0">
                <a:latin typeface="Arial" panose="020B0604020202020204" pitchFamily="34" charset="0"/>
                <a:cs typeface="Arial" panose="020B0604020202020204" pitchFamily="34" charset="0"/>
              </a:rPr>
              <a:t>на официальном сайте Главного управления </a:t>
            </a:r>
            <a:r>
              <a:rPr lang="ru-RU" sz="1600" dirty="0">
                <a:solidFill>
                  <a:srgbClr val="385723"/>
                </a:solidFill>
                <a:latin typeface="Arial" panose="020B0604020202020204" pitchFamily="34" charset="0"/>
                <a:cs typeface="Arial" panose="020B0604020202020204" pitchFamily="34" charset="0"/>
              </a:rPr>
              <a:t>http://www.</a:t>
            </a:r>
            <a:r>
              <a:rPr lang="en-US" sz="1600" dirty="0">
                <a:solidFill>
                  <a:srgbClr val="385723"/>
                </a:solidFill>
                <a:latin typeface="Arial" panose="020B0604020202020204" pitchFamily="34" charset="0"/>
                <a:cs typeface="Arial" panose="020B0604020202020204" pitchFamily="34" charset="0"/>
              </a:rPr>
              <a:t>grodno.</a:t>
            </a:r>
            <a:r>
              <a:rPr lang="ru-RU" sz="1600" dirty="0">
                <a:solidFill>
                  <a:srgbClr val="385723"/>
                </a:solidFill>
                <a:latin typeface="Arial" panose="020B0604020202020204" pitchFamily="34" charset="0"/>
                <a:cs typeface="Arial" panose="020B0604020202020204" pitchFamily="34" charset="0"/>
              </a:rPr>
              <a:t>belstat.gov.by </a:t>
            </a:r>
            <a:br>
              <a:rPr lang="ru-RU" sz="1600" dirty="0">
                <a:solidFill>
                  <a:srgbClr val="385723"/>
                </a:solidFill>
                <a:latin typeface="Arial" panose="020B0604020202020204" pitchFamily="34" charset="0"/>
                <a:cs typeface="Arial" panose="020B0604020202020204" pitchFamily="34" charset="0"/>
              </a:rPr>
            </a:br>
            <a:r>
              <a:rPr lang="ru-RU" sz="1600" dirty="0">
                <a:latin typeface="Arial" panose="020B0604020202020204" pitchFamily="34" charset="0"/>
                <a:cs typeface="Arial" panose="020B0604020202020204" pitchFamily="34" charset="0"/>
              </a:rPr>
              <a:t>в глобальной компьютерной сети Интернет</a:t>
            </a:r>
          </a:p>
        </p:txBody>
      </p:sp>
      <p:sp>
        <p:nvSpPr>
          <p:cNvPr id="5" name="Прямоугольник 4"/>
          <p:cNvSpPr/>
          <p:nvPr/>
        </p:nvSpPr>
        <p:spPr>
          <a:xfrm>
            <a:off x="1985555" y="2300960"/>
            <a:ext cx="8412479" cy="830997"/>
          </a:xfrm>
          <a:prstGeom prst="rect">
            <a:avLst/>
          </a:prstGeom>
        </p:spPr>
        <p:txBody>
          <a:bodyPr wrap="square">
            <a:spAutoFit/>
          </a:bodyPr>
          <a:lstStyle/>
          <a:p>
            <a:pPr marL="285750" indent="-285750">
              <a:spcBef>
                <a:spcPts val="0"/>
              </a:spcBef>
              <a:spcAft>
                <a:spcPts val="600"/>
              </a:spcAft>
              <a:buFont typeface="Wingdings" panose="05000000000000000000" pitchFamily="2" charset="2"/>
              <a:buChar char="§"/>
            </a:pPr>
            <a:r>
              <a:rPr lang="ru-RU" sz="1600" dirty="0">
                <a:latin typeface="Arial" panose="020B0604020202020204" pitchFamily="34" charset="0"/>
                <a:cs typeface="Arial" panose="020B0604020202020204" pitchFamily="34" charset="0"/>
              </a:rPr>
              <a:t>отображаются при нажатии на </a:t>
            </a:r>
            <a:r>
              <a:rPr lang="ru-RU" sz="1600" b="1" i="1" dirty="0">
                <a:solidFill>
                  <a:srgbClr val="385723"/>
                </a:solidFill>
                <a:latin typeface="Arial" panose="020B0604020202020204" pitchFamily="34" charset="0"/>
                <a:cs typeface="Arial" panose="020B0604020202020204" pitchFamily="34" charset="0"/>
              </a:rPr>
              <a:t>блок</a:t>
            </a:r>
            <a:r>
              <a:rPr lang="ru-RU" sz="1600" b="1" i="1" dirty="0">
                <a:solidFill>
                  <a:srgbClr val="CC6600"/>
                </a:solidFill>
                <a:latin typeface="Arial" panose="020B0604020202020204" pitchFamily="34" charset="0"/>
                <a:cs typeface="Arial" panose="020B0604020202020204" pitchFamily="34" charset="0"/>
              </a:rPr>
              <a:t> </a:t>
            </a:r>
            <a:r>
              <a:rPr lang="ru-RU" sz="1600" b="1" dirty="0">
                <a:solidFill>
                  <a:srgbClr val="CC6600"/>
                </a:solidFill>
                <a:latin typeface="Arial" panose="020B0604020202020204" pitchFamily="34" charset="0"/>
                <a:cs typeface="Arial" panose="020B0604020202020204" pitchFamily="34" charset="0"/>
              </a:rPr>
              <a:t/>
            </a:r>
            <a:br>
              <a:rPr lang="ru-RU" sz="1600" b="1" dirty="0">
                <a:solidFill>
                  <a:srgbClr val="CC6600"/>
                </a:solidFill>
                <a:latin typeface="Arial" panose="020B0604020202020204" pitchFamily="34" charset="0"/>
                <a:cs typeface="Arial" panose="020B0604020202020204" pitchFamily="34" charset="0"/>
              </a:rPr>
            </a:br>
            <a:r>
              <a:rPr lang="ru-RU" sz="1600" b="1" dirty="0">
                <a:latin typeface="Arial" panose="020B0604020202020204" pitchFamily="34" charset="0"/>
                <a:cs typeface="Arial" panose="020B0604020202020204" pitchFamily="34" charset="0"/>
              </a:rPr>
              <a:t>«О представлении форм 1-мп (микро) и 1-мп за 20</a:t>
            </a:r>
            <a:r>
              <a:rPr lang="en-US" sz="1600" b="1" dirty="0">
                <a:latin typeface="Arial" panose="020B0604020202020204" pitchFamily="34" charset="0"/>
                <a:cs typeface="Arial" panose="020B0604020202020204" pitchFamily="34" charset="0"/>
              </a:rPr>
              <a:t>2</a:t>
            </a:r>
            <a:r>
              <a:rPr lang="ru-RU" sz="1600" b="1" dirty="0">
                <a:latin typeface="Arial" panose="020B0604020202020204" pitchFamily="34" charset="0"/>
                <a:cs typeface="Arial" panose="020B0604020202020204" pitchFamily="34" charset="0"/>
              </a:rPr>
              <a:t>4</a:t>
            </a:r>
            <a:r>
              <a:rPr lang="en-US" sz="1600" b="1" dirty="0">
                <a:latin typeface="Arial" panose="020B0604020202020204" pitchFamily="34" charset="0"/>
                <a:cs typeface="Arial" panose="020B0604020202020204" pitchFamily="34" charset="0"/>
              </a:rPr>
              <a:t> </a:t>
            </a:r>
            <a:r>
              <a:rPr lang="ru-RU" sz="1600" b="1" dirty="0">
                <a:latin typeface="Arial" panose="020B0604020202020204" pitchFamily="34" charset="0"/>
                <a:cs typeface="Arial" panose="020B0604020202020204" pitchFamily="34" charset="0"/>
              </a:rPr>
              <a:t>год»</a:t>
            </a:r>
            <a:r>
              <a:rPr lang="ru-RU" sz="1600" dirty="0">
                <a:latin typeface="Arial" panose="020B0604020202020204" pitchFamily="34" charset="0"/>
                <a:cs typeface="Arial" panose="020B0604020202020204" pitchFamily="34" charset="0"/>
              </a:rPr>
              <a:t>, </a:t>
            </a:r>
            <a:br>
              <a:rPr lang="ru-RU" sz="1600" dirty="0">
                <a:latin typeface="Arial" panose="020B0604020202020204" pitchFamily="34" charset="0"/>
                <a:cs typeface="Arial" panose="020B0604020202020204" pitchFamily="34" charset="0"/>
              </a:rPr>
            </a:br>
            <a:r>
              <a:rPr lang="ru-RU" sz="1600" dirty="0">
                <a:latin typeface="Arial" panose="020B0604020202020204" pitchFamily="34" charset="0"/>
                <a:cs typeface="Arial" panose="020B0604020202020204" pitchFamily="34" charset="0"/>
              </a:rPr>
              <a:t>размещенного </a:t>
            </a:r>
            <a:r>
              <a:rPr lang="ru-RU" sz="1600" b="1" dirty="0">
                <a:latin typeface="Arial" panose="020B0604020202020204" pitchFamily="34" charset="0"/>
                <a:cs typeface="Arial" panose="020B0604020202020204" pitchFamily="34" charset="0"/>
              </a:rPr>
              <a:t>на главной </a:t>
            </a:r>
            <a:r>
              <a:rPr lang="ru-RU" sz="1600" dirty="0">
                <a:latin typeface="Arial" panose="020B0604020202020204" pitchFamily="34" charset="0"/>
                <a:cs typeface="Arial" panose="020B0604020202020204" pitchFamily="34" charset="0"/>
              </a:rPr>
              <a:t>странице сайта Главного статистического управления </a:t>
            </a:r>
            <a:endParaRPr lang="ru-RU" sz="1600" b="1" dirty="0">
              <a:solidFill>
                <a:srgbClr val="CC6600"/>
              </a:solidFill>
              <a:latin typeface="Arial" panose="020B0604020202020204" pitchFamily="34" charset="0"/>
              <a:cs typeface="Arial" panose="020B0604020202020204" pitchFamily="34" charset="0"/>
            </a:endParaRPr>
          </a:p>
        </p:txBody>
      </p:sp>
      <p:cxnSp>
        <p:nvCxnSpPr>
          <p:cNvPr id="11" name="Прямая со стрелкой 10"/>
          <p:cNvCxnSpPr/>
          <p:nvPr/>
        </p:nvCxnSpPr>
        <p:spPr>
          <a:xfrm>
            <a:off x="2682240" y="3131957"/>
            <a:ext cx="1820091" cy="2206397"/>
          </a:xfrm>
          <a:prstGeom prst="straightConnector1">
            <a:avLst/>
          </a:prstGeom>
          <a:ln w="38100">
            <a:solidFill>
              <a:srgbClr val="C00000"/>
            </a:solidFill>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5957566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8EB54-FEFD-1726-AFD6-1D4FEF1A8E42}"/>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E613C5F4-4E12-AE5E-54AD-D9355AF74E0C}"/>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5597C174-C5FE-D9F1-1F0A-5FB69F0C6A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915EDDA8-1B82-3E3F-7F3B-A1911ECAFAD7}"/>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07679058-2F0C-B920-A1CC-01769C5A760A}"/>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50</a:t>
            </a:r>
          </a:p>
        </p:txBody>
      </p:sp>
      <p:pic>
        <p:nvPicPr>
          <p:cNvPr id="19" name="Рисунок 18">
            <a:extLst>
              <a:ext uri="{FF2B5EF4-FFF2-40B4-BE49-F238E27FC236}">
                <a16:creationId xmlns:a16="http://schemas.microsoft.com/office/drawing/2014/main" id="{C00244FB-9BC2-DF3B-AE61-CDB625CC2BBF}"/>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0D324533-8CE8-5BD7-2DB6-39FECA2E3E9C}"/>
              </a:ext>
            </a:extLst>
          </p:cNvPr>
          <p:cNvSpPr txBox="1"/>
          <p:nvPr/>
        </p:nvSpPr>
        <p:spPr>
          <a:xfrm>
            <a:off x="970495" y="1800000"/>
            <a:ext cx="10374438" cy="4708981"/>
          </a:xfrm>
          <a:prstGeom prst="rect">
            <a:avLst/>
          </a:prstGeom>
          <a:noFill/>
        </p:spPr>
        <p:txBody>
          <a:bodyPr wrap="square">
            <a:spAutoFit/>
          </a:bodyPr>
          <a:lstStyle/>
          <a:p>
            <a:pPr indent="-342900" algn="just">
              <a:buFont typeface="Wingdings" panose="05000000000000000000" pitchFamily="2" charset="2"/>
              <a:buChar char="ü"/>
              <a:tabLst>
                <a:tab pos="800100" algn="l"/>
              </a:tabLst>
            </a:pPr>
            <a:r>
              <a:rPr lang="ru-RU"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перевозок пассажиров </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автобусами (в том числе грузопассажирскими и специальными автомобилями «Социальная служба»), выполняющими городские и пригородные автомобильные перевозки в нерегулярном сообщении, принимается равным количеству пассажиров, указанному в формуляре поездки, списке пассажиров, другом первичном учетном и ином документе, </a:t>
            </a:r>
            <a:r>
              <a:rPr lang="ru-RU" sz="2000" dirty="0">
                <a:effectLst/>
                <a:latin typeface="Arial" panose="020B0604020202020204" pitchFamily="34" charset="0"/>
                <a:ea typeface="Times New Roman" panose="02020603050405020304" pitchFamily="18" charset="0"/>
                <a:cs typeface="Arial" panose="020B0604020202020204" pitchFamily="34" charset="0"/>
              </a:rPr>
              <a:t>содержащем информацию о работе автомобильного транспорта, но не более числа мест для перевозки пассажиров (мест для сидения и мест для пассажиров в колясках) </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(ч.4 п.60 Указаний по формам 1-мп и 1-мп (микро))</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1800" dirty="0">
              <a:effectLst/>
              <a:latin typeface="Arial" panose="020B0604020202020204" pitchFamily="34" charset="0"/>
              <a:ea typeface="Times New Roman" panose="02020603050405020304" pitchFamily="18" charset="0"/>
              <a:cs typeface="Arial" panose="020B0604020202020204" pitchFamily="34" charset="0"/>
            </a:endParaRPr>
          </a:p>
          <a:p>
            <a:pPr indent="-342900" algn="just">
              <a:buFont typeface="Wingdings" panose="05000000000000000000" pitchFamily="2" charset="2"/>
              <a:buChar char="ü"/>
              <a:tabLst>
                <a:tab pos="800100" algn="l"/>
              </a:tabLst>
            </a:pP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По автобусам, выполняющим городские и пригородные автомобильные перевозки (кроме туристско-экскурсионных) в нерегулярном сообщении, </a:t>
            </a:r>
            <a:r>
              <a:rPr lang="ru-RU"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пассажирооборота </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рассчитывается путем умножения общего пробега автобусов на среднюю вместимость, на коэффициент использования пробега и коэффициент использования вместимости. </a:t>
            </a:r>
            <a:r>
              <a:rPr lang="ru-RU" sz="2000" b="1" dirty="0">
                <a:solidFill>
                  <a:srgbClr val="C00000"/>
                </a:solidFill>
                <a:effectLst/>
                <a:latin typeface="Arial" panose="020B0604020202020204" pitchFamily="34" charset="0"/>
                <a:ea typeface="Times New Roman" panose="02020603050405020304" pitchFamily="18" charset="0"/>
                <a:cs typeface="Arial" panose="020B0604020202020204" pitchFamily="34" charset="0"/>
              </a:rPr>
              <a:t>Произведение коэффициента использования пробега и коэффициента использования вместимости принимается равным 0,65 </a:t>
            </a: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(ч.16 п.60 Указаний по формам 1-мп и 1-мп (микро))</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18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TextBox 3">
            <a:extLst>
              <a:ext uri="{FF2B5EF4-FFF2-40B4-BE49-F238E27FC236}">
                <a16:creationId xmlns:a16="http://schemas.microsoft.com/office/drawing/2014/main" id="{BA25536E-10E3-0D39-1AC5-B5B09053CBD6}"/>
              </a:ext>
            </a:extLst>
          </p:cNvPr>
          <p:cNvSpPr txBox="1"/>
          <p:nvPr/>
        </p:nvSpPr>
        <p:spPr>
          <a:xfrm>
            <a:off x="970495" y="718266"/>
            <a:ext cx="10374438" cy="1415772"/>
          </a:xfrm>
          <a:prstGeom prst="rect">
            <a:avLst/>
          </a:prstGeom>
          <a:noFill/>
        </p:spPr>
        <p:txBody>
          <a:bodyPr wrap="square">
            <a:spAutoFit/>
          </a:bodyPr>
          <a:lstStyle/>
          <a:p>
            <a:pPr algn="just"/>
            <a:r>
              <a:rPr lang="ru-RU" sz="2000" b="1" dirty="0">
                <a:solidFill>
                  <a:srgbClr val="28522B"/>
                </a:solidFill>
                <a:latin typeface="Arial" panose="020B0604020202020204" pitchFamily="34" charset="0"/>
                <a:ea typeface="+mj-ea"/>
                <a:cs typeface="Arial" panose="020B0604020202020204" pitchFamily="34" charset="0"/>
              </a:rPr>
              <a:t>Вопрос: </a:t>
            </a:r>
            <a:r>
              <a:rPr lang="ru-RU" sz="2000" dirty="0">
                <a:solidFill>
                  <a:srgbClr val="008000"/>
                </a:solidFill>
                <a:effectLst/>
                <a:latin typeface="Times New Roman" panose="02020603050405020304" pitchFamily="18" charset="0"/>
                <a:ea typeface="Times New Roman" panose="02020603050405020304" pitchFamily="18" charset="0"/>
              </a:rPr>
              <a:t> </a:t>
            </a:r>
            <a:r>
              <a:rPr lang="ru-RU" sz="2000" dirty="0">
                <a:solidFill>
                  <a:srgbClr val="28522B"/>
                </a:solidFill>
                <a:latin typeface="Arial" panose="020B0604020202020204" pitchFamily="34" charset="0"/>
                <a:ea typeface="+mj-ea"/>
                <a:cs typeface="Arial" panose="020B0604020202020204" pitchFamily="34" charset="0"/>
              </a:rPr>
              <a:t>Как рассчитывается объем перевозок пассажиров и пассажирооборот, выполненный автобусами </a:t>
            </a:r>
            <a:r>
              <a:rPr lang="ru-RU" sz="2000" b="1" i="1" u="sng" dirty="0">
                <a:solidFill>
                  <a:srgbClr val="28522B"/>
                </a:solidFill>
                <a:latin typeface="Arial" panose="020B0604020202020204" pitchFamily="34" charset="0"/>
                <a:ea typeface="+mj-ea"/>
                <a:cs typeface="Arial" panose="020B0604020202020204" pitchFamily="34" charset="0"/>
              </a:rPr>
              <a:t>при городских и пригородных автомобильных перевозках в нерегулярном сообщении?</a:t>
            </a:r>
            <a:endParaRPr lang="ru-BY" sz="2000" b="1" i="1" u="sng" dirty="0">
              <a:solidFill>
                <a:srgbClr val="28522B"/>
              </a:solidFill>
              <a:latin typeface="Arial" panose="020B0604020202020204" pitchFamily="34" charset="0"/>
              <a:ea typeface="+mj-ea"/>
              <a:cs typeface="Arial" panose="020B0604020202020204" pitchFamily="34" charset="0"/>
            </a:endParaRPr>
          </a:p>
          <a:p>
            <a:pPr marL="285750" indent="-285750" algn="just">
              <a:spcBef>
                <a:spcPts val="1200"/>
              </a:spcBef>
              <a:buFont typeface="Wingdings" panose="05000000000000000000" pitchFamily="2" charset="2"/>
              <a:buChar char="ü"/>
            </a:pPr>
            <a:endParaRPr lang="ru-BY" sz="1600" b="1" i="1" u="sng"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130531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21693-1E6C-9CDD-785D-686355AD082C}"/>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EB88A1D7-7EE5-98E9-C706-8E3C616E271D}"/>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CF14B245-1E4C-8D16-A778-E3E338AA4AB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0AD82F3B-56DB-4596-57B3-52DA37B40865}"/>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FA94DE84-3F08-DCC9-FE84-2E9491B86A1A}"/>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51</a:t>
            </a:r>
          </a:p>
        </p:txBody>
      </p:sp>
      <p:pic>
        <p:nvPicPr>
          <p:cNvPr id="19" name="Рисунок 18">
            <a:extLst>
              <a:ext uri="{FF2B5EF4-FFF2-40B4-BE49-F238E27FC236}">
                <a16:creationId xmlns:a16="http://schemas.microsoft.com/office/drawing/2014/main" id="{037D1F7F-0810-7FE4-1F4C-CC78B7E98A19}"/>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33673628-073C-4B60-634B-49753B1E1BEA}"/>
              </a:ext>
            </a:extLst>
          </p:cNvPr>
          <p:cNvSpPr txBox="1"/>
          <p:nvPr/>
        </p:nvSpPr>
        <p:spPr>
          <a:xfrm>
            <a:off x="1296000" y="1008000"/>
            <a:ext cx="10062756" cy="5644559"/>
          </a:xfrm>
          <a:prstGeom prst="rect">
            <a:avLst/>
          </a:prstGeom>
          <a:noFill/>
        </p:spPr>
        <p:txBody>
          <a:bodyPr wrap="square">
            <a:spAutoFit/>
          </a:bodyPr>
          <a:lstStyle/>
          <a:p>
            <a:pPr indent="450215" algn="just"/>
            <a:r>
              <a:rPr lang="ru-RU" sz="2400" dirty="0">
                <a:effectLst/>
                <a:latin typeface="Arial" panose="020B0604020202020204" pitchFamily="34" charset="0"/>
                <a:ea typeface="Times New Roman" panose="02020603050405020304" pitchFamily="18" charset="0"/>
                <a:cs typeface="Arial" panose="020B0604020202020204" pitchFamily="34" charset="0"/>
              </a:rPr>
              <a:t>Средняя вместимость автобусов, </a:t>
            </a:r>
            <a:r>
              <a:rPr lang="ru-RU" sz="2400" b="1" i="1" u="sng" dirty="0">
                <a:solidFill>
                  <a:srgbClr val="28522B"/>
                </a:solidFill>
                <a:latin typeface="Arial" panose="020B0604020202020204" pitchFamily="34" charset="0"/>
                <a:ea typeface="+mj-ea"/>
                <a:cs typeface="Arial" panose="020B0604020202020204" pitchFamily="34" charset="0"/>
              </a:rPr>
              <a:t>выполняющих городские </a:t>
            </a:r>
            <a:br>
              <a:rPr lang="ru-RU" sz="2400" b="1" i="1" u="sng" dirty="0">
                <a:solidFill>
                  <a:srgbClr val="28522B"/>
                </a:solidFill>
                <a:latin typeface="Arial" panose="020B0604020202020204" pitchFamily="34" charset="0"/>
                <a:ea typeface="+mj-ea"/>
                <a:cs typeface="Arial" panose="020B0604020202020204" pitchFamily="34" charset="0"/>
              </a:rPr>
            </a:br>
            <a:r>
              <a:rPr lang="ru-RU" sz="2400" b="1" i="1" u="sng" dirty="0">
                <a:solidFill>
                  <a:srgbClr val="28522B"/>
                </a:solidFill>
                <a:latin typeface="Arial" panose="020B0604020202020204" pitchFamily="34" charset="0"/>
                <a:ea typeface="+mj-ea"/>
                <a:cs typeface="Arial" panose="020B0604020202020204" pitchFamily="34" charset="0"/>
              </a:rPr>
              <a:t>и пригородные автомобильные перевозки в нерегулярном сообщении,</a:t>
            </a:r>
            <a:r>
              <a:rPr lang="ru-RU" sz="2400" dirty="0">
                <a:effectLst/>
                <a:latin typeface="Arial" panose="020B0604020202020204" pitchFamily="34" charset="0"/>
                <a:ea typeface="Times New Roman" panose="02020603050405020304" pitchFamily="18" charset="0"/>
                <a:cs typeface="Arial" panose="020B0604020202020204" pitchFamily="34" charset="0"/>
              </a:rPr>
              <a:t> определяется как отношение мест для сидения во всех автобусах к количеству автобусов </a:t>
            </a:r>
            <a:r>
              <a:rPr lang="ru-RU" sz="2000" i="1" dirty="0">
                <a:solidFill>
                  <a:srgbClr val="943634"/>
                </a:solidFill>
                <a:latin typeface="Arial" panose="020B0604020202020204" pitchFamily="34" charset="0"/>
                <a:cs typeface="Arial" panose="020B0604020202020204" pitchFamily="34" charset="0"/>
              </a:rPr>
              <a:t>(ч.20 п.60 Указаний по формам 1-мп </a:t>
            </a:r>
            <a:br>
              <a:rPr lang="ru-RU" sz="2000" i="1" dirty="0">
                <a:solidFill>
                  <a:srgbClr val="943634"/>
                </a:solidFill>
                <a:latin typeface="Arial" panose="020B0604020202020204" pitchFamily="34" charset="0"/>
                <a:cs typeface="Arial" panose="020B0604020202020204" pitchFamily="34" charset="0"/>
              </a:rPr>
            </a:br>
            <a:r>
              <a:rPr lang="ru-RU" sz="2000" i="1" dirty="0">
                <a:solidFill>
                  <a:srgbClr val="943634"/>
                </a:solidFill>
                <a:latin typeface="Arial" panose="020B0604020202020204" pitchFamily="34" charset="0"/>
                <a:cs typeface="Arial" panose="020B0604020202020204" pitchFamily="34" charset="0"/>
              </a:rPr>
              <a:t>и 1-мп (микро)).</a:t>
            </a:r>
            <a:endParaRPr lang="ru-BY" sz="2000" i="1" dirty="0">
              <a:solidFill>
                <a:srgbClr val="943634"/>
              </a:solidFill>
              <a:latin typeface="Arial" panose="020B0604020202020204" pitchFamily="34" charset="0"/>
              <a:cs typeface="Arial" panose="020B0604020202020204" pitchFamily="34" charset="0"/>
            </a:endParaRPr>
          </a:p>
          <a:p>
            <a:pPr indent="450215" algn="just"/>
            <a:r>
              <a:rPr lang="ru-RU" sz="2400" b="1" i="1" u="sng" dirty="0">
                <a:solidFill>
                  <a:srgbClr val="C00000"/>
                </a:solidFill>
                <a:effectLst/>
                <a:latin typeface="Arial" panose="020B0604020202020204" pitchFamily="34" charset="0"/>
                <a:ea typeface="Times New Roman" panose="02020603050405020304" pitchFamily="18" charset="0"/>
              </a:rPr>
              <a:t>Условный пример</a:t>
            </a:r>
            <a:r>
              <a:rPr lang="ru-RU" sz="2400" u="sng" dirty="0">
                <a:solidFill>
                  <a:srgbClr val="C00000"/>
                </a:solidFill>
                <a:effectLst/>
                <a:latin typeface="Arial" panose="020B0604020202020204" pitchFamily="34" charset="0"/>
                <a:ea typeface="Times New Roman" panose="02020603050405020304" pitchFamily="18" charset="0"/>
              </a:rPr>
              <a:t>.</a:t>
            </a:r>
            <a:r>
              <a:rPr lang="ru-RU" sz="2400" dirty="0">
                <a:solidFill>
                  <a:srgbClr val="C00000"/>
                </a:solidFill>
                <a:effectLst/>
                <a:latin typeface="Arial" panose="020B0604020202020204" pitchFamily="34" charset="0"/>
                <a:ea typeface="Times New Roman" panose="02020603050405020304" pitchFamily="18" charset="0"/>
              </a:rPr>
              <a:t> </a:t>
            </a:r>
            <a:r>
              <a:rPr lang="ru-RU" sz="2400" dirty="0">
                <a:effectLst/>
                <a:latin typeface="Arial" panose="020B0604020202020204" pitchFamily="34" charset="0"/>
                <a:ea typeface="Times New Roman" panose="02020603050405020304" pitchFamily="18" charset="0"/>
              </a:rPr>
              <a:t>Организацией в течение года выполнялись городские автомобильные перевозки пассажиров в нерегулярном сообщении.</a:t>
            </a:r>
            <a:endParaRPr lang="ru-BY" sz="2400" dirty="0">
              <a:effectLst/>
              <a:latin typeface="Times New Roman" panose="02020603050405020304" pitchFamily="18" charset="0"/>
              <a:ea typeface="Times New Roman" panose="02020603050405020304" pitchFamily="18" charset="0"/>
            </a:endParaRPr>
          </a:p>
          <a:p>
            <a:pPr indent="450215" algn="just"/>
            <a:r>
              <a:rPr lang="ru-RU" sz="2400" dirty="0">
                <a:effectLst/>
                <a:latin typeface="Arial" panose="020B0604020202020204" pitchFamily="34" charset="0"/>
                <a:ea typeface="Times New Roman" panose="02020603050405020304" pitchFamily="18" charset="0"/>
              </a:rPr>
              <a:t>Общий пробег автобусов, выполняющих городские автомобильные перевозки в нерегулярном сообщении, 960 км. Средняя вместимость автобусов 16 пассажиров.</a:t>
            </a:r>
            <a:endParaRPr lang="ru-BY" sz="2400" dirty="0">
              <a:effectLst/>
              <a:latin typeface="Times New Roman" panose="02020603050405020304" pitchFamily="18" charset="0"/>
              <a:ea typeface="Times New Roman" panose="02020603050405020304" pitchFamily="18" charset="0"/>
            </a:endParaRPr>
          </a:p>
          <a:p>
            <a:pPr indent="450215" algn="just">
              <a:spcBef>
                <a:spcPts val="300"/>
              </a:spcBef>
            </a:pPr>
            <a:r>
              <a:rPr lang="ru-RU" sz="2400" dirty="0">
                <a:effectLst/>
                <a:latin typeface="Arial" panose="020B0604020202020204" pitchFamily="34" charset="0"/>
                <a:ea typeface="Times New Roman" panose="02020603050405020304" pitchFamily="18" charset="0"/>
              </a:rPr>
              <a:t>Объем выполненного пассажирооборота за год составит:</a:t>
            </a:r>
            <a:endParaRPr lang="ru-BY" sz="2400" dirty="0">
              <a:effectLst/>
              <a:latin typeface="Times New Roman" panose="02020603050405020304" pitchFamily="18" charset="0"/>
              <a:ea typeface="Times New Roman" panose="02020603050405020304" pitchFamily="18" charset="0"/>
            </a:endParaRPr>
          </a:p>
          <a:p>
            <a:pPr indent="450215" algn="just"/>
            <a:r>
              <a:rPr lang="ru-RU" sz="2400" b="1" u="sng" dirty="0">
                <a:effectLst/>
                <a:latin typeface="Arial" panose="020B0604020202020204" pitchFamily="34" charset="0"/>
                <a:ea typeface="Times New Roman" panose="02020603050405020304" pitchFamily="18" charset="0"/>
              </a:rPr>
              <a:t>(960 км х 16 пассажиров х 0,65) : 1000 = 10,0 тыс.пасс.км.</a:t>
            </a:r>
            <a:endParaRPr lang="ru-BY" sz="2400" b="1" u="sng" dirty="0">
              <a:effectLst/>
              <a:latin typeface="Times New Roman" panose="02020603050405020304" pitchFamily="18" charset="0"/>
              <a:ea typeface="Times New Roman" panose="02020603050405020304" pitchFamily="18" charset="0"/>
            </a:endParaRPr>
          </a:p>
          <a:p>
            <a:r>
              <a:rPr lang="ru-RU" sz="2400" dirty="0">
                <a:effectLst/>
                <a:highlight>
                  <a:srgbClr val="FFFF00"/>
                </a:highlight>
                <a:latin typeface="Times New Roman" panose="02020603050405020304" pitchFamily="18" charset="0"/>
                <a:ea typeface="Times New Roman" panose="02020603050405020304" pitchFamily="18" charset="0"/>
              </a:rPr>
              <a:t> </a:t>
            </a:r>
            <a:endParaRPr lang="ru-BY" sz="2400" dirty="0">
              <a:effectLst/>
              <a:latin typeface="Times New Roman" panose="02020603050405020304" pitchFamily="18" charset="0"/>
              <a:ea typeface="Times New Roman" panose="02020603050405020304" pitchFamily="18" charset="0"/>
            </a:endParaRPr>
          </a:p>
          <a:p>
            <a:pPr indent="457200" algn="just">
              <a:lnSpc>
                <a:spcPct val="150000"/>
              </a:lnSpc>
            </a:pPr>
            <a:r>
              <a:rPr lang="ru-RU" sz="2000" dirty="0">
                <a:solidFill>
                  <a:srgbClr val="000000"/>
                </a:solidFill>
                <a:effectLst/>
                <a:highlight>
                  <a:srgbClr val="FFFF00"/>
                </a:highlight>
                <a:latin typeface="Arial" panose="020B0604020202020204" pitchFamily="34" charset="0"/>
                <a:ea typeface="Times New Roman" panose="02020603050405020304" pitchFamily="18" charset="0"/>
                <a:cs typeface="Arial" panose="020B0604020202020204" pitchFamily="34" charset="0"/>
              </a:rPr>
              <a:t> </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328560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0654B-E1D9-FCD6-1816-5938A5995144}"/>
            </a:ext>
          </a:extLst>
        </p:cNvPr>
        <p:cNvGrpSpPr/>
        <p:nvPr/>
      </p:nvGrpSpPr>
      <p:grpSpPr>
        <a:xfrm>
          <a:off x="0" y="0"/>
          <a:ext cx="0" cy="0"/>
          <a:chOff x="0" y="0"/>
          <a:chExt cx="0" cy="0"/>
        </a:xfrm>
      </p:grpSpPr>
      <p:pic>
        <p:nvPicPr>
          <p:cNvPr id="7" name="Рисунок 6">
            <a:extLst>
              <a:ext uri="{FF2B5EF4-FFF2-40B4-BE49-F238E27FC236}">
                <a16:creationId xmlns:a16="http://schemas.microsoft.com/office/drawing/2014/main" id="{04FE9B0B-006D-BB2F-92ED-17D8F7CEF593}"/>
              </a:ext>
            </a:extLst>
          </p:cNvPr>
          <p:cNvPicPr>
            <a:picLocks noChangeAspect="1"/>
          </p:cNvPicPr>
          <p:nvPr/>
        </p:nvPicPr>
        <p:blipFill>
          <a:blip r:embed="rId2"/>
          <a:stretch>
            <a:fillRect/>
          </a:stretch>
        </p:blipFill>
        <p:spPr>
          <a:xfrm>
            <a:off x="0" y="0"/>
            <a:ext cx="12192000" cy="6858000"/>
          </a:xfrm>
          <a:prstGeom prst="rect">
            <a:avLst/>
          </a:prstGeom>
        </p:spPr>
      </p:pic>
      <p:pic>
        <p:nvPicPr>
          <p:cNvPr id="8" name="Рисунок 7">
            <a:extLst>
              <a:ext uri="{FF2B5EF4-FFF2-40B4-BE49-F238E27FC236}">
                <a16:creationId xmlns:a16="http://schemas.microsoft.com/office/drawing/2014/main" id="{C6310C31-612E-97E8-0483-37A3448DDD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a:extLst>
              <a:ext uri="{FF2B5EF4-FFF2-40B4-BE49-F238E27FC236}">
                <a16:creationId xmlns:a16="http://schemas.microsoft.com/office/drawing/2014/main" id="{D1B73ABF-389A-281B-97F8-C5A8BF4593D3}"/>
              </a:ext>
            </a:extLst>
          </p:cNvPr>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a:extLst>
              <a:ext uri="{FF2B5EF4-FFF2-40B4-BE49-F238E27FC236}">
                <a16:creationId xmlns:a16="http://schemas.microsoft.com/office/drawing/2014/main" id="{DC55FEDF-03C9-A4EC-6F4A-29DABC8461A8}"/>
              </a:ext>
            </a:extLst>
          </p:cNvPr>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52</a:t>
            </a:r>
          </a:p>
        </p:txBody>
      </p:sp>
      <p:pic>
        <p:nvPicPr>
          <p:cNvPr id="19" name="Рисунок 18">
            <a:extLst>
              <a:ext uri="{FF2B5EF4-FFF2-40B4-BE49-F238E27FC236}">
                <a16:creationId xmlns:a16="http://schemas.microsoft.com/office/drawing/2014/main" id="{9603D0F9-F02A-1BA6-F1A0-D85EB0EB6AB0}"/>
              </a:ext>
            </a:extLst>
          </p:cNvPr>
          <p:cNvPicPr>
            <a:picLocks noChangeAspect="1"/>
          </p:cNvPicPr>
          <p:nvPr/>
        </p:nvPicPr>
        <p:blipFill>
          <a:blip r:embed="rId4"/>
          <a:stretch>
            <a:fillRect/>
          </a:stretch>
        </p:blipFill>
        <p:spPr>
          <a:xfrm>
            <a:off x="603406" y="4680426"/>
            <a:ext cx="367089" cy="1583918"/>
          </a:xfrm>
          <a:prstGeom prst="rect">
            <a:avLst/>
          </a:prstGeom>
        </p:spPr>
      </p:pic>
      <p:sp>
        <p:nvSpPr>
          <p:cNvPr id="3" name="TextBox 2">
            <a:extLst>
              <a:ext uri="{FF2B5EF4-FFF2-40B4-BE49-F238E27FC236}">
                <a16:creationId xmlns:a16="http://schemas.microsoft.com/office/drawing/2014/main" id="{049DDA77-D954-9983-2418-6289237ABCF5}"/>
              </a:ext>
            </a:extLst>
          </p:cNvPr>
          <p:cNvSpPr txBox="1"/>
          <p:nvPr/>
        </p:nvSpPr>
        <p:spPr>
          <a:xfrm>
            <a:off x="970495" y="1764000"/>
            <a:ext cx="10374438" cy="4985980"/>
          </a:xfrm>
          <a:prstGeom prst="rect">
            <a:avLst/>
          </a:prstGeom>
          <a:noFill/>
        </p:spPr>
        <p:txBody>
          <a:bodyPr wrap="square">
            <a:spAutoFit/>
          </a:bodyPr>
          <a:lstStyle/>
          <a:p>
            <a:pPr indent="-285750" algn="just">
              <a:buFont typeface="Wingdings" panose="05000000000000000000" pitchFamily="2" charset="2"/>
              <a:buChar char="ü"/>
              <a:tabLst>
                <a:tab pos="800100" algn="l"/>
              </a:tabLst>
            </a:pP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Объем перевозок пассажиров автобусами, выполняющими </a:t>
            </a:r>
            <a:r>
              <a:rPr lang="ru-RU" sz="2000" dirty="0">
                <a:effectLst/>
                <a:latin typeface="Arial" panose="020B0604020202020204" pitchFamily="34" charset="0"/>
                <a:ea typeface="Times New Roman" panose="02020603050405020304" pitchFamily="18" charset="0"/>
                <a:cs typeface="Arial" panose="020B0604020202020204" pitchFamily="34" charset="0"/>
              </a:rPr>
              <a:t>междугородные и международные</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автомобильные перевозки в нерегулярном сообщении, принимается равным количеству пассажиров, указанному в формуляре поездки, списке пассажиров или другом первичном учетном или ином документе, </a:t>
            </a:r>
            <a:r>
              <a:rPr lang="ru-RU" sz="2000" dirty="0">
                <a:effectLst/>
                <a:latin typeface="Arial" panose="020B0604020202020204" pitchFamily="34" charset="0"/>
                <a:ea typeface="Times New Roman" panose="02020603050405020304" pitchFamily="18" charset="0"/>
                <a:cs typeface="Arial" panose="020B0604020202020204" pitchFamily="34" charset="0"/>
              </a:rPr>
              <a:t>содержащем информацию о работе автомобильного транспорта, но не более числа мест для перевозки пассажиров (мест для сидения и мест для пассажиров в колясках) </a:t>
            </a:r>
            <a:br>
              <a:rPr lang="ru-RU" sz="2000" dirty="0">
                <a:effectLst/>
                <a:latin typeface="Arial" panose="020B0604020202020204" pitchFamily="34" charset="0"/>
                <a:ea typeface="Times New Roman" panose="02020603050405020304" pitchFamily="18" charset="0"/>
                <a:cs typeface="Arial" panose="020B0604020202020204" pitchFamily="34" charset="0"/>
              </a:rPr>
            </a:br>
            <a:r>
              <a:rPr lang="ru-RU" sz="2000" i="1" dirty="0">
                <a:solidFill>
                  <a:srgbClr val="943634"/>
                </a:solidFill>
                <a:effectLst/>
                <a:latin typeface="Arial" panose="020B0604020202020204" pitchFamily="34" charset="0"/>
                <a:ea typeface="Times New Roman" panose="02020603050405020304" pitchFamily="18" charset="0"/>
                <a:cs typeface="Arial" panose="020B0604020202020204" pitchFamily="34" charset="0"/>
              </a:rPr>
              <a:t>(ч.4 п.60 Указаний по формам 1-мп и 1-мп (микро))</a:t>
            </a:r>
            <a:r>
              <a:rPr lang="ru-RU"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ru-BY" sz="2000" dirty="0">
              <a:effectLst/>
              <a:latin typeface="Arial" panose="020B0604020202020204" pitchFamily="34" charset="0"/>
              <a:ea typeface="Times New Roman" panose="02020603050405020304" pitchFamily="18" charset="0"/>
              <a:cs typeface="Arial" panose="020B0604020202020204" pitchFamily="34" charset="0"/>
            </a:endParaRPr>
          </a:p>
          <a:p>
            <a:pPr indent="-285750" algn="just">
              <a:buFont typeface="Wingdings" panose="05000000000000000000" pitchFamily="2" charset="2"/>
              <a:buChar char="ü"/>
            </a:pPr>
            <a:r>
              <a:rPr lang="ru-RU" sz="2000" dirty="0">
                <a:effectLst/>
                <a:latin typeface="Arial" panose="020B0604020202020204" pitchFamily="34" charset="0"/>
                <a:ea typeface="Times New Roman" panose="02020603050405020304" pitchFamily="18" charset="0"/>
                <a:cs typeface="Arial" panose="020B0604020202020204" pitchFamily="34" charset="0"/>
              </a:rPr>
              <a:t>По автобусам, выполняющим междугородные и международные автомобильные перевозки в нерегулярном сообщении, а также по автобусам, выполняющим туристско-экскурсионные перевозки во всех видах сообщения, объем пассажирооборота рассчитывается путем умножения количества перевезенных пассажиров, указанного в формуляре поездки, списке пассажиров, в другом первичном учетном и ином документе, содержащем информацию о работе автомобильного транспорта, на пробег автобуса с пассажирами по каждой поездке </a:t>
            </a:r>
            <a:r>
              <a:rPr lang="ru-RU" sz="2000" dirty="0">
                <a:effectLst/>
                <a:latin typeface="Times New Roman" panose="02020603050405020304" pitchFamily="18" charset="0"/>
                <a:ea typeface="Times New Roman" panose="02020603050405020304" pitchFamily="18" charset="0"/>
              </a:rPr>
              <a:t> </a:t>
            </a:r>
            <a:r>
              <a:rPr lang="ru-RU" sz="2000" i="1" dirty="0">
                <a:solidFill>
                  <a:srgbClr val="943634"/>
                </a:solidFill>
                <a:effectLst/>
                <a:latin typeface="Times New Roman" panose="02020603050405020304" pitchFamily="18" charset="0"/>
                <a:ea typeface="Times New Roman" panose="02020603050405020304" pitchFamily="18" charset="0"/>
              </a:rPr>
              <a:t>(ч.21 п.60 Указаний по формам 1-мп и 1-мп (микро))</a:t>
            </a:r>
            <a:r>
              <a:rPr lang="ru-RU" sz="2000" dirty="0">
                <a:solidFill>
                  <a:srgbClr val="000000"/>
                </a:solidFill>
                <a:effectLst/>
                <a:latin typeface="Times New Roman" panose="02020603050405020304" pitchFamily="18" charset="0"/>
                <a:ea typeface="Times New Roman" panose="02020603050405020304" pitchFamily="18" charset="0"/>
              </a:rPr>
              <a:t>.</a:t>
            </a:r>
            <a:endParaRPr lang="ru-BY" sz="2000" dirty="0">
              <a:effectLst/>
              <a:latin typeface="Times New Roman" panose="02020603050405020304" pitchFamily="18" charset="0"/>
              <a:ea typeface="Times New Roman" panose="02020603050405020304" pitchFamily="18" charset="0"/>
            </a:endParaRPr>
          </a:p>
          <a:p>
            <a:pPr indent="457200" algn="just"/>
            <a:endParaRPr lang="ru-BY" sz="18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9E001F2E-6989-8693-9122-475FBD9810CE}"/>
              </a:ext>
            </a:extLst>
          </p:cNvPr>
          <p:cNvSpPr txBox="1"/>
          <p:nvPr/>
        </p:nvSpPr>
        <p:spPr>
          <a:xfrm>
            <a:off x="970495" y="718266"/>
            <a:ext cx="10374438" cy="1415772"/>
          </a:xfrm>
          <a:prstGeom prst="rect">
            <a:avLst/>
          </a:prstGeom>
          <a:noFill/>
        </p:spPr>
        <p:txBody>
          <a:bodyPr wrap="square">
            <a:spAutoFit/>
          </a:bodyPr>
          <a:lstStyle/>
          <a:p>
            <a:pPr algn="just"/>
            <a:r>
              <a:rPr lang="ru-RU" sz="2000" b="1" dirty="0">
                <a:solidFill>
                  <a:srgbClr val="28522B"/>
                </a:solidFill>
                <a:latin typeface="Arial" panose="020B0604020202020204" pitchFamily="34" charset="0"/>
                <a:ea typeface="+mj-ea"/>
                <a:cs typeface="Arial" panose="020B0604020202020204" pitchFamily="34" charset="0"/>
              </a:rPr>
              <a:t>Вопрос</a:t>
            </a:r>
            <a:r>
              <a:rPr lang="ru-RU" sz="2000" dirty="0">
                <a:solidFill>
                  <a:srgbClr val="28522B"/>
                </a:solidFill>
                <a:latin typeface="Arial" panose="020B0604020202020204" pitchFamily="34" charset="0"/>
                <a:ea typeface="+mj-ea"/>
                <a:cs typeface="Arial" panose="020B0604020202020204" pitchFamily="34" charset="0"/>
              </a:rPr>
              <a:t>:  Как рассчитывается объем перевозок пассажиров и пассажирооборот, выполненный автобусами </a:t>
            </a:r>
            <a:r>
              <a:rPr lang="ru-RU" sz="2000" b="1" i="1" u="sng" dirty="0">
                <a:solidFill>
                  <a:srgbClr val="28522B"/>
                </a:solidFill>
                <a:latin typeface="Arial" panose="020B0604020202020204" pitchFamily="34" charset="0"/>
                <a:ea typeface="+mj-ea"/>
                <a:cs typeface="Arial" panose="020B0604020202020204" pitchFamily="34" charset="0"/>
              </a:rPr>
              <a:t>при междугородных и международных автомобильных перевозках в нерегулярном сообщении?</a:t>
            </a:r>
            <a:endParaRPr lang="ru-BY" sz="2000" b="1" i="1" u="sng" dirty="0">
              <a:solidFill>
                <a:srgbClr val="28522B"/>
              </a:solidFill>
              <a:latin typeface="Arial" panose="020B0604020202020204" pitchFamily="34" charset="0"/>
              <a:ea typeface="+mj-ea"/>
              <a:cs typeface="Arial" panose="020B0604020202020204" pitchFamily="34" charset="0"/>
            </a:endParaRPr>
          </a:p>
          <a:p>
            <a:pPr marL="285750" indent="-285750" algn="just">
              <a:spcBef>
                <a:spcPts val="1200"/>
              </a:spcBef>
              <a:buFont typeface="Wingdings" panose="05000000000000000000" pitchFamily="2" charset="2"/>
              <a:buChar char="ü"/>
            </a:pPr>
            <a:endParaRPr lang="ru-BY" sz="1600" b="1" i="1" u="sng"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6972079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53</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11443" y="940043"/>
            <a:ext cx="9144000" cy="623837"/>
          </a:xfrm>
        </p:spPr>
        <p:txBody>
          <a:bodyPr anchor="ct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III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«Автомобильный транспорт»  </a:t>
            </a:r>
            <a:endParaRPr lang="ru-RU" sz="20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3" name="Объект 2"/>
          <p:cNvSpPr txBox="1">
            <a:spLocks/>
          </p:cNvSpPr>
          <p:nvPr/>
        </p:nvSpPr>
        <p:spPr>
          <a:xfrm>
            <a:off x="1341688" y="1648155"/>
            <a:ext cx="9408919" cy="484010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0000" marR="0" lvl="0" indent="0" algn="just" defTabSz="914400" rtl="0" eaLnBrk="0" fontAlgn="base" latinLnBrk="0" hangingPunct="0">
              <a:lnSpc>
                <a:spcPct val="100000"/>
              </a:lnSpc>
              <a:spcBef>
                <a:spcPts val="1200"/>
              </a:spcBef>
              <a:spcAft>
                <a:spcPct val="0"/>
              </a:spcAft>
              <a:buClr>
                <a:srgbClr val="DD7E0E"/>
              </a:buClr>
              <a:buSzPct val="80000"/>
              <a:buFont typeface="Arial" panose="020B0604020202020204" pitchFamily="34" charset="0"/>
              <a:buNone/>
              <a:tabLst>
                <a:tab pos="179388" algn="l"/>
              </a:tabLst>
              <a:defRPr/>
            </a:pPr>
            <a:r>
              <a:rPr kumimoji="0" lang="ru-RU"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Если организация осуществляла деятельность такси в течение части отчетного года, то:</a:t>
            </a:r>
          </a:p>
          <a:p>
            <a:pPr marL="360000" marR="0" lvl="0" indent="0" algn="l" defTabSz="914400" rtl="0" eaLnBrk="0" fontAlgn="base" latinLnBrk="0" hangingPunct="0">
              <a:lnSpc>
                <a:spcPct val="100000"/>
              </a:lnSpc>
              <a:spcBef>
                <a:spcPts val="1200"/>
              </a:spcBef>
              <a:spcAft>
                <a:spcPct val="0"/>
              </a:spcAft>
              <a:buClr>
                <a:srgbClr val="DD7E0E"/>
              </a:buClr>
              <a:buSzPct val="80000"/>
              <a:buFont typeface="Arial" panose="020B0604020202020204" pitchFamily="34" charset="0"/>
              <a:buNone/>
              <a:tabLst>
                <a:tab pos="179388" algn="l"/>
              </a:tabLst>
              <a:defRPr/>
            </a:pPr>
            <a:r>
              <a:rPr kumimoji="0" lang="ru-RU" sz="2000" b="1" i="0" u="none" strike="noStrike" kern="1200" cap="none" spc="0" normalizeH="0" baseline="0" noProof="0" dirty="0">
                <a:ln>
                  <a:noFill/>
                </a:ln>
                <a:solidFill>
                  <a:srgbClr val="CC6600"/>
                </a:solidFill>
                <a:effectLst/>
                <a:uLnTx/>
                <a:uFillTx/>
                <a:latin typeface="Arial" panose="020B0604020202020204" pitchFamily="34" charset="0"/>
                <a:cs typeface="Arial" panose="020B0604020202020204" pitchFamily="34" charset="0"/>
              </a:rPr>
              <a:t>по строке 27 </a:t>
            </a:r>
            <a:r>
              <a:rPr kumimoji="0" lang="ru-RU"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отражается списочное количество легковых автомобилей-такси</a:t>
            </a:r>
            <a:r>
              <a:rPr lang="ru-RU" sz="2000" dirty="0">
                <a:solidFill>
                  <a:prstClr val="black"/>
                </a:solidFill>
                <a:latin typeface="Arial" panose="020B0604020202020204" pitchFamily="34" charset="0"/>
                <a:cs typeface="Arial" panose="020B0604020202020204" pitchFamily="34" charset="0"/>
              </a:rPr>
              <a:t> </a:t>
            </a:r>
            <a:r>
              <a:rPr kumimoji="0" lang="ru-RU"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на начало осуществления деятельности такси</a:t>
            </a:r>
            <a:r>
              <a:rPr lang="ru-RU" sz="2000" dirty="0">
                <a:solidFill>
                  <a:prstClr val="black"/>
                </a:solidFill>
                <a:latin typeface="Arial" panose="020B0604020202020204" pitchFamily="34" charset="0"/>
                <a:cs typeface="Arial" panose="020B0604020202020204" pitchFamily="34" charset="0"/>
              </a:rPr>
              <a:t>;</a:t>
            </a:r>
            <a:endParaRPr kumimoji="0" lang="ru-RU"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360000" marR="0" lvl="0" indent="0" algn="l" defTabSz="914400" rtl="0" eaLnBrk="0" fontAlgn="base" latinLnBrk="0" hangingPunct="0">
              <a:lnSpc>
                <a:spcPct val="100000"/>
              </a:lnSpc>
              <a:spcBef>
                <a:spcPts val="1200"/>
              </a:spcBef>
              <a:spcAft>
                <a:spcPct val="0"/>
              </a:spcAft>
              <a:buClr>
                <a:srgbClr val="DD7E0E"/>
              </a:buClr>
              <a:buSzPct val="80000"/>
              <a:buFont typeface="Arial" panose="020B0604020202020204" pitchFamily="34" charset="0"/>
              <a:buNone/>
              <a:tabLst>
                <a:tab pos="179388" algn="l"/>
              </a:tabLst>
              <a:defRPr/>
            </a:pPr>
            <a:r>
              <a:rPr kumimoji="0" lang="ru-RU" sz="2000" b="1" i="0" u="none" strike="noStrike" kern="1200" cap="none" spc="0" normalizeH="0" baseline="0" noProof="0" dirty="0">
                <a:ln>
                  <a:noFill/>
                </a:ln>
                <a:solidFill>
                  <a:srgbClr val="CC6600"/>
                </a:solidFill>
                <a:effectLst/>
                <a:uLnTx/>
                <a:uFillTx/>
                <a:latin typeface="Arial" panose="020B0604020202020204" pitchFamily="34" charset="0"/>
                <a:cs typeface="Arial" panose="020B0604020202020204" pitchFamily="34" charset="0"/>
              </a:rPr>
              <a:t>по строке 28 </a:t>
            </a:r>
            <a:r>
              <a:rPr kumimoji="0" lang="ru-RU"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0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на момент прекращения осуществления деятельности такси</a:t>
            </a:r>
          </a:p>
          <a:p>
            <a:pPr marL="360000" marR="0" lvl="0" indent="0" algn="l" defTabSz="914400" rtl="0" eaLnBrk="0" fontAlgn="base" latinLnBrk="0" hangingPunct="0">
              <a:lnSpc>
                <a:spcPct val="100000"/>
              </a:lnSpc>
              <a:spcBef>
                <a:spcPts val="1200"/>
              </a:spcBef>
              <a:spcAft>
                <a:spcPct val="0"/>
              </a:spcAft>
              <a:buClr>
                <a:srgbClr val="DD7E0E"/>
              </a:buClr>
              <a:buSzPct val="80000"/>
              <a:buFont typeface="Arial" panose="020B0604020202020204" pitchFamily="34" charset="0"/>
              <a:buNone/>
              <a:tabLst>
                <a:tab pos="179388" algn="l"/>
              </a:tabLst>
              <a:defRPr/>
            </a:pPr>
            <a:endParaRPr kumimoji="0" lang="ru-RU"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2860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По строкам 26, 27 и 28 отражаются данные о легковых автомобилях-такси: </a:t>
            </a:r>
            <a:endPar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ct val="90000"/>
              </a:lnSpc>
              <a:spcBef>
                <a:spcPts val="1000"/>
              </a:spcBef>
              <a:spcAft>
                <a:spcPts val="0"/>
              </a:spcAft>
              <a:buClrTx/>
              <a:buSzTx/>
              <a:buFont typeface="Wingdings" panose="05000000000000000000" pitchFamily="2" charset="2"/>
              <a:buChar char=""/>
              <a:tabLst>
                <a:tab pos="457200" algn="l"/>
              </a:tabLst>
              <a:defRPr/>
            </a:pPr>
            <a:r>
              <a:rPr kumimoji="0" lang="ru-RU" sz="2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состоящих на балансе;</a:t>
            </a:r>
            <a:endPar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ct val="90000"/>
              </a:lnSpc>
              <a:spcBef>
                <a:spcPts val="1000"/>
              </a:spcBef>
              <a:spcAft>
                <a:spcPts val="0"/>
              </a:spcAft>
              <a:buClrTx/>
              <a:buSzTx/>
              <a:buFont typeface="Wingdings" panose="05000000000000000000" pitchFamily="2" charset="2"/>
              <a:buChar char=""/>
              <a:tabLst>
                <a:tab pos="457200" algn="l"/>
              </a:tabLst>
              <a:defRPr/>
            </a:pPr>
            <a:r>
              <a:rPr kumimoji="0" lang="ru-RU" sz="2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принятых по договорам аренды, договорам безвозмездного пользования </a:t>
            </a:r>
            <a:br>
              <a:rPr kumimoji="0" lang="ru-RU" sz="2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2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без экипажа у других юридических лиц</a:t>
            </a:r>
            <a:r>
              <a:rPr lang="ru-RU"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ct val="90000"/>
              </a:lnSpc>
              <a:spcBef>
                <a:spcPts val="1000"/>
              </a:spcBef>
              <a:spcAft>
                <a:spcPts val="0"/>
              </a:spcAft>
              <a:buClrTx/>
              <a:buSzTx/>
              <a:buFont typeface="Wingdings" panose="05000000000000000000" pitchFamily="2" charset="2"/>
              <a:buChar char=""/>
              <a:tabLst>
                <a:tab pos="457200" algn="l"/>
              </a:tabLst>
              <a:defRPr/>
            </a:pPr>
            <a:r>
              <a:rPr kumimoji="0" lang="ru-RU" sz="2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принятых по договорам аренды, договорам безвозмездного пользования </a:t>
            </a:r>
            <a:br>
              <a:rPr kumimoji="0" lang="ru-RU" sz="20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20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без экипажа или с экипажем у физических лиц</a:t>
            </a:r>
            <a:endPar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605495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54</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11443" y="940043"/>
            <a:ext cx="9144000" cy="623837"/>
          </a:xfrm>
        </p:spPr>
        <p:txBody>
          <a:bodyPr anchor="ctr">
            <a:no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IV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«Финансовые результаты»</a:t>
            </a:r>
            <a: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1600" i="1" dirty="0">
                <a:latin typeface="Tahoma" panose="020B0604030504040204" pitchFamily="34" charset="0"/>
                <a:ea typeface="Tahoma" panose="020B0604030504040204" pitchFamily="34" charset="0"/>
                <a:cs typeface="Tahoma" panose="020B0604030504040204" pitchFamily="34" charset="0"/>
              </a:rPr>
              <a:t>(для организаций, ведущих бухгалтерский учет и отчетность на общих основаниях) </a:t>
            </a:r>
            <a:r>
              <a:rPr lang="ru-RU" sz="2000" i="1" dirty="0">
                <a:latin typeface="Tahoma" panose="020B0604030504040204" pitchFamily="34" charset="0"/>
                <a:ea typeface="Tahoma" panose="020B0604030504040204" pitchFamily="34" charset="0"/>
                <a:cs typeface="Tahoma" panose="020B0604030504040204" pitchFamily="34" charset="0"/>
              </a:rPr>
              <a:t> </a:t>
            </a:r>
          </a:p>
        </p:txBody>
      </p:sp>
      <p:pic>
        <p:nvPicPr>
          <p:cNvPr id="2" name="Рисунок 1"/>
          <p:cNvPicPr>
            <a:picLocks noChangeAspect="1"/>
          </p:cNvPicPr>
          <p:nvPr/>
        </p:nvPicPr>
        <p:blipFill>
          <a:blip r:embed="rId5"/>
          <a:stretch>
            <a:fillRect/>
          </a:stretch>
        </p:blipFill>
        <p:spPr>
          <a:xfrm>
            <a:off x="2223714" y="1591180"/>
            <a:ext cx="8220766" cy="4682642"/>
          </a:xfrm>
          <a:prstGeom prst="rect">
            <a:avLst/>
          </a:prstGeom>
        </p:spPr>
      </p:pic>
    </p:spTree>
    <p:extLst>
      <p:ext uri="{BB962C8B-B14F-4D97-AF65-F5344CB8AC3E}">
        <p14:creationId xmlns:p14="http://schemas.microsoft.com/office/powerpoint/2010/main" val="41280108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130628"/>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Заголовок 1"/>
          <p:cNvSpPr txBox="1">
            <a:spLocks/>
          </p:cNvSpPr>
          <p:nvPr/>
        </p:nvSpPr>
        <p:spPr>
          <a:xfrm>
            <a:off x="2444562" y="1004912"/>
            <a:ext cx="7318518" cy="18535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t>Соответствие строк раздела </a:t>
            </a:r>
            <a:r>
              <a:rPr kumimoji="0" lang="en-US"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t>IV </a:t>
            </a:r>
            <a: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t/>
            </a:r>
            <a:b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br>
            <a: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t>с годовым бухгалтерским</a:t>
            </a:r>
            <a:r>
              <a:rPr lang="ru-RU" sz="2000" dirty="0">
                <a:solidFill>
                  <a:srgbClr val="385723"/>
                </a:solidFill>
                <a:latin typeface="Tahoma" panose="020B0604030504040204" pitchFamily="34" charset="0"/>
                <a:ea typeface="Tahoma" panose="020B0604030504040204" pitchFamily="34" charset="0"/>
                <a:cs typeface="Tahoma" panose="020B0604030504040204" pitchFamily="34" charset="0"/>
              </a:rPr>
              <a:t> </a:t>
            </a:r>
            <a: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t>балансом</a:t>
            </a:r>
            <a:b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br>
            <a:r>
              <a:rPr kumimoji="0" lang="ru-RU" sz="2000" i="0" u="none" strike="noStrike" kern="1200" cap="none" spc="0" normalizeH="0" baseline="0" noProof="0" dirty="0">
                <a:ln>
                  <a:noFill/>
                </a:ln>
                <a:solidFill>
                  <a:srgbClr val="385723"/>
                </a:solidFill>
                <a:effectLst/>
                <a:uLnTx/>
                <a:uFillTx/>
                <a:latin typeface="Tahoma" panose="020B0604030504040204" pitchFamily="34" charset="0"/>
                <a:ea typeface="Tahoma" panose="020B0604030504040204" pitchFamily="34" charset="0"/>
                <a:cs typeface="Tahoma" panose="020B0604030504040204" pitchFamily="34" charset="0"/>
              </a:rPr>
              <a:t>(Приложение 2 «Отчет о прибылях и убытках»)</a:t>
            </a:r>
            <a:r>
              <a:rPr kumimoji="0" lang="en-US" sz="2400" i="0" u="none" strike="noStrike" kern="1200" cap="none" spc="0" normalizeH="0" baseline="0" noProof="0" dirty="0">
                <a:ln>
                  <a:noFill/>
                </a:ln>
                <a:solidFill>
                  <a:sysClr val="windowText" lastClr="000000"/>
                </a:solidFill>
                <a:effectLst/>
                <a:uLnTx/>
                <a:uFillTx/>
                <a:latin typeface="Calibri"/>
              </a:rPr>
              <a:t/>
            </a:r>
            <a:br>
              <a:rPr kumimoji="0" lang="en-US" sz="2400" i="0" u="none" strike="noStrike" kern="1200" cap="none" spc="0" normalizeH="0" baseline="0" noProof="0" dirty="0">
                <a:ln>
                  <a:noFill/>
                </a:ln>
                <a:solidFill>
                  <a:sysClr val="windowText" lastClr="000000"/>
                </a:solidFill>
                <a:effectLst/>
                <a:uLnTx/>
                <a:uFillTx/>
                <a:latin typeface="Calibri"/>
              </a:rPr>
            </a:br>
            <a:r>
              <a:rPr kumimoji="0" lang="en-US" sz="2400" i="0" u="none" strike="noStrike" kern="1200" cap="none" spc="0" normalizeH="0" baseline="0" noProof="0" dirty="0">
                <a:ln>
                  <a:noFill/>
                </a:ln>
                <a:solidFill>
                  <a:sysClr val="windowText" lastClr="000000"/>
                </a:solidFill>
                <a:effectLst/>
                <a:uLnTx/>
                <a:uFillTx/>
                <a:latin typeface="Calibri"/>
              </a:rPr>
              <a:t/>
            </a:r>
            <a:br>
              <a:rPr kumimoji="0" lang="en-US" sz="2400" i="0" u="none" strike="noStrike" kern="1200" cap="none" spc="0" normalizeH="0" baseline="0" noProof="0" dirty="0">
                <a:ln>
                  <a:noFill/>
                </a:ln>
                <a:solidFill>
                  <a:sysClr val="windowText" lastClr="000000"/>
                </a:solidFill>
                <a:effectLst/>
                <a:uLnTx/>
                <a:uFillTx/>
                <a:latin typeface="Calibri"/>
              </a:rPr>
            </a:br>
            <a:r>
              <a:rPr kumimoji="0" lang="ru-RU" sz="2000" b="1" i="0" u="none" strike="noStrike" kern="1200" cap="none" spc="0" normalizeH="0" baseline="0" noProof="0" dirty="0">
                <a:ln>
                  <a:noFill/>
                </a:ln>
                <a:solidFill>
                  <a:srgbClr val="FF0000"/>
                </a:solidFill>
                <a:effectLst/>
                <a:uLnTx/>
                <a:uFillTx/>
                <a:latin typeface="Times New Roman" panose="02020603050405020304" pitchFamily="18" charset="0"/>
                <a:ea typeface="+mj-ea"/>
                <a:cs typeface="Times New Roman" panose="02020603050405020304" pitchFamily="18" charset="0"/>
              </a:rPr>
              <a:t>стр.70 – стр.71 – стр. 72 = стр. 010 баланса</a:t>
            </a:r>
          </a:p>
        </p:txBody>
      </p:sp>
      <p:pic>
        <p:nvPicPr>
          <p:cNvPr id="13" name="Рисунок 12"/>
          <p:cNvPicPr>
            <a:picLocks noChangeAspect="1"/>
          </p:cNvPicPr>
          <p:nvPr/>
        </p:nvPicPr>
        <p:blipFill>
          <a:blip r:embed="rId5"/>
          <a:stretch>
            <a:fillRect/>
          </a:stretch>
        </p:blipFill>
        <p:spPr>
          <a:xfrm>
            <a:off x="2459219" y="2745965"/>
            <a:ext cx="8244057" cy="3868922"/>
          </a:xfrm>
          <a:prstGeom prst="rect">
            <a:avLst/>
          </a:prstGeom>
        </p:spPr>
      </p:pic>
    </p:spTree>
    <p:extLst>
      <p:ext uri="{BB962C8B-B14F-4D97-AF65-F5344CB8AC3E}">
        <p14:creationId xmlns:p14="http://schemas.microsoft.com/office/powerpoint/2010/main" val="8668481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56</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3" name="Рисунок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3901" y="1984141"/>
            <a:ext cx="9518820" cy="4648849"/>
          </a:xfrm>
          <a:prstGeom prst="rect">
            <a:avLst/>
          </a:prstGeom>
        </p:spPr>
      </p:pic>
      <p:sp>
        <p:nvSpPr>
          <p:cNvPr id="11" name="Заголовок 1"/>
          <p:cNvSpPr>
            <a:spLocks noGrp="1"/>
          </p:cNvSpPr>
          <p:nvPr>
            <p:ph type="ctrTitle"/>
          </p:nvPr>
        </p:nvSpPr>
        <p:spPr>
          <a:xfrm>
            <a:off x="1511443" y="803307"/>
            <a:ext cx="9144000" cy="1358776"/>
          </a:xfrm>
        </p:spPr>
        <p:txBody>
          <a:bodyPr anchor="ctr">
            <a:normAutofit fontScale="90000"/>
          </a:bodyPr>
          <a:lstStyle/>
          <a:p>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IV </a:t>
            </a: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«Финансовые результаты»</a:t>
            </a:r>
            <a:r>
              <a:rPr lang="ru-RU" sz="2000" b="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
            </a:r>
            <a:br>
              <a:rPr lang="ru-RU" sz="2000" b="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br>
            <a:r>
              <a:rPr lang="ru-RU" sz="1800" i="1" dirty="0">
                <a:latin typeface="Tahoma" panose="020B0604030504040204" pitchFamily="34" charset="0"/>
                <a:ea typeface="Tahoma" panose="020B0604030504040204" pitchFamily="34" charset="0"/>
                <a:cs typeface="Tahoma" panose="020B0604030504040204" pitchFamily="34" charset="0"/>
              </a:rPr>
              <a:t>(для организаций, применяющих упрощенную систему налогообложения и ведущих учет</a:t>
            </a:r>
            <a:br>
              <a:rPr lang="ru-RU" sz="1800" i="1" dirty="0">
                <a:latin typeface="Tahoma" panose="020B0604030504040204" pitchFamily="34" charset="0"/>
                <a:ea typeface="Tahoma" panose="020B0604030504040204" pitchFamily="34" charset="0"/>
                <a:cs typeface="Tahoma" panose="020B0604030504040204" pitchFamily="34" charset="0"/>
              </a:rPr>
            </a:br>
            <a:r>
              <a:rPr lang="ru-RU" sz="1800" i="1" dirty="0">
                <a:latin typeface="Tahoma" panose="020B0604030504040204" pitchFamily="34" charset="0"/>
                <a:ea typeface="Tahoma" panose="020B0604030504040204" pitchFamily="34" charset="0"/>
                <a:cs typeface="Tahoma" panose="020B0604030504040204" pitchFamily="34" charset="0"/>
              </a:rPr>
              <a:t>в книге учета доходов и расходов организаций, применяющих упрощенную систему налогообложения, </a:t>
            </a:r>
            <a:r>
              <a:rPr lang="ru-RU" sz="1800" i="1" dirty="0">
                <a:solidFill>
                  <a:srgbClr val="C00000"/>
                </a:solidFill>
                <a:latin typeface="Tahoma" panose="020B0604030504040204" pitchFamily="34" charset="0"/>
                <a:ea typeface="Tahoma" panose="020B0604030504040204" pitchFamily="34" charset="0"/>
                <a:cs typeface="Tahoma" panose="020B0604030504040204" pitchFamily="34" charset="0"/>
              </a:rPr>
              <a:t>утвержденной постановлением МНС, Минфина, Минтруда и социальной защиты и Белстата от 28.11.2022 № 35/54/75/133</a:t>
            </a:r>
            <a:r>
              <a:rPr lang="ru-RU" sz="1800" i="1" dirty="0">
                <a:latin typeface="Tahoma" panose="020B0604030504040204" pitchFamily="34" charset="0"/>
                <a:ea typeface="Tahoma" panose="020B0604030504040204" pitchFamily="34" charset="0"/>
                <a:cs typeface="Tahoma" panose="020B0604030504040204" pitchFamily="34" charset="0"/>
              </a:rPr>
              <a:t>) </a:t>
            </a:r>
            <a:r>
              <a:rPr lang="ru-RU" sz="1800" i="1" dirty="0">
                <a:solidFill>
                  <a:srgbClr val="C00000"/>
                </a:solidFill>
                <a:latin typeface="Tahoma" panose="020B0604030504040204" pitchFamily="34" charset="0"/>
                <a:ea typeface="Tahoma" panose="020B0604030504040204" pitchFamily="34" charset="0"/>
                <a:cs typeface="Tahoma" panose="020B0604030504040204" pitchFamily="34" charset="0"/>
              </a:rPr>
              <a:t> </a:t>
            </a:r>
          </a:p>
        </p:txBody>
      </p:sp>
    </p:spTree>
    <p:extLst>
      <p:ext uri="{BB962C8B-B14F-4D97-AF65-F5344CB8AC3E}">
        <p14:creationId xmlns:p14="http://schemas.microsoft.com/office/powerpoint/2010/main" val="30133181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57</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3" name="Объект 2"/>
          <p:cNvSpPr txBox="1">
            <a:spLocks/>
          </p:cNvSpPr>
          <p:nvPr/>
        </p:nvSpPr>
        <p:spPr>
          <a:xfrm>
            <a:off x="1063098" y="864909"/>
            <a:ext cx="10208806" cy="58093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000" b="1"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Вопрос: </a:t>
            </a:r>
            <a:r>
              <a:rPr kumimoji="0" lang="ru-RU" sz="2000" b="0"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Организация применяет упрощенную систему налогообложения </a:t>
            </a:r>
            <a:br>
              <a:rPr kumimoji="0" lang="ru-RU" sz="2000" b="0"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и ведет книгу учета доходов и расходов. </a:t>
            </a:r>
          </a:p>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000" b="0"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Следует ли по строке 73 «Себестоимость реализованной продукции, товаров, работ, услуг» отражать оплату всех приобретенных товаров или только реализованных; оплату труда – начисленную по ведомости или фактически выплаченную в отчетном году; платежи в ФСЗН –  начисленные по ведомости или фактически уплаченные?</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Ответ: </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При заполнении раздела «Финансовые результаты» организация, применяющая упрощенную систему налогообложения и ведущая учет в книге учета доходов и расходов, по строке 73 отражает сумму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произведенных и документально подтвержденных расходов</a:t>
            </a:r>
            <a:endPar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000" b="1" i="1"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Организация должна по строке 73 отразить оплату: </a:t>
            </a:r>
          </a:p>
          <a:p>
            <a:pPr marL="228600" marR="0" lvl="0" indent="-228600" algn="just"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всех приобретенных товаров, подтвержденных платежными поручениями и накладными;</a:t>
            </a:r>
          </a:p>
          <a:p>
            <a:pPr marL="228600" marR="0" lvl="0" indent="-228600" algn="just"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оплату труда, фактически выплаченную в отчетном году; </a:t>
            </a:r>
          </a:p>
          <a:p>
            <a:pPr marL="228600" marR="0" lvl="0" indent="-228600" algn="just"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платежи в ФСЗН, фактически уплаченные в отчетном году</a:t>
            </a:r>
            <a:endPar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0706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58</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Объект 2"/>
          <p:cNvSpPr txBox="1">
            <a:spLocks/>
          </p:cNvSpPr>
          <p:nvPr/>
        </p:nvSpPr>
        <p:spPr>
          <a:xfrm>
            <a:off x="1489994" y="950918"/>
            <a:ext cx="9192243" cy="55951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b="1" i="0" u="sng"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ВАЖНО!</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600" b="1"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Строительная (проектная) организация-подрядчик</a:t>
            </a:r>
            <a:r>
              <a:rPr kumimoji="0" lang="ru-RU" sz="26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отразившая в бухгалтерском учете или книге учета выручку от реализации </a:t>
            </a:r>
            <a:r>
              <a:rPr kumimoji="0" lang="ru-RU" sz="2600" b="0" i="0" u="none" strike="noStrike" kern="1200" cap="none" spc="0" normalizeH="0" baseline="0" noProof="0" dirty="0" smtClean="0">
                <a:ln>
                  <a:noFill/>
                </a:ln>
                <a:solidFill>
                  <a:sysClr val="windowText" lastClr="000000"/>
                </a:solidFill>
                <a:effectLst/>
                <a:uLnTx/>
                <a:uFillTx/>
                <a:latin typeface="Arial" panose="020B0604020202020204" pitchFamily="34" charset="0"/>
                <a:cs typeface="Arial" panose="020B0604020202020204" pitchFamily="34" charset="0"/>
              </a:rPr>
              <a:t>продукции как </a:t>
            </a:r>
            <a:r>
              <a:rPr kumimoji="0" lang="ru-RU" sz="26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общую стоимость работ, предъявленную заказчику</a:t>
            </a:r>
            <a: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6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 учетом стоимости работ, выполненных субподрядчиком</a:t>
            </a:r>
            <a: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b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600" b="1" i="0" u="none" strike="noStrike" kern="1200" cap="none" spc="0" normalizeH="0" baseline="0" noProof="0" dirty="0" smtClean="0">
                <a:ln>
                  <a:noFill/>
                </a:ln>
                <a:solidFill>
                  <a:srgbClr val="FF0000"/>
                </a:solidFill>
                <a:effectLst/>
                <a:uLnTx/>
                <a:uFillTx/>
                <a:latin typeface="Arial" panose="020B0604020202020204" pitchFamily="34" charset="0"/>
                <a:cs typeface="Arial" panose="020B0604020202020204" pitchFamily="34" charset="0"/>
              </a:rPr>
              <a:t>в </a:t>
            </a:r>
            <a:r>
              <a:rPr kumimoji="0" lang="ru-RU" sz="26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разделе </a:t>
            </a:r>
            <a:r>
              <a:rPr kumimoji="0" lang="en-US" sz="26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IV </a:t>
            </a:r>
            <a:r>
              <a:rPr kumimoji="0" lang="ru-RU" sz="2600" b="1"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по строкам 70, 71, 72 и 73</a:t>
            </a:r>
            <a:r>
              <a:rPr kumimoji="0" lang="ru-RU" sz="2600" b="0"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 </a:t>
            </a:r>
            <a:br>
              <a:rPr kumimoji="0" lang="ru-RU" sz="2600" b="0"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br>
            <a: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отражает соответствующие данные </a:t>
            </a:r>
            <a:b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части строительных работ и услуг </a:t>
            </a:r>
            <a:r>
              <a:rPr kumimoji="0" lang="en-US"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en-US"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(включая ремонтно-строительные, проектные)</a:t>
            </a:r>
            <a:br>
              <a:rPr kumimoji="0" lang="ru-RU" sz="26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600" b="1" i="0" u="sng"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выполненных собственными силами</a:t>
            </a:r>
            <a:r>
              <a:rPr lang="ru-RU" sz="2600" dirty="0">
                <a:solidFill>
                  <a:srgbClr val="C00000"/>
                </a:solidFill>
                <a:latin typeface="Arial" panose="020B0604020202020204" pitchFamily="34" charset="0"/>
                <a:cs typeface="Arial" panose="020B0604020202020204" pitchFamily="34" charset="0"/>
              </a:rPr>
              <a:t> </a:t>
            </a:r>
            <a:r>
              <a:rPr lang="ru-RU" sz="2600" dirty="0">
                <a:solidFill>
                  <a:sysClr val="windowText" lastClr="000000"/>
                </a:solidFill>
                <a:latin typeface="Arial" panose="020B0604020202020204" pitchFamily="34" charset="0"/>
                <a:cs typeface="Arial" panose="020B0604020202020204" pitchFamily="34" charset="0"/>
              </a:rPr>
              <a:t>на основании договоров (контрактов) на выполнение строительных (проектных) </a:t>
            </a:r>
            <a:r>
              <a:rPr lang="ru-RU" sz="2600" dirty="0" smtClean="0">
                <a:solidFill>
                  <a:sysClr val="windowText" lastClr="000000"/>
                </a:solidFill>
                <a:latin typeface="Arial" panose="020B0604020202020204" pitchFamily="34" charset="0"/>
                <a:cs typeface="Arial" panose="020B0604020202020204" pitchFamily="34" charset="0"/>
              </a:rPr>
              <a:t>работ</a:t>
            </a:r>
          </a:p>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1600" b="1" i="1" u="none" strike="noStrike" kern="1200" cap="none" spc="0" normalizeH="0" baseline="0" noProof="0" dirty="0" smtClean="0">
                <a:ln>
                  <a:noFill/>
                </a:ln>
                <a:solidFill>
                  <a:srgbClr val="C00000"/>
                </a:solidFill>
                <a:effectLst/>
                <a:uLnTx/>
                <a:uFillTx/>
                <a:latin typeface="Arial" panose="020B0604020202020204" pitchFamily="34" charset="0"/>
                <a:cs typeface="Arial" panose="020B0604020202020204" pitchFamily="34" charset="0"/>
              </a:rPr>
              <a:t>п. 70 Указаний</a:t>
            </a:r>
            <a:r>
              <a:rPr kumimoji="0" lang="ru-RU" sz="1600" b="1" i="1" u="none" strike="noStrike" kern="1200" cap="none" spc="0" normalizeH="0" noProof="0" dirty="0" smtClean="0">
                <a:ln>
                  <a:noFill/>
                </a:ln>
                <a:solidFill>
                  <a:srgbClr val="C00000"/>
                </a:solidFill>
                <a:effectLst/>
                <a:uLnTx/>
                <a:uFillTx/>
                <a:latin typeface="Arial" panose="020B0604020202020204" pitchFamily="34" charset="0"/>
                <a:cs typeface="Arial" panose="020B0604020202020204" pitchFamily="34" charset="0"/>
              </a:rPr>
              <a:t> по заполнению</a:t>
            </a:r>
            <a:endParaRPr kumimoji="0" lang="ru-RU" sz="1600" b="1" i="1"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14320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59</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11442" y="905859"/>
            <a:ext cx="9628505" cy="460485"/>
          </a:xfrm>
        </p:spPr>
        <p:txBody>
          <a:bodyPr anchor="ctr">
            <a:normAutofit fontScale="90000"/>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V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«Состояние расчетов на 1 января года, следующего за отчетным»</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endParaRPr lang="ru-RU" sz="1600" i="1"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12" name="Заголовок 1"/>
          <p:cNvSpPr txBox="1">
            <a:spLocks/>
          </p:cNvSpPr>
          <p:nvPr/>
        </p:nvSpPr>
        <p:spPr>
          <a:xfrm>
            <a:off x="1683521" y="4007308"/>
            <a:ext cx="8824958" cy="197064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2000" i="1" dirty="0">
                <a:solidFill>
                  <a:prstClr val="black"/>
                </a:solidFill>
                <a:latin typeface="Arial" panose="020B0604020202020204" pitchFamily="34" charset="0"/>
                <a:cs typeface="Arial" panose="020B0604020202020204" pitchFamily="34" charset="0"/>
              </a:rPr>
              <a:t>Организация, применяющая упрощенную систему налогообложения и ведущая учет в книге учета доходов и расходов, раздел </a:t>
            </a:r>
            <a:r>
              <a:rPr lang="en-US" sz="2000" i="1" dirty="0">
                <a:solidFill>
                  <a:prstClr val="black"/>
                </a:solidFill>
                <a:latin typeface="Arial" panose="020B0604020202020204" pitchFamily="34" charset="0"/>
                <a:cs typeface="Arial" panose="020B0604020202020204" pitchFamily="34" charset="0"/>
              </a:rPr>
              <a:t>V</a:t>
            </a:r>
            <a:r>
              <a:rPr lang="ru-RU" sz="2000" i="1" dirty="0">
                <a:solidFill>
                  <a:prstClr val="black"/>
                </a:solidFill>
                <a:latin typeface="Arial" panose="020B0604020202020204" pitchFamily="34" charset="0"/>
                <a:cs typeface="Arial" panose="020B0604020202020204" pitchFamily="34" charset="0"/>
              </a:rPr>
              <a:t> заполняет на основании данных гражданско-правовых договоров и других первичных учетных и иных документов. </a:t>
            </a:r>
          </a:p>
          <a:p>
            <a:r>
              <a:rPr lang="ru-RU" sz="2000" b="1" u="sng" dirty="0">
                <a:solidFill>
                  <a:srgbClr val="C00000"/>
                </a:solidFill>
                <a:latin typeface="Arial" panose="020B0604020202020204" pitchFamily="34" charset="0"/>
                <a:cs typeface="Arial" panose="020B0604020202020204" pitchFamily="34" charset="0"/>
              </a:rPr>
              <a:t>ВАЖНО!</a:t>
            </a:r>
          </a:p>
          <a:p>
            <a:pPr algn="ctr">
              <a:spcBef>
                <a:spcPts val="600"/>
              </a:spcBef>
            </a:pPr>
            <a:r>
              <a:rPr lang="ru-RU" sz="2000" b="1" i="1" u="sng" dirty="0">
                <a:solidFill>
                  <a:srgbClr val="C00000"/>
                </a:solidFill>
                <a:latin typeface="Arial" panose="020B0604020202020204" pitchFamily="34" charset="0"/>
                <a:cs typeface="Arial" panose="020B0604020202020204" pitchFamily="34" charset="0"/>
              </a:rPr>
              <a:t>Отражается задолженность по налогам и зарплате за декабрь, </a:t>
            </a:r>
            <a:r>
              <a:rPr lang="en-US" sz="2000" b="1" i="1" u="sng" dirty="0">
                <a:solidFill>
                  <a:srgbClr val="C00000"/>
                </a:solidFill>
                <a:latin typeface="Arial" panose="020B0604020202020204" pitchFamily="34" charset="0"/>
                <a:cs typeface="Arial" panose="020B0604020202020204" pitchFamily="34" charset="0"/>
              </a:rPr>
              <a:t/>
            </a:r>
            <a:br>
              <a:rPr lang="en-US" sz="2000" b="1" i="1" u="sng" dirty="0">
                <a:solidFill>
                  <a:srgbClr val="C00000"/>
                </a:solidFill>
                <a:latin typeface="Arial" panose="020B0604020202020204" pitchFamily="34" charset="0"/>
                <a:cs typeface="Arial" panose="020B0604020202020204" pitchFamily="34" charset="0"/>
              </a:rPr>
            </a:br>
            <a:r>
              <a:rPr lang="ru-RU" sz="2000" b="1" i="1" u="sng" dirty="0">
                <a:solidFill>
                  <a:srgbClr val="C00000"/>
                </a:solidFill>
                <a:latin typeface="Arial" panose="020B0604020202020204" pitchFamily="34" charset="0"/>
                <a:cs typeface="Arial" panose="020B0604020202020204" pitchFamily="34" charset="0"/>
              </a:rPr>
              <a:t> выплаченным в январе.</a:t>
            </a:r>
          </a:p>
        </p:txBody>
      </p:sp>
      <p:pic>
        <p:nvPicPr>
          <p:cNvPr id="2" name="Рисунок 1"/>
          <p:cNvPicPr>
            <a:picLocks noChangeAspect="1"/>
          </p:cNvPicPr>
          <p:nvPr/>
        </p:nvPicPr>
        <p:blipFill>
          <a:blip r:embed="rId5"/>
          <a:stretch>
            <a:fillRect/>
          </a:stretch>
        </p:blipFill>
        <p:spPr>
          <a:xfrm>
            <a:off x="970495" y="1136101"/>
            <a:ext cx="9916057" cy="2720426"/>
          </a:xfrm>
          <a:prstGeom prst="rect">
            <a:avLst/>
          </a:prstGeom>
        </p:spPr>
      </p:pic>
    </p:spTree>
    <p:extLst>
      <p:ext uri="{BB962C8B-B14F-4D97-AF65-F5344CB8AC3E}">
        <p14:creationId xmlns:p14="http://schemas.microsoft.com/office/powerpoint/2010/main" val="604758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06</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2" name="Прямоугольник 1"/>
          <p:cNvSpPr/>
          <p:nvPr/>
        </p:nvSpPr>
        <p:spPr>
          <a:xfrm>
            <a:off x="1573900" y="2041200"/>
            <a:ext cx="9398899" cy="3554819"/>
          </a:xfrm>
          <a:prstGeom prst="rect">
            <a:avLst/>
          </a:prstGeom>
        </p:spPr>
        <p:txBody>
          <a:bodyPr wrap="square">
            <a:spAutoFit/>
          </a:bodyPr>
          <a:lstStyle/>
          <a:p>
            <a:pPr marL="180000" indent="0">
              <a:spcBef>
                <a:spcPts val="0"/>
              </a:spcBef>
              <a:spcAft>
                <a:spcPts val="600"/>
              </a:spcAft>
              <a:buNone/>
            </a:pPr>
            <a:r>
              <a:rPr lang="ru-RU" sz="2000" b="1" dirty="0">
                <a:latin typeface="Arial" panose="020B0604020202020204" pitchFamily="34" charset="0"/>
                <a:cs typeface="Arial" panose="020B0604020202020204" pitchFamily="34" charset="0"/>
              </a:rPr>
              <a:t>или можно найти по навигационной цепочке: </a:t>
            </a:r>
          </a:p>
          <a:p>
            <a:pPr marL="180000" indent="0">
              <a:spcBef>
                <a:spcPts val="0"/>
              </a:spcBef>
              <a:spcAft>
                <a:spcPts val="0"/>
              </a:spcAft>
              <a:buNone/>
            </a:pPr>
            <a:r>
              <a:rPr lang="en-US" sz="2000" dirty="0">
                <a:latin typeface="Arial" panose="020B0604020202020204" pitchFamily="34" charset="0"/>
                <a:cs typeface="Arial" panose="020B0604020202020204" pitchFamily="34" charset="0"/>
                <a:hlinkClick r:id="rId5"/>
              </a:rPr>
              <a:t>http://www.grodno.belstat.gov.by</a:t>
            </a:r>
            <a:r>
              <a:rPr lang="ru-RU" sz="2000" dirty="0">
                <a:latin typeface="Arial" panose="020B0604020202020204" pitchFamily="34" charset="0"/>
                <a:cs typeface="Arial" panose="020B0604020202020204" pitchFamily="34" charset="0"/>
              </a:rPr>
              <a:t> / Главная страница / </a:t>
            </a:r>
            <a:r>
              <a:rPr lang="ru-RU" sz="2000" b="1" dirty="0">
                <a:solidFill>
                  <a:srgbClr val="385723"/>
                </a:solidFill>
                <a:latin typeface="Arial" panose="020B0604020202020204" pitchFamily="34" charset="0"/>
                <a:cs typeface="Arial" panose="020B0604020202020204" pitchFamily="34" charset="0"/>
              </a:rPr>
              <a:t>Респондентам</a:t>
            </a:r>
            <a:r>
              <a:rPr lang="ru-RU" sz="2000" dirty="0">
                <a:solidFill>
                  <a:srgbClr val="385723"/>
                </a:solidFill>
                <a:latin typeface="Arial" panose="020B0604020202020204" pitchFamily="34" charset="0"/>
                <a:cs typeface="Arial" panose="020B0604020202020204" pitchFamily="34" charset="0"/>
              </a:rPr>
              <a:t> / </a:t>
            </a:r>
          </a:p>
          <a:p>
            <a:pPr marL="180000" indent="0">
              <a:spcBef>
                <a:spcPts val="0"/>
              </a:spcBef>
              <a:spcAft>
                <a:spcPts val="0"/>
              </a:spcAft>
              <a:buNone/>
            </a:pP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Государственные статистические наблюдения / </a:t>
            </a:r>
          </a:p>
          <a:p>
            <a:pPr marL="180000" indent="0">
              <a:spcBef>
                <a:spcPts val="0"/>
              </a:spcBef>
              <a:spcAft>
                <a:spcPts val="0"/>
              </a:spcAft>
              <a:buNone/>
            </a:pP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Бланки форм государственной статистической отчетности, указания </a:t>
            </a:r>
            <a:r>
              <a:rPr lang="en-US" sz="2000" dirty="0">
                <a:latin typeface="Arial" panose="020B0604020202020204" pitchFamily="34" charset="0"/>
                <a:cs typeface="Arial" panose="020B0604020202020204" pitchFamily="34" charset="0"/>
              </a:rPr>
              <a:t/>
            </a:r>
            <a:br>
              <a:rPr lang="en-US"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по их заполнению, постановления / </a:t>
            </a:r>
          </a:p>
          <a:p>
            <a:pPr marL="180000" indent="0">
              <a:spcBef>
                <a:spcPts val="0"/>
              </a:spcBef>
              <a:spcAft>
                <a:spcPts val="0"/>
              </a:spcAft>
              <a:buNone/>
            </a:pPr>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Централизованные государственные статистические наблюдения / </a:t>
            </a:r>
          </a:p>
          <a:p>
            <a:pPr marL="180000" indent="0">
              <a:spcBef>
                <a:spcPts val="0"/>
              </a:spcBef>
              <a:spcAft>
                <a:spcPts val="0"/>
              </a:spcAft>
              <a:buNone/>
            </a:pPr>
            <a:endParaRPr lang="ru-RU" sz="2000" dirty="0">
              <a:latin typeface="Arial" panose="020B0604020202020204" pitchFamily="34" charset="0"/>
              <a:cs typeface="Arial" panose="020B0604020202020204" pitchFamily="34" charset="0"/>
            </a:endParaRPr>
          </a:p>
          <a:p>
            <a:pPr marL="180000" indent="0">
              <a:spcBef>
                <a:spcPts val="0"/>
              </a:spcBef>
              <a:spcAft>
                <a:spcPts val="0"/>
              </a:spcAft>
              <a:buNone/>
            </a:pPr>
            <a:r>
              <a:rPr lang="ru-RU" sz="2000" b="1" dirty="0">
                <a:solidFill>
                  <a:srgbClr val="385723"/>
                </a:solidFill>
                <a:latin typeface="Arial" panose="020B0604020202020204" pitchFamily="34" charset="0"/>
                <a:cs typeface="Arial" panose="020B0604020202020204" pitchFamily="34" charset="0"/>
              </a:rPr>
              <a:t>Структурная статистика </a:t>
            </a:r>
            <a:r>
              <a:rPr lang="en-US" sz="2000" b="1" dirty="0">
                <a:solidFill>
                  <a:srgbClr val="385723"/>
                </a:solidFill>
                <a:latin typeface="Arial" panose="020B0604020202020204" pitchFamily="34" charset="0"/>
                <a:cs typeface="Arial" panose="020B0604020202020204" pitchFamily="34" charset="0"/>
              </a:rPr>
              <a:t>(</a:t>
            </a:r>
            <a:r>
              <a:rPr lang="ru-RU" sz="2000" b="1" dirty="0">
                <a:solidFill>
                  <a:srgbClr val="385723"/>
                </a:solidFill>
                <a:latin typeface="Arial" panose="020B0604020202020204" pitchFamily="34" charset="0"/>
                <a:cs typeface="Arial" panose="020B0604020202020204" pitchFamily="34" charset="0"/>
              </a:rPr>
              <a:t>формы 1-мп (микро), 1-мп, 4-у) </a:t>
            </a:r>
          </a:p>
        </p:txBody>
      </p:sp>
      <p:sp>
        <p:nvSpPr>
          <p:cNvPr id="3" name="Прямоугольник 2"/>
          <p:cNvSpPr/>
          <p:nvPr/>
        </p:nvSpPr>
        <p:spPr>
          <a:xfrm>
            <a:off x="1710813" y="905691"/>
            <a:ext cx="9035845" cy="830997"/>
          </a:xfrm>
          <a:prstGeom prst="rect">
            <a:avLst/>
          </a:prstGeom>
        </p:spPr>
        <p:txBody>
          <a:bodyPr wrap="square">
            <a:spAutoFit/>
          </a:bodyPr>
          <a:lstStyle/>
          <a:p>
            <a:pPr algn="ctr"/>
            <a:r>
              <a:rPr lang="ru-RU" sz="2400" b="1" dirty="0">
                <a:solidFill>
                  <a:srgbClr val="385723"/>
                </a:solidFill>
                <a:latin typeface="Arial" panose="020B0604020202020204" pitchFamily="34" charset="0"/>
                <a:cs typeface="Arial" panose="020B0604020202020204" pitchFamily="34" charset="0"/>
              </a:rPr>
              <a:t>Перечень респондентов </a:t>
            </a:r>
            <a:r>
              <a:rPr lang="en-US" sz="2400" b="1" dirty="0">
                <a:solidFill>
                  <a:srgbClr val="385723"/>
                </a:solidFill>
                <a:latin typeface="Arial" panose="020B0604020202020204" pitchFamily="34" charset="0"/>
                <a:cs typeface="Arial" panose="020B0604020202020204" pitchFamily="34" charset="0"/>
              </a:rPr>
              <a:t/>
            </a:r>
            <a:br>
              <a:rPr lang="en-US" sz="2400" b="1" dirty="0">
                <a:solidFill>
                  <a:srgbClr val="385723"/>
                </a:solidFill>
                <a:latin typeface="Arial" panose="020B0604020202020204" pitchFamily="34" charset="0"/>
                <a:cs typeface="Arial" panose="020B0604020202020204" pitchFamily="34" charset="0"/>
              </a:rPr>
            </a:br>
            <a:r>
              <a:rPr lang="ru-RU" sz="2400" b="1" dirty="0">
                <a:solidFill>
                  <a:srgbClr val="385723"/>
                </a:solidFill>
                <a:latin typeface="Arial" panose="020B0604020202020204" pitchFamily="34" charset="0"/>
                <a:cs typeface="Arial" panose="020B0604020202020204" pitchFamily="34" charset="0"/>
              </a:rPr>
              <a:t>и информационные материалы размещаются </a:t>
            </a:r>
          </a:p>
        </p:txBody>
      </p:sp>
    </p:spTree>
    <p:extLst>
      <p:ext uri="{BB962C8B-B14F-4D97-AF65-F5344CB8AC3E}">
        <p14:creationId xmlns:p14="http://schemas.microsoft.com/office/powerpoint/2010/main" val="38722788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60</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11443" y="793101"/>
            <a:ext cx="9256258" cy="936652"/>
          </a:xfrm>
        </p:spPr>
        <p:txBody>
          <a:bodyPr anchor="ctr">
            <a:noAutofit/>
          </a:bodyPr>
          <a:lstStyle/>
          <a:p>
            <a:r>
              <a:rPr lang="ru-RU" sz="24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Раздел VI </a:t>
            </a:r>
            <a: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
            </a:r>
            <a:b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br>
            <a: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«Сведения о деятельности организации </a:t>
            </a:r>
            <a:b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br>
            <a:r>
              <a:rPr lang="ru-RU" sz="2000" dirty="0">
                <a:solidFill>
                  <a:schemeClr val="accent6">
                    <a:lumMod val="50000"/>
                  </a:schemeClr>
                </a:solidFill>
                <a:latin typeface="Arial" panose="020B0604020202020204" pitchFamily="34" charset="0"/>
                <a:ea typeface="Tahoma" panose="020B0604030504040204" pitchFamily="34" charset="0"/>
                <a:cs typeface="Arial" panose="020B0604020202020204" pitchFamily="34" charset="0"/>
              </a:rPr>
              <a:t>по видам экономической деятельности»</a:t>
            </a:r>
            <a:endParaRPr lang="ru-RU" sz="2000" i="1" dirty="0">
              <a:solidFill>
                <a:srgbClr val="C00000"/>
              </a:solidFill>
              <a:latin typeface="Arial" panose="020B0604020202020204" pitchFamily="34" charset="0"/>
              <a:ea typeface="Tahoma" panose="020B0604030504040204" pitchFamily="34" charset="0"/>
              <a:cs typeface="Arial" panose="020B0604020202020204" pitchFamily="34" charset="0"/>
            </a:endParaRPr>
          </a:p>
        </p:txBody>
      </p:sp>
      <p:sp>
        <p:nvSpPr>
          <p:cNvPr id="22" name="Заголовок 1"/>
          <p:cNvSpPr txBox="1">
            <a:spLocks/>
          </p:cNvSpPr>
          <p:nvPr/>
        </p:nvSpPr>
        <p:spPr>
          <a:xfrm>
            <a:off x="2353319" y="1395496"/>
            <a:ext cx="7485362" cy="1631216"/>
          </a:xfrm>
          <a:prstGeom prst="rect">
            <a:avLst/>
          </a:prstGeom>
        </p:spPr>
        <p:txBody>
          <a:bodyPr vert="horz"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ts val="1800"/>
              </a:spcBef>
              <a:spcAft>
                <a:spcPts val="0"/>
              </a:spcAft>
              <a:buClrTx/>
              <a:buSzTx/>
              <a:buFontTx/>
              <a:buNone/>
              <a:tabLst/>
              <a:defRPr/>
            </a:pPr>
            <a:endParaRPr kumimoji="0" lang="ru-RU" sz="20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000" b="0"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Заполняется в соответствии </a:t>
            </a:r>
            <a:r>
              <a:rPr kumimoji="0" lang="ru-RU" sz="20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с общегосударственным классификатором РБ ОКРБ 005-2011 «Виды экономической деятельности» (ОКЭД)</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endPar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 name="Объект 2"/>
          <p:cNvSpPr txBox="1">
            <a:spLocks/>
          </p:cNvSpPr>
          <p:nvPr/>
        </p:nvSpPr>
        <p:spPr>
          <a:xfrm>
            <a:off x="1674976" y="2628000"/>
            <a:ext cx="9605473" cy="37895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графе 1</a:t>
            </a:r>
            <a:r>
              <a:rPr kumimoji="0" lang="en-US"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«Объем производства продукции» отражается:</a:t>
            </a:r>
            <a:endParaRPr kumimoji="0" lang="en-US"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Wingdings" pitchFamily="2" charset="2"/>
              <a:buChar char="Ø"/>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стоимость всей произведенной продукции, выполненных работ,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оказанных услуг за отчетный год собственными силами организации за счет всех источников финансирования в отпускных ценах,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предназначенных для реализации </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другим юридическим или физическим </a:t>
            </a:r>
            <a:r>
              <a:rPr kumimoji="0" lang="ru-RU" sz="2000" b="0" i="1"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за вычетом налогов и сборов, исчисляемых из выручки;</a:t>
            </a:r>
            <a:endParaRPr kumimoji="0" lang="en-US" sz="2000" b="0" i="1"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1000"/>
              </a:spcBef>
              <a:spcAft>
                <a:spcPts val="0"/>
              </a:spcAft>
              <a:buClrTx/>
              <a:buSzTx/>
              <a:buFont typeface="Wingdings" pitchFamily="2" charset="2"/>
              <a:buChar char="Ø"/>
              <a:tabLst/>
              <a:defRPr/>
            </a:pPr>
            <a:r>
              <a:rPr kumimoji="0" lang="ru-RU"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отражается сумма </a:t>
            </a:r>
            <a:r>
              <a:rPr kumimoji="0" lang="ru-RU"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средств, полученных из бюджета </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связи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 государственным регулированием цен и тарифов, на покрытие убытков, </a:t>
            </a:r>
            <a:b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на возмещение затрат на производство</a:t>
            </a:r>
          </a:p>
        </p:txBody>
      </p:sp>
    </p:spTree>
    <p:extLst>
      <p:ext uri="{BB962C8B-B14F-4D97-AF65-F5344CB8AC3E}">
        <p14:creationId xmlns:p14="http://schemas.microsoft.com/office/powerpoint/2010/main" val="222531797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78658"/>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4461</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11443" y="680156"/>
            <a:ext cx="9256258" cy="889145"/>
          </a:xfrm>
        </p:spPr>
        <p:txBody>
          <a:bodyPr anchor="ctr">
            <a:noAutofit/>
          </a:bodyPr>
          <a:lstStyle/>
          <a:p>
            <a:pPr>
              <a:spcBef>
                <a:spcPts val="1800"/>
              </a:spcBef>
            </a:pPr>
            <a:r>
              <a:rPr lang="ru-RU" sz="24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VI </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«Сведения о деятельности организации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по видам экономической деятельности»</a:t>
            </a:r>
            <a:endParaRPr lang="ru-RU" sz="2000" i="1"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12" name="Объект 2"/>
          <p:cNvSpPr txBox="1">
            <a:spLocks/>
          </p:cNvSpPr>
          <p:nvPr/>
        </p:nvSpPr>
        <p:spPr>
          <a:xfrm>
            <a:off x="1944000" y="2232000"/>
            <a:ext cx="9256258" cy="126698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defTabSz="914400" rtl="0" eaLnBrk="1" fontAlgn="auto" latinLnBrk="0" hangingPunct="1">
              <a:lnSpc>
                <a:spcPct val="100000"/>
              </a:lnSpc>
              <a:spcBef>
                <a:spcPts val="1000"/>
              </a:spcBef>
              <a:spcAft>
                <a:spcPts val="0"/>
              </a:spcAft>
              <a:buClrTx/>
              <a:buSzTx/>
              <a:buFont typeface="Wingdings" panose="05000000000000000000" pitchFamily="2" charset="2"/>
              <a:buChar char="§"/>
              <a:tabLst/>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При осуществлении </a:t>
            </a:r>
            <a:r>
              <a:rPr kumimoji="0" lang="ru-RU" sz="2000" b="1" i="1" u="sng" strike="noStrike" kern="1200" cap="none" spc="0" normalizeH="0" baseline="0" noProof="0" dirty="0">
                <a:ln>
                  <a:noFill/>
                </a:ln>
                <a:solidFill>
                  <a:srgbClr val="385723"/>
                </a:solidFill>
                <a:effectLst/>
                <a:uLnTx/>
                <a:uFillTx/>
                <a:latin typeface="Arial" panose="020B0604020202020204" pitchFamily="34" charset="0"/>
                <a:cs typeface="Arial" panose="020B0604020202020204" pitchFamily="34" charset="0"/>
              </a:rPr>
              <a:t>оптовой и розничной торговли</a:t>
            </a:r>
            <a:r>
              <a:rPr kumimoji="0" lang="ru-RU" sz="2000" b="1" i="1" u="none" strike="noStrike" kern="1200" cap="none" spc="0" normalizeH="0" baseline="0" noProof="0" dirty="0">
                <a:ln>
                  <a:noFill/>
                </a:ln>
                <a:solidFill>
                  <a:srgbClr val="385723"/>
                </a:solidFill>
                <a:effectLst/>
                <a:uLnTx/>
                <a:uFillTx/>
                <a:latin typeface="Arial" panose="020B0604020202020204" pitchFamily="34" charset="0"/>
                <a:cs typeface="Arial" panose="020B0604020202020204" pitchFamily="34" charset="0"/>
              </a:rPr>
              <a:t/>
            </a:r>
            <a:br>
              <a:rPr kumimoji="0" lang="ru-RU" sz="2000" b="1" i="1" u="none" strike="noStrike" kern="1200" cap="none" spc="0" normalizeH="0" baseline="0" noProof="0" dirty="0">
                <a:ln>
                  <a:noFill/>
                </a:ln>
                <a:solidFill>
                  <a:srgbClr val="385723"/>
                </a:solidFill>
                <a:effectLst/>
                <a:uLnTx/>
                <a:uFillTx/>
                <a:latin typeface="Arial" panose="020B0604020202020204" pitchFamily="34" charset="0"/>
                <a:cs typeface="Arial" panose="020B0604020202020204" pitchFamily="34" charset="0"/>
              </a:rPr>
            </a:b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графе 1 </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отражается </a:t>
            </a:r>
            <a:r>
              <a:rPr kumimoji="0" lang="ru-RU"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валовой доход</a:t>
            </a:r>
            <a:r>
              <a:rPr kumimoji="0" lang="en-US" sz="20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ru-RU"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разница между продажной </a:t>
            </a:r>
            <a:r>
              <a:rPr kumimoji="0" lang="en-US"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en-US"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и покупной стоимостью отгруженных товаров</a:t>
            </a:r>
            <a:r>
              <a:rPr kumimoji="0" lang="en-US" sz="20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ru-RU" sz="2000" b="1" i="1" u="none" strike="noStrike" kern="1200" cap="none" spc="0" normalizeH="0" baseline="0" noProof="0" dirty="0">
                <a:ln>
                  <a:noFill/>
                </a:ln>
                <a:solidFill>
                  <a:srgbClr val="008080"/>
                </a:solidFill>
                <a:effectLst/>
                <a:uLnTx/>
                <a:uFillTx/>
                <a:latin typeface="Arial" panose="020B0604020202020204" pitchFamily="34" charset="0"/>
                <a:cs typeface="Arial" panose="020B0604020202020204" pitchFamily="34" charset="0"/>
              </a:rPr>
              <a:t> </a:t>
            </a:r>
            <a:r>
              <a:rPr kumimoji="0" lang="ru-RU" sz="2000" b="0" i="1"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за вычетом налогов </a:t>
            </a:r>
            <a:r>
              <a:rPr kumimoji="0" lang="en-US" sz="2000" b="0" i="1"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
            </a:r>
            <a:br>
              <a:rPr kumimoji="0" lang="en-US" sz="2000" b="0" i="1"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br>
            <a:r>
              <a:rPr kumimoji="0" lang="ru-RU" sz="2000" b="0" i="1"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и сборов, исчисляемых из выручки</a:t>
            </a:r>
            <a:endParaRPr kumimoji="0" lang="ru-RU" sz="2000" b="0" i="0" u="none" strike="noStrike" kern="1200" cap="none" spc="0" normalizeH="0" baseline="0" noProof="0" dirty="0">
              <a:ln>
                <a:noFill/>
              </a:ln>
              <a:solidFill>
                <a:sysClr val="windowText" lastClr="000000"/>
              </a:solidFill>
              <a:effectLst/>
              <a:uLnTx/>
              <a:uFillTx/>
              <a:latin typeface="Calibri"/>
            </a:endParaRPr>
          </a:p>
        </p:txBody>
      </p:sp>
      <p:sp>
        <p:nvSpPr>
          <p:cNvPr id="13" name="Заголовок 1"/>
          <p:cNvSpPr txBox="1">
            <a:spLocks/>
          </p:cNvSpPr>
          <p:nvPr/>
        </p:nvSpPr>
        <p:spPr>
          <a:xfrm>
            <a:off x="2192028" y="1313836"/>
            <a:ext cx="7886700" cy="110462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28600" marR="0" lvl="0" indent="-228600" algn="ctr" defTabSz="914400" rtl="0" eaLnBrk="1" fontAlgn="auto" latinLnBrk="0" hangingPunct="1">
              <a:lnSpc>
                <a:spcPct val="100000"/>
              </a:lnSpc>
              <a:spcBef>
                <a:spcPts val="0"/>
              </a:spcBef>
              <a:buClrTx/>
              <a:buSzTx/>
              <a:buFontTx/>
              <a:buNone/>
              <a:tabLst/>
              <a:defRPr/>
            </a:pPr>
            <a:r>
              <a:rPr kumimoji="0" lang="ru-RU" sz="3100" b="1" i="0" u="none" strike="noStrike" kern="1200" cap="none" spc="0" normalizeH="0" baseline="0" noProof="0" dirty="0">
                <a:ln>
                  <a:noFill/>
                </a:ln>
                <a:solidFill>
                  <a:srgbClr val="53756E"/>
                </a:solidFill>
                <a:effectLst/>
                <a:uLnTx/>
                <a:uFillTx/>
                <a:latin typeface="Arial" panose="020B0604020202020204" pitchFamily="34" charset="0"/>
                <a:cs typeface="Arial" panose="020B0604020202020204" pitchFamily="34" charset="0"/>
              </a:rPr>
              <a:t>Торговля</a:t>
            </a:r>
          </a:p>
        </p:txBody>
      </p:sp>
      <p:sp>
        <p:nvSpPr>
          <p:cNvPr id="2" name="Прямоугольник 1"/>
          <p:cNvSpPr/>
          <p:nvPr/>
        </p:nvSpPr>
        <p:spPr>
          <a:xfrm>
            <a:off x="1943999" y="3528000"/>
            <a:ext cx="9417107" cy="2554545"/>
          </a:xfrm>
          <a:prstGeom prst="rect">
            <a:avLst/>
          </a:prstGeom>
        </p:spPr>
        <p:txBody>
          <a:bodyPr wrap="square">
            <a:spAutoFit/>
          </a:bodyPr>
          <a:lstStyle/>
          <a:p>
            <a:pPr marL="228600" indent="-228600">
              <a:spcBef>
                <a:spcPts val="1000"/>
              </a:spcBef>
              <a:buFont typeface="Wingdings" panose="05000000000000000000" pitchFamily="2" charset="2"/>
              <a:buChar char="§"/>
              <a:defRPr/>
            </a:pPr>
            <a:r>
              <a:rPr lang="ru-RU" sz="2000" dirty="0">
                <a:solidFill>
                  <a:sysClr val="windowText" lastClr="000000"/>
                </a:solidFill>
                <a:latin typeface="Arial" panose="020B0604020202020204" pitchFamily="34" charset="0"/>
                <a:cs typeface="Arial" panose="020B0604020202020204" pitchFamily="34" charset="0"/>
              </a:rPr>
              <a:t>Организация, осуществляющая </a:t>
            </a:r>
            <a:r>
              <a:rPr lang="ru-RU" sz="2000" b="1" i="1" u="sng" dirty="0">
                <a:solidFill>
                  <a:srgbClr val="385723"/>
                </a:solidFill>
                <a:latin typeface="Arial" panose="020B0604020202020204" pitchFamily="34" charset="0"/>
                <a:cs typeface="Arial" panose="020B0604020202020204" pitchFamily="34" charset="0"/>
              </a:rPr>
              <a:t>розничную торговлю </a:t>
            </a:r>
            <a:r>
              <a:rPr lang="ru-RU" sz="2000" b="1" dirty="0">
                <a:solidFill>
                  <a:sysClr val="windowText" lastClr="000000"/>
                </a:solidFill>
                <a:latin typeface="Arial" panose="020B0604020202020204" pitchFamily="34" charset="0"/>
                <a:cs typeface="Arial" panose="020B0604020202020204" pitchFamily="34" charset="0"/>
              </a:rPr>
              <a:t/>
            </a:r>
            <a:br>
              <a:rPr lang="ru-RU" sz="2000" b="1" dirty="0">
                <a:solidFill>
                  <a:sysClr val="windowText" lastClr="000000"/>
                </a:solidFill>
                <a:latin typeface="Arial" panose="020B0604020202020204" pitchFamily="34" charset="0"/>
                <a:cs typeface="Arial" panose="020B0604020202020204" pitchFamily="34" charset="0"/>
              </a:rPr>
            </a:br>
            <a:r>
              <a:rPr lang="ru-RU" sz="2000" dirty="0">
                <a:solidFill>
                  <a:sysClr val="windowText" lastClr="000000"/>
                </a:solidFill>
                <a:latin typeface="Arial" panose="020B0604020202020204" pitchFamily="34" charset="0"/>
                <a:cs typeface="Arial" panose="020B0604020202020204" pitchFamily="34" charset="0"/>
              </a:rPr>
              <a:t>и реализующая другим юридическим или физическим лицам </a:t>
            </a:r>
            <a:r>
              <a:rPr lang="ru-RU" sz="2000" b="1" dirty="0">
                <a:solidFill>
                  <a:srgbClr val="385723"/>
                </a:solidFill>
                <a:latin typeface="Arial" panose="020B0604020202020204" pitchFamily="34" charset="0"/>
                <a:cs typeface="Arial" panose="020B0604020202020204" pitchFamily="34" charset="0"/>
              </a:rPr>
              <a:t>через свои торговые объекты продукцию, изготовленную в заготовочных объектах (цехах), созданных при торговых объектах </a:t>
            </a:r>
            <a:r>
              <a:rPr lang="ru-RU" sz="2000" dirty="0">
                <a:solidFill>
                  <a:sysClr val="windowText" lastClr="000000"/>
                </a:solidFill>
                <a:latin typeface="Arial" panose="020B0604020202020204" pitchFamily="34" charset="0"/>
                <a:cs typeface="Arial" panose="020B0604020202020204" pitchFamily="34" charset="0"/>
              </a:rPr>
              <a:t>(например, кондитерские, хлебобулочные, кулинарные и тому подобные изделия </a:t>
            </a:r>
            <a:r>
              <a:rPr lang="ru-RU" sz="2000" dirty="0" smtClean="0">
                <a:solidFill>
                  <a:sysClr val="windowText" lastClr="000000"/>
                </a:solidFill>
                <a:latin typeface="Arial" panose="020B0604020202020204" pitchFamily="34" charset="0"/>
                <a:cs typeface="Arial" panose="020B0604020202020204" pitchFamily="34" charset="0"/>
              </a:rPr>
              <a:t/>
            </a:r>
            <a:br>
              <a:rPr lang="ru-RU" sz="2000" dirty="0" smtClean="0">
                <a:solidFill>
                  <a:sysClr val="windowText" lastClr="000000"/>
                </a:solidFill>
                <a:latin typeface="Arial" panose="020B0604020202020204" pitchFamily="34" charset="0"/>
                <a:cs typeface="Arial" panose="020B0604020202020204" pitchFamily="34" charset="0"/>
              </a:rPr>
            </a:br>
            <a:r>
              <a:rPr lang="ru-RU" sz="2000" dirty="0" smtClean="0">
                <a:solidFill>
                  <a:sysClr val="windowText" lastClr="000000"/>
                </a:solidFill>
                <a:latin typeface="Arial" panose="020B0604020202020204" pitchFamily="34" charset="0"/>
                <a:cs typeface="Arial" panose="020B0604020202020204" pitchFamily="34" charset="0"/>
              </a:rPr>
              <a:t>и </a:t>
            </a:r>
            <a:r>
              <a:rPr lang="ru-RU" sz="2000" dirty="0">
                <a:solidFill>
                  <a:sysClr val="windowText" lastClr="000000"/>
                </a:solidFill>
                <a:latin typeface="Arial" panose="020B0604020202020204" pitchFamily="34" charset="0"/>
                <a:cs typeface="Arial" panose="020B0604020202020204" pitchFamily="34" charset="0"/>
              </a:rPr>
              <a:t>полуфабрикаты), отражает стоимость реализованной продукции собственного производства </a:t>
            </a:r>
            <a:r>
              <a:rPr lang="ru-RU" sz="2000" b="1" dirty="0">
                <a:solidFill>
                  <a:srgbClr val="385723"/>
                </a:solidFill>
                <a:latin typeface="Arial" panose="020B0604020202020204" pitchFamily="34" charset="0"/>
                <a:cs typeface="Arial" panose="020B0604020202020204" pitchFamily="34" charset="0"/>
              </a:rPr>
              <a:t>в отпускных ценах, включая торговую наценку, </a:t>
            </a:r>
            <a:r>
              <a:rPr lang="ru-RU" sz="2000" dirty="0">
                <a:solidFill>
                  <a:sysClr val="windowText" lastClr="000000"/>
                </a:solidFill>
                <a:latin typeface="Arial" panose="020B0604020202020204" pitchFamily="34" charset="0"/>
                <a:cs typeface="Arial" panose="020B0604020202020204" pitchFamily="34" charset="0"/>
              </a:rPr>
              <a:t>по соответствующим подклассам </a:t>
            </a:r>
            <a:r>
              <a:rPr lang="ru-RU" sz="2000" b="1" dirty="0">
                <a:solidFill>
                  <a:srgbClr val="385723"/>
                </a:solidFill>
                <a:latin typeface="Arial" panose="020B0604020202020204" pitchFamily="34" charset="0"/>
                <a:cs typeface="Arial" panose="020B0604020202020204" pitchFamily="34" charset="0"/>
              </a:rPr>
              <a:t>раздела 47.</a:t>
            </a:r>
          </a:p>
        </p:txBody>
      </p:sp>
    </p:spTree>
    <p:extLst>
      <p:ext uri="{BB962C8B-B14F-4D97-AF65-F5344CB8AC3E}">
        <p14:creationId xmlns:p14="http://schemas.microsoft.com/office/powerpoint/2010/main" val="20074218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888767"/>
            <a:ext cx="9256258" cy="640932"/>
          </a:xfrm>
        </p:spPr>
        <p:txBody>
          <a:bodyPr anchor="ctr">
            <a:normAutofit/>
          </a:bodyPr>
          <a:lstStyle/>
          <a:p>
            <a:endParaRPr lang="ru-RU" sz="1600" i="1" dirty="0">
              <a:solidFill>
                <a:srgbClr val="C00000"/>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4662</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Объект 2"/>
          <p:cNvSpPr txBox="1">
            <a:spLocks/>
          </p:cNvSpPr>
          <p:nvPr/>
        </p:nvSpPr>
        <p:spPr>
          <a:xfrm>
            <a:off x="1738859" y="862247"/>
            <a:ext cx="9548734" cy="586165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ru-RU" sz="2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В разделе </a:t>
            </a:r>
            <a:r>
              <a:rPr kumimoji="0" lang="en-US" sz="2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VI</a:t>
            </a:r>
            <a:r>
              <a:rPr kumimoji="0" lang="ru-RU" sz="2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ru-RU" sz="2800" b="1"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не отражаются </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ru-RU" sz="2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реализация другим юридическим или физическим лицам: </a:t>
            </a:r>
          </a:p>
          <a:p>
            <a:pPr marL="0" marR="0" lvl="0" indent="0" algn="ctr"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ru-RU" sz="2800" b="1" i="0" u="none" strike="noStrike" kern="1200" cap="none" spc="0" normalizeH="0" baseline="0" noProof="0" dirty="0">
              <a:ln>
                <a:noFill/>
              </a:ln>
              <a:solidFill>
                <a:srgbClr val="008080"/>
              </a:solidFill>
              <a:effectLst/>
              <a:uLnTx/>
              <a:uFillTx/>
              <a:latin typeface="Arial" pitchFamily="34" charset="0"/>
              <a:cs typeface="Arial" pitchFamily="34" charset="0"/>
            </a:endParaRPr>
          </a:p>
          <a:p>
            <a:pPr marL="228600" marR="0" lvl="0" indent="-228600" algn="l" defTabSz="914400" rtl="0" eaLnBrk="1" fontAlgn="auto" latinLnBrk="0" hangingPunct="1">
              <a:lnSpc>
                <a:spcPct val="120000"/>
              </a:lnSpc>
              <a:spcBef>
                <a:spcPts val="0"/>
              </a:spcBef>
              <a:spcAft>
                <a:spcPts val="0"/>
              </a:spcAft>
              <a:buClrTx/>
              <a:buSzTx/>
              <a:buFont typeface="Wingdings" panose="05000000000000000000" pitchFamily="2" charset="2"/>
              <a:buChar char="Ø"/>
              <a:tabLst/>
              <a:defRPr/>
            </a:pPr>
            <a:r>
              <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сырья и материалов, покупных полуфабрикатов, комплектующих изделий, топлива, строительных материалов, инвентаря, хозяйственных принадлежностей и прочих материалов, приобретенных </a:t>
            </a:r>
            <a:r>
              <a:rPr kumimoji="0" lang="ru-RU" sz="2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для собственных производственных нужд, </a:t>
            </a:r>
            <a:br>
              <a:rPr kumimoji="0" lang="ru-RU" sz="2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br>
            <a:r>
              <a:rPr kumimoji="0" lang="ru-RU" sz="2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но не использованных в процессе производства продукции (работ, услуг);</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ru-RU" sz="2800" b="0"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0"/>
              </a:spcBef>
              <a:spcAft>
                <a:spcPts val="0"/>
              </a:spcAft>
              <a:buClrTx/>
              <a:buSzTx/>
              <a:buFont typeface="Wingdings" panose="05000000000000000000" pitchFamily="2" charset="2"/>
              <a:buChar char="Ø"/>
              <a:tabLst/>
              <a:defRPr/>
            </a:pPr>
            <a:r>
              <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брака, лома, отходов, </a:t>
            </a:r>
            <a:r>
              <a:rPr kumimoji="0" lang="ru-RU" sz="2800" b="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полученных в результате </a:t>
            </a:r>
            <a:r>
              <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производственной деятельности;</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0"/>
              </a:spcBef>
              <a:spcAft>
                <a:spcPts val="0"/>
              </a:spcAft>
              <a:buClrTx/>
              <a:buSzTx/>
              <a:buFont typeface="Wingdings" panose="05000000000000000000" pitchFamily="2" charset="2"/>
              <a:buChar char="Ø"/>
              <a:tabLst/>
              <a:defRPr/>
            </a:pPr>
            <a:r>
              <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материальных ценностей, </a:t>
            </a:r>
            <a:r>
              <a:rPr kumimoji="0" lang="ru-RU" sz="2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приобретенных для общехозяйственных и управленческих нужд</a:t>
            </a:r>
            <a:r>
              <a:rPr kumimoji="0" lang="ru-RU" sz="2800" b="1"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a:t>
            </a:r>
          </a:p>
          <a:p>
            <a:pPr marL="228600" marR="0" lvl="0" indent="-228600" algn="l" defTabSz="914400" rtl="0" eaLnBrk="1" fontAlgn="auto" latinLnBrk="0" hangingPunct="1">
              <a:lnSpc>
                <a:spcPct val="120000"/>
              </a:lnSpc>
              <a:spcBef>
                <a:spcPts val="0"/>
              </a:spcBef>
              <a:spcAft>
                <a:spcPts val="0"/>
              </a:spcAft>
              <a:buClrTx/>
              <a:buSzTx/>
              <a:buFont typeface="Arial" panose="020B0604020202020204" pitchFamily="34" charset="0"/>
              <a:buChar char="•"/>
              <a:tabLst/>
              <a:defRPr/>
            </a:pPr>
            <a:endPar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228600" marR="0" lvl="0" indent="-228600" algn="l" defTabSz="914400" rtl="0" eaLnBrk="1" fontAlgn="auto" latinLnBrk="0" hangingPunct="1">
              <a:lnSpc>
                <a:spcPct val="120000"/>
              </a:lnSpc>
              <a:spcBef>
                <a:spcPts val="0"/>
              </a:spcBef>
              <a:spcAft>
                <a:spcPts val="0"/>
              </a:spcAft>
              <a:buClrTx/>
              <a:buSzTx/>
              <a:buFont typeface="Wingdings" panose="05000000000000000000" pitchFamily="2" charset="2"/>
              <a:buChar char="Ø"/>
              <a:tabLst/>
              <a:defRPr/>
            </a:pPr>
            <a:r>
              <a:rPr kumimoji="0" lang="ru-RU" sz="2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собственных основных средств</a:t>
            </a:r>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25560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888767"/>
            <a:ext cx="9256258" cy="640932"/>
          </a:xfrm>
        </p:spPr>
        <p:txBody>
          <a:bodyPr anchor="ctr">
            <a:normAutofit/>
          </a:bodyPr>
          <a:lstStyle/>
          <a:p>
            <a:endParaRPr lang="ru-RU" sz="1600" i="1" dirty="0">
              <a:solidFill>
                <a:srgbClr val="C00000"/>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8709"/>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63</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3" name="Скругленная прямоугольная выноска 12"/>
          <p:cNvSpPr/>
          <p:nvPr/>
        </p:nvSpPr>
        <p:spPr>
          <a:xfrm>
            <a:off x="6244046" y="1046123"/>
            <a:ext cx="3805645" cy="1218106"/>
          </a:xfrm>
          <a:prstGeom prst="wedgeRoundRectCallout">
            <a:avLst>
              <a:gd name="adj1" fmla="val 20800"/>
              <a:gd name="adj2" fmla="val 84536"/>
              <a:gd name="adj3" fmla="val 16667"/>
            </a:avLst>
          </a:prstGeom>
          <a:solidFill>
            <a:srgbClr val="BED1CD">
              <a:alpha val="75000"/>
            </a:srgbClr>
          </a:solidFill>
          <a:ln w="12700" cap="flat" cmpd="sng" algn="ctr">
            <a:solidFill>
              <a:srgbClr val="5B9BD5">
                <a:shade val="50000"/>
                <a:alpha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b="1"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cs typeface="Arial" panose="020B0604020202020204" pitchFamily="34" charset="0"/>
              </a:rPr>
              <a:t>Без стоимости сырья </a:t>
            </a:r>
            <a:br>
              <a:rPr kumimoji="0" lang="ru-RU" b="1"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cs typeface="Arial" panose="020B0604020202020204" pitchFamily="34" charset="0"/>
              </a:rPr>
            </a:br>
            <a:r>
              <a:rPr kumimoji="0" lang="ru-RU" b="1"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cs typeface="Arial" panose="020B0604020202020204" pitchFamily="34" charset="0"/>
              </a:rPr>
              <a:t>и материалов заказчика,</a:t>
            </a:r>
            <a:r>
              <a:rPr kumimoji="0" lang="ru-RU" b="1" i="0" u="none" strike="noStrike" kern="0" cap="none" spc="0" normalizeH="0" noProof="0" dirty="0">
                <a:ln>
                  <a:noFill/>
                </a:ln>
                <a:solidFill>
                  <a:schemeClr val="tx1">
                    <a:lumMod val="50000"/>
                    <a:lumOff val="50000"/>
                  </a:schemeClr>
                </a:solidFill>
                <a:effectLst/>
                <a:uLnTx/>
                <a:uFillTx/>
                <a:latin typeface="Arial" panose="020B0604020202020204" pitchFamily="34" charset="0"/>
                <a:cs typeface="Arial" panose="020B0604020202020204" pitchFamily="34" charset="0"/>
              </a:rPr>
              <a:t> учитываемых на забалансовом счете</a:t>
            </a:r>
            <a:endParaRPr kumimoji="0" lang="ru-RU" b="1"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cs typeface="Arial" panose="020B0604020202020204" pitchFamily="34" charset="0"/>
            </a:endParaRPr>
          </a:p>
        </p:txBody>
      </p:sp>
      <p:pic>
        <p:nvPicPr>
          <p:cNvPr id="15" name="Рисунок 14"/>
          <p:cNvPicPr>
            <a:picLocks noChangeAspect="1"/>
          </p:cNvPicPr>
          <p:nvPr/>
        </p:nvPicPr>
        <p:blipFill>
          <a:blip r:embed="rId5"/>
          <a:stretch>
            <a:fillRect/>
          </a:stretch>
        </p:blipFill>
        <p:spPr>
          <a:xfrm>
            <a:off x="1559131" y="2466192"/>
            <a:ext cx="9550400" cy="3120511"/>
          </a:xfrm>
          <a:prstGeom prst="rect">
            <a:avLst/>
          </a:prstGeom>
        </p:spPr>
      </p:pic>
    </p:spTree>
    <p:extLst>
      <p:ext uri="{BB962C8B-B14F-4D97-AF65-F5344CB8AC3E}">
        <p14:creationId xmlns:p14="http://schemas.microsoft.com/office/powerpoint/2010/main" val="365910236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sp>
        <p:nvSpPr>
          <p:cNvPr id="11" name="Заголовок 1"/>
          <p:cNvSpPr>
            <a:spLocks noGrp="1"/>
          </p:cNvSpPr>
          <p:nvPr>
            <p:ph type="ctrTitle"/>
          </p:nvPr>
        </p:nvSpPr>
        <p:spPr>
          <a:xfrm>
            <a:off x="1063097" y="904567"/>
            <a:ext cx="9704604" cy="625131"/>
          </a:xfrm>
        </p:spPr>
        <p:txBody>
          <a:bodyPr anchor="ctr">
            <a:no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V</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«Производство промышленной продукции (услуг промышленного характера)»</a:t>
            </a:r>
            <a:endParaRPr lang="ru-RU" sz="2000" i="1"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64</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graphicFrame>
        <p:nvGraphicFramePr>
          <p:cNvPr id="12" name="Объект 3"/>
          <p:cNvGraphicFramePr>
            <a:graphicFrameLocks/>
          </p:cNvGraphicFramePr>
          <p:nvPr>
            <p:extLst>
              <p:ext uri="{D42A27DB-BD31-4B8C-83A1-F6EECF244321}">
                <p14:modId xmlns:p14="http://schemas.microsoft.com/office/powerpoint/2010/main" val="3208163692"/>
              </p:ext>
            </p:extLst>
          </p:nvPr>
        </p:nvGraphicFramePr>
        <p:xfrm>
          <a:off x="1149886" y="1707241"/>
          <a:ext cx="9291091" cy="497321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179723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4" name="Рисунок 3"/>
          <p:cNvPicPr>
            <a:picLocks noChangeAspect="1"/>
          </p:cNvPicPr>
          <p:nvPr/>
        </p:nvPicPr>
        <p:blipFill>
          <a:blip r:embed="rId5"/>
          <a:stretch>
            <a:fillRect/>
          </a:stretch>
        </p:blipFill>
        <p:spPr>
          <a:xfrm>
            <a:off x="1149886" y="1915663"/>
            <a:ext cx="9499599" cy="4075918"/>
          </a:xfrm>
          <a:prstGeom prst="rect">
            <a:avLst/>
          </a:prstGeom>
        </p:spPr>
      </p:pic>
      <p:sp>
        <p:nvSpPr>
          <p:cNvPr id="13" name="Прямоугольник 12"/>
          <p:cNvSpPr/>
          <p:nvPr/>
        </p:nvSpPr>
        <p:spPr>
          <a:xfrm>
            <a:off x="1063097" y="900000"/>
            <a:ext cx="10123063" cy="1015663"/>
          </a:xfrm>
          <a:prstGeom prst="rect">
            <a:avLst/>
          </a:prstGeom>
        </p:spPr>
        <p:txBody>
          <a:bodyPr wrap="square">
            <a:spAutoFit/>
          </a:bodyPr>
          <a:lstStyle/>
          <a:p>
            <a:pPr lvl="0" algn="ctr">
              <a:spcBef>
                <a:spcPts val="300"/>
              </a:spcBef>
              <a:spcAft>
                <a:spcPts val="600"/>
              </a:spcAft>
            </a:pPr>
            <a:r>
              <a:rPr lang="ru-RU" sz="2000" kern="0" dirty="0">
                <a:solidFill>
                  <a:srgbClr val="C00000"/>
                </a:solidFill>
                <a:latin typeface="Tahoma" pitchFamily="34" charset="0"/>
                <a:cs typeface="Tahoma" pitchFamily="34" charset="0"/>
              </a:rPr>
              <a:t>Введены новые статистические показатели </a:t>
            </a:r>
            <a:r>
              <a:rPr lang="ru-RU" sz="2000" kern="0" dirty="0">
                <a:solidFill>
                  <a:prstClr val="black"/>
                </a:solidFill>
                <a:latin typeface="Tahoma" pitchFamily="34" charset="0"/>
                <a:cs typeface="Tahoma" pitchFamily="34" charset="0"/>
              </a:rPr>
              <a:t/>
            </a:r>
            <a:br>
              <a:rPr lang="ru-RU" sz="2000" kern="0" dirty="0">
                <a:solidFill>
                  <a:prstClr val="black"/>
                </a:solidFill>
                <a:latin typeface="Tahoma" pitchFamily="34" charset="0"/>
                <a:cs typeface="Tahoma" pitchFamily="34" charset="0"/>
              </a:rPr>
            </a:br>
            <a:r>
              <a:rPr lang="ru-RU" sz="2000" kern="0" dirty="0">
                <a:solidFill>
                  <a:srgbClr val="385723"/>
                </a:solidFill>
                <a:latin typeface="Tahoma" pitchFamily="34" charset="0"/>
                <a:cs typeface="Tahoma" pitchFamily="34" charset="0"/>
              </a:rPr>
              <a:t>в</a:t>
            </a:r>
            <a:r>
              <a:rPr lang="ru-RU" sz="2000" kern="0" dirty="0">
                <a:solidFill>
                  <a:prstClr val="black"/>
                </a:solidFill>
                <a:latin typeface="Tahoma" pitchFamily="34" charset="0"/>
                <a:cs typeface="Tahoma" pitchFamily="34" charset="0"/>
              </a:rPr>
              <a:t> </a:t>
            </a:r>
            <a:r>
              <a:rPr lang="ru-RU" sz="2000" kern="0" dirty="0">
                <a:solidFill>
                  <a:srgbClr val="385723"/>
                </a:solidFill>
                <a:latin typeface="Tahoma" pitchFamily="34" charset="0"/>
                <a:cs typeface="Tahoma" pitchFamily="34" charset="0"/>
              </a:rPr>
              <a:t>раздел</a:t>
            </a:r>
            <a:r>
              <a:rPr lang="en-US" sz="2000" kern="0" dirty="0">
                <a:solidFill>
                  <a:schemeClr val="accent6">
                    <a:lumMod val="50000"/>
                  </a:schemeClr>
                </a:solidFill>
                <a:latin typeface="Tahoma" pitchFamily="34" charset="0"/>
                <a:cs typeface="Tahoma" pitchFamily="34" charset="0"/>
              </a:rPr>
              <a:t> VII </a:t>
            </a:r>
            <a:r>
              <a:rPr lang="ru-RU" sz="2000" kern="0" dirty="0">
                <a:solidFill>
                  <a:schemeClr val="accent6">
                    <a:lumMod val="50000"/>
                  </a:schemeClr>
                </a:solidFill>
                <a:latin typeface="Tahoma" pitchFamily="34" charset="0"/>
                <a:cs typeface="Tahoma" pitchFamily="34" charset="0"/>
              </a:rPr>
              <a:t>«Производство промышленной продукции </a:t>
            </a:r>
            <a:br>
              <a:rPr lang="ru-RU" sz="2000" kern="0" dirty="0">
                <a:solidFill>
                  <a:schemeClr val="accent6">
                    <a:lumMod val="50000"/>
                  </a:schemeClr>
                </a:solidFill>
                <a:latin typeface="Tahoma" pitchFamily="34" charset="0"/>
                <a:cs typeface="Tahoma" pitchFamily="34" charset="0"/>
              </a:rPr>
            </a:br>
            <a:r>
              <a:rPr lang="ru-RU" sz="2000" kern="0" dirty="0">
                <a:solidFill>
                  <a:schemeClr val="accent6">
                    <a:lumMod val="50000"/>
                  </a:schemeClr>
                </a:solidFill>
                <a:latin typeface="Tahoma" pitchFamily="34" charset="0"/>
                <a:cs typeface="Tahoma" pitchFamily="34" charset="0"/>
              </a:rPr>
              <a:t>(услуг промышленного характера)» </a:t>
            </a:r>
          </a:p>
        </p:txBody>
      </p:sp>
    </p:spTree>
    <p:extLst>
      <p:ext uri="{BB962C8B-B14F-4D97-AF65-F5344CB8AC3E}">
        <p14:creationId xmlns:p14="http://schemas.microsoft.com/office/powerpoint/2010/main" val="30436196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66</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02897" y="777669"/>
            <a:ext cx="9256258" cy="640932"/>
          </a:xfrm>
        </p:spPr>
        <p:txBody>
          <a:bodyPr anchor="ctr">
            <a:noAutofit/>
          </a:bodyPr>
          <a:lstStyle/>
          <a:p>
            <a: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V</a:t>
            </a:r>
            <a:r>
              <a:rPr lang="en-US"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a:t>
            </a:r>
            <a: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 </a:t>
            </a:r>
            <a:b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«Производство промышленной продукции (услуг промышленного характера)»</a:t>
            </a:r>
            <a:endParaRPr lang="ru-RU" sz="1800" i="1"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910019316"/>
              </p:ext>
            </p:extLst>
          </p:nvPr>
        </p:nvGraphicFramePr>
        <p:xfrm>
          <a:off x="1270000" y="1418601"/>
          <a:ext cx="9652000" cy="5305594"/>
        </p:xfrm>
        <a:graphic>
          <a:graphicData uri="http://schemas.openxmlformats.org/drawingml/2006/table">
            <a:tbl>
              <a:tblPr firstRow="1" bandRow="1">
                <a:tableStyleId>{93296810-A885-4BE3-A3E7-6D5BEEA58F35}</a:tableStyleId>
              </a:tblPr>
              <a:tblGrid>
                <a:gridCol w="4826000">
                  <a:extLst>
                    <a:ext uri="{9D8B030D-6E8A-4147-A177-3AD203B41FA5}">
                      <a16:colId xmlns:a16="http://schemas.microsoft.com/office/drawing/2014/main" val="2645592760"/>
                    </a:ext>
                  </a:extLst>
                </a:gridCol>
                <a:gridCol w="4826000">
                  <a:extLst>
                    <a:ext uri="{9D8B030D-6E8A-4147-A177-3AD203B41FA5}">
                      <a16:colId xmlns:a16="http://schemas.microsoft.com/office/drawing/2014/main" val="305313053"/>
                    </a:ext>
                  </a:extLst>
                </a:gridCol>
              </a:tblGrid>
              <a:tr h="360634">
                <a:tc gridSpan="2">
                  <a:txBody>
                    <a:bodyPr/>
                    <a:lstStyle/>
                    <a:p>
                      <a:pPr algn="ctr"/>
                      <a:r>
                        <a:rPr lang="ru-RU" dirty="0">
                          <a:latin typeface="Arial" panose="020B0604020202020204" pitchFamily="34" charset="0"/>
                          <a:cs typeface="Arial" panose="020B0604020202020204" pitchFamily="34" charset="0"/>
                        </a:rPr>
                        <a:t>Фактически произведено продукции (услуги) за отчетный год</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48E85"/>
                    </a:solidFill>
                  </a:tcPr>
                </a:tc>
                <a:tc hMerge="1">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ED1CD"/>
                    </a:solidFill>
                  </a:tcPr>
                </a:tc>
                <a:extLst>
                  <a:ext uri="{0D108BD9-81ED-4DB2-BD59-A6C34878D82A}">
                    <a16:rowId xmlns:a16="http://schemas.microsoft.com/office/drawing/2014/main" val="667197195"/>
                  </a:ext>
                </a:extLst>
              </a:tr>
              <a:tr h="631110">
                <a:tc>
                  <a:txBody>
                    <a:bodyPr/>
                    <a:lstStyle/>
                    <a:p>
                      <a:pPr algn="ctr"/>
                      <a:r>
                        <a:rPr lang="ru-RU" b="1" dirty="0">
                          <a:solidFill>
                            <a:schemeClr val="bg1"/>
                          </a:solidFill>
                          <a:latin typeface="Arial" panose="020B0604020202020204" pitchFamily="34" charset="0"/>
                          <a:cs typeface="Arial" panose="020B0604020202020204" pitchFamily="34" charset="0"/>
                        </a:rPr>
                        <a:t>количество</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48E85"/>
                    </a:solidFill>
                  </a:tcPr>
                </a:tc>
                <a:tc>
                  <a:txBody>
                    <a:bodyPr/>
                    <a:lstStyle/>
                    <a:p>
                      <a:pPr algn="ctr"/>
                      <a:r>
                        <a:rPr lang="ru-RU" b="1" dirty="0">
                          <a:solidFill>
                            <a:schemeClr val="bg1"/>
                          </a:solidFill>
                          <a:latin typeface="Arial" panose="020B0604020202020204" pitchFamily="34" charset="0"/>
                          <a:cs typeface="Arial" panose="020B0604020202020204" pitchFamily="34" charset="0"/>
                        </a:rPr>
                        <a:t>из него направлено на промышленно-производственные нужды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48E85"/>
                    </a:solidFill>
                  </a:tcPr>
                </a:tc>
                <a:extLst>
                  <a:ext uri="{0D108BD9-81ED-4DB2-BD59-A6C34878D82A}">
                    <a16:rowId xmlns:a16="http://schemas.microsoft.com/office/drawing/2014/main" val="1083655154"/>
                  </a:ext>
                </a:extLst>
              </a:tr>
              <a:tr h="330582">
                <a:tc>
                  <a:txBody>
                    <a:bodyPr/>
                    <a:lstStyle/>
                    <a:p>
                      <a:pPr marL="0" algn="ctr" defTabSz="914400" rtl="0" eaLnBrk="1" latinLnBrk="0" hangingPunct="1"/>
                      <a:r>
                        <a:rPr lang="ru-RU" sz="1600" kern="1200" dirty="0">
                          <a:solidFill>
                            <a:schemeClr val="dk1"/>
                          </a:solidFill>
                          <a:latin typeface="Arial" panose="020B0604020202020204" pitchFamily="34" charset="0"/>
                          <a:ea typeface="+mn-ea"/>
                          <a:cs typeface="Arial" panose="020B0604020202020204" pitchFamily="34"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ED1CD"/>
                    </a:solidFill>
                  </a:tcPr>
                </a:tc>
                <a:tc>
                  <a:txBody>
                    <a:bodyPr/>
                    <a:lstStyle/>
                    <a:p>
                      <a:pPr marL="0" algn="ctr" defTabSz="914400" rtl="0" eaLnBrk="1" latinLnBrk="0" hangingPunct="1"/>
                      <a:r>
                        <a:rPr lang="ru-RU" sz="1600" kern="1200" dirty="0">
                          <a:solidFill>
                            <a:schemeClr val="dk1"/>
                          </a:solidFill>
                          <a:latin typeface="Arial" panose="020B0604020202020204" pitchFamily="34" charset="0"/>
                          <a:ea typeface="+mn-ea"/>
                          <a:cs typeface="Arial" panose="020B0604020202020204" pitchFamily="34"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ED1CD"/>
                    </a:solidFill>
                  </a:tcPr>
                </a:tc>
                <a:extLst>
                  <a:ext uri="{0D108BD9-81ED-4DB2-BD59-A6C34878D82A}">
                    <a16:rowId xmlns:a16="http://schemas.microsoft.com/office/drawing/2014/main" val="4088294713"/>
                  </a:ext>
                </a:extLst>
              </a:tr>
              <a:tr h="3964474">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0215" algn="l"/>
                        </a:tabLst>
                        <a:defRPr/>
                      </a:pPr>
                      <a:r>
                        <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данные о производстве промышленной продукции:</a:t>
                      </a: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ts val="50"/>
                        </a:lnSpc>
                        <a:spcBef>
                          <a:spcPts val="0"/>
                        </a:spcBef>
                        <a:spcAft>
                          <a:spcPts val="0"/>
                        </a:spcAft>
                        <a:buClrTx/>
                        <a:buSzTx/>
                        <a:buFont typeface="Wingdings" panose="05000000000000000000" pitchFamily="2" charset="2"/>
                        <a:buChar char=""/>
                        <a:tabLst>
                          <a:tab pos="450215" algn="l"/>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108000" algn="just" defTabSz="914400" rtl="0" eaLnBrk="1" fontAlgn="auto" latinLnBrk="0" hangingPunct="1">
                        <a:lnSpc>
                          <a:spcPct val="100000"/>
                        </a:lnSpc>
                        <a:spcBef>
                          <a:spcPts val="0"/>
                        </a:spcBef>
                        <a:spcAft>
                          <a:spcPts val="0"/>
                        </a:spcAft>
                        <a:buClrTx/>
                        <a:buSzTx/>
                        <a:buFont typeface="Wingdings" panose="05000000000000000000" pitchFamily="2" charset="2"/>
                        <a:buNone/>
                        <a:tabLst>
                          <a:tab pos="450215" algn="l"/>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отгруженной или предназначенной для отгрузки другим юридическим или физическим лицам;</a:t>
                      </a:r>
                    </a:p>
                    <a:p>
                      <a:pPr marL="0" marR="0" lvl="0" indent="0" algn="just" defTabSz="914400" rtl="0" eaLnBrk="1" fontAlgn="auto" latinLnBrk="0" hangingPunct="1">
                        <a:lnSpc>
                          <a:spcPts val="1320"/>
                        </a:lnSpc>
                        <a:spcBef>
                          <a:spcPts val="0"/>
                        </a:spcBef>
                        <a:spcAft>
                          <a:spcPts val="0"/>
                        </a:spcAft>
                        <a:buClrTx/>
                        <a:buSzTx/>
                        <a:buFont typeface="Wingdings" panose="05000000000000000000" pitchFamily="2" charset="2"/>
                        <a:buNone/>
                        <a:tabLst>
                          <a:tab pos="450215" algn="l"/>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108000" algn="just" defTabSz="914400" rtl="0" eaLnBrk="1" fontAlgn="auto" latinLnBrk="0" hangingPunct="1">
                        <a:lnSpc>
                          <a:spcPct val="100000"/>
                        </a:lnSpc>
                        <a:spcBef>
                          <a:spcPts val="0"/>
                        </a:spcBef>
                        <a:spcAft>
                          <a:spcPts val="0"/>
                        </a:spcAft>
                        <a:buClrTx/>
                        <a:buSzTx/>
                        <a:buFont typeface="Wingdings" panose="05000000000000000000" pitchFamily="2" charset="2"/>
                        <a:buNone/>
                        <a:tabLst>
                          <a:tab pos="450215" algn="l"/>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в пределах организации:</a:t>
                      </a:r>
                    </a:p>
                    <a:p>
                      <a:pPr marL="0" marR="0" lvl="0" indent="108000" algn="just" defTabSz="914400" rtl="0" eaLnBrk="1" fontAlgn="auto" latinLnBrk="0" hangingPunct="1">
                        <a:lnSpc>
                          <a:spcPts val="500"/>
                        </a:lnSpc>
                        <a:spcBef>
                          <a:spcPts val="0"/>
                        </a:spcBef>
                        <a:spcAft>
                          <a:spcPts val="0"/>
                        </a:spcAft>
                        <a:buClrTx/>
                        <a:buSzTx/>
                        <a:buFont typeface="Wingdings" panose="05000000000000000000" pitchFamily="2" charset="2"/>
                        <a:buNone/>
                        <a:tabLst>
                          <a:tab pos="450215" algn="l"/>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направленной на промышленно-производственные нужды</a:t>
                      </a:r>
                      <a:r>
                        <a:rPr kumimoji="0" lang="ru-RU" sz="11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(стоимость которой </a:t>
                      </a:r>
                      <a:b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в дальнейшем учитывается в себестоимости конечной продукции),</a:t>
                      </a:r>
                    </a:p>
                    <a:p>
                      <a:pPr marL="899160" marR="0" lvl="0" indent="0" algn="l" defTabSz="914400" rtl="0" eaLnBrk="1" fontAlgn="auto" latinLnBrk="0" hangingPunct="1">
                        <a:lnSpc>
                          <a:spcPts val="12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переданной для дальнейшего использования при осуществлении видов экономической деятельности,</a:t>
                      </a:r>
                      <a:b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не включенных в разделы с 05 по 39 ОКРБ 005-2011,</a:t>
                      </a: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выданной своим работникам в счет оплаты труда,</a:t>
                      </a: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зачисленной в состав собственных основных средств</a:t>
                      </a:r>
                    </a:p>
                    <a:p>
                      <a:pPr marL="899160" marR="0" lvl="0" indent="0" algn="l" defTabSz="914400" rtl="0" eaLnBrk="1" fontAlgn="auto" latinLnBrk="0" hangingPunct="1">
                        <a:lnSpc>
                          <a:spcPts val="12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0215" algn="l"/>
                        </a:tabLst>
                        <a:defRPr/>
                      </a:pPr>
                      <a:r>
                        <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об оказанных услугах промышленного характера</a:t>
                      </a: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другим юридическим и физическим лицам </a:t>
                      </a: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tab pos="450215" algn="l"/>
                        </a:tabLst>
                        <a:defRPr/>
                      </a:pPr>
                      <a:r>
                        <a:rPr kumimoji="0" lang="ru-RU"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ru-RU"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п.129 Указаний</a:t>
                      </a:r>
                      <a:endParaRPr lang="ru-RU"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ED1CD">
                        <a:alpha val="0"/>
                      </a:srgbClr>
                    </a:solidFill>
                  </a:tcPr>
                </a:tc>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0215" algn="l"/>
                        </a:tabLst>
                        <a:defRPr/>
                      </a:pPr>
                      <a:r>
                        <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данные о промышленной продукции:</a:t>
                      </a: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ts val="50"/>
                        </a:lnSpc>
                        <a:spcBef>
                          <a:spcPts val="0"/>
                        </a:spcBef>
                        <a:spcAft>
                          <a:spcPts val="0"/>
                        </a:spcAft>
                        <a:buClrTx/>
                        <a:buSzTx/>
                        <a:buFontTx/>
                        <a:buNone/>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произведенной в отчетном году и направленной в пределах организации на промышленно-производственные нужды </a:t>
                      </a:r>
                      <a: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(продукция, произведенная в предшествующих годах и направленная </a:t>
                      </a:r>
                      <a:b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на промышленно-производственные нужды в отчетном году, </a:t>
                      </a:r>
                      <a:b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1" i="1" u="none" strike="noStrike" kern="1200" cap="none" spc="0" normalizeH="0" baseline="0" noProof="0" dirty="0">
                          <a:ln>
                            <a:noFill/>
                          </a:ln>
                          <a:solidFill>
                            <a:srgbClr val="FF0000"/>
                          </a:solidFill>
                          <a:effectLst/>
                          <a:uLnTx/>
                          <a:uFillTx/>
                          <a:latin typeface="Arial" panose="020B0604020202020204" pitchFamily="34" charset="0"/>
                          <a:ea typeface="Times New Roman" panose="02020603050405020304" pitchFamily="18" charset="0"/>
                          <a:cs typeface="Arial" panose="020B0604020202020204" pitchFamily="34" charset="0"/>
                        </a:rPr>
                        <a:t>в графе 2 не отражается</a:t>
                      </a:r>
                      <a: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t>
                      </a:r>
                    </a:p>
                    <a:p>
                      <a:pPr marL="0" marR="0" lvl="0" indent="0" algn="just" defTabSz="914400" rtl="0" eaLnBrk="1" fontAlgn="auto" latinLnBrk="0" hangingPunct="1">
                        <a:lnSpc>
                          <a:spcPts val="10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360000" algn="just" defTabSz="914400" rtl="0" eaLnBrk="1" fontAlgn="auto" latinLnBrk="0" hangingPunct="1">
                        <a:lnSpc>
                          <a:spcPct val="100000"/>
                        </a:lnSpc>
                        <a:spcBef>
                          <a:spcPts val="0"/>
                        </a:spcBef>
                        <a:spcAft>
                          <a:spcPts val="0"/>
                        </a:spcAft>
                        <a:buClrTx/>
                        <a:buSzTx/>
                        <a:buFontTx/>
                        <a:buNone/>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Продукция, </a:t>
                      </a:r>
                      <a: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направленная на промышленно-производственные нужды</a:t>
                      </a:r>
                      <a:r>
                        <a:rPr kumimoji="0" lang="ru-RU" sz="1100" b="0"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a:t>
                      </a: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a:t>
                      </a:r>
                      <a:r>
                        <a:rPr kumimoji="0" lang="ru-RU" sz="1100" b="1" i="1"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это продукция, </a:t>
                      </a: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стоимость которой </a:t>
                      </a:r>
                      <a:b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в дальнейшем учитывается в себестоимости конечной промышленной продукции.</a:t>
                      </a:r>
                    </a:p>
                    <a:p>
                      <a:pPr marL="0" marR="0" lvl="0" indent="360000" algn="just" defTabSz="914400" rtl="0" eaLnBrk="1" fontAlgn="auto" latinLnBrk="0" hangingPunct="1">
                        <a:lnSpc>
                          <a:spcPts val="500"/>
                        </a:lnSpc>
                        <a:spcBef>
                          <a:spcPts val="0"/>
                        </a:spcBef>
                        <a:spcAft>
                          <a:spcPts val="0"/>
                        </a:spcAft>
                        <a:buClrTx/>
                        <a:buSzTx/>
                        <a:buFontTx/>
                        <a:buNone/>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360000" algn="just" defTabSz="914400" rtl="0" eaLnBrk="1" fontAlgn="auto" latinLnBrk="0" hangingPunct="1">
                        <a:lnSpc>
                          <a:spcPct val="100000"/>
                        </a:lnSpc>
                        <a:spcBef>
                          <a:spcPts val="0"/>
                        </a:spcBef>
                        <a:spcAft>
                          <a:spcPts val="0"/>
                        </a:spcAft>
                        <a:buClrTx/>
                        <a:buSzTx/>
                        <a:buFontTx/>
                        <a:buNone/>
                        <a:tabLst/>
                        <a:defRPr/>
                      </a:pPr>
                      <a:r>
                        <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К ней относятся:</a:t>
                      </a:r>
                    </a:p>
                    <a:p>
                      <a:pPr marL="0" marR="0" lvl="0" indent="360000" algn="just" defTabSz="914400" rtl="0" eaLnBrk="1" fontAlgn="auto" latinLnBrk="0" hangingPunct="1">
                        <a:lnSpc>
                          <a:spcPts val="500"/>
                        </a:lnSpc>
                        <a:spcBef>
                          <a:spcPts val="0"/>
                        </a:spcBef>
                        <a:spcAft>
                          <a:spcPts val="0"/>
                        </a:spcAft>
                        <a:buClrTx/>
                        <a:buSzTx/>
                        <a:buFontTx/>
                        <a:buNone/>
                        <a:tabLst/>
                        <a:defRPr/>
                      </a:pPr>
                      <a:endPar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6000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изделия и полуфабрикаты, направленные на дальнейшую переработку (обработку) для производства иного вида продукции, код которого изменяется на уровне первых </a:t>
                      </a:r>
                      <a:b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6 цифровых знаков ОКРБ 007-2012;</a:t>
                      </a:r>
                    </a:p>
                    <a:p>
                      <a:pPr marL="188550" marR="0" lvl="0" indent="0" algn="just" defTabSz="914400" rtl="0" eaLnBrk="1" fontAlgn="auto" latinLnBrk="0" hangingPunct="1">
                        <a:lnSpc>
                          <a:spcPts val="500"/>
                        </a:lnSpc>
                        <a:spcBef>
                          <a:spcPts val="0"/>
                        </a:spcBef>
                        <a:spcAft>
                          <a:spcPts val="0"/>
                        </a:spcAft>
                        <a:buClrTx/>
                        <a:buSzTx/>
                        <a:buFont typeface="Arial" panose="020B0604020202020204" pitchFamily="34" charset="0"/>
                        <a:buNone/>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6000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готовые изделия, используемые в производственных целях (инвентарь, рабочая одежда и другое)</a:t>
                      </a:r>
                    </a:p>
                    <a:p>
                      <a:pPr marL="0" marR="0" lvl="0" indent="450215" algn="just" defTabSz="914400" rtl="0" eaLnBrk="1" fontAlgn="auto" latinLnBrk="0" hangingPunct="1">
                        <a:lnSpc>
                          <a:spcPct val="100000"/>
                        </a:lnSpc>
                        <a:spcBef>
                          <a:spcPts val="0"/>
                        </a:spcBef>
                        <a:spcAft>
                          <a:spcPts val="0"/>
                        </a:spcAft>
                        <a:buClrTx/>
                        <a:buSzTx/>
                        <a:buFontTx/>
                        <a:buNone/>
                        <a:tabLst>
                          <a:tab pos="450215" algn="l"/>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450215" algn="r" defTabSz="914400" rtl="0" eaLnBrk="1" fontAlgn="auto" latinLnBrk="0" hangingPunct="1">
                        <a:lnSpc>
                          <a:spcPct val="100000"/>
                        </a:lnSpc>
                        <a:spcBef>
                          <a:spcPts val="0"/>
                        </a:spcBef>
                        <a:spcAft>
                          <a:spcPts val="0"/>
                        </a:spcAft>
                        <a:buClrTx/>
                        <a:buSzTx/>
                        <a:buFontTx/>
                        <a:buNone/>
                        <a:tabLst>
                          <a:tab pos="450215" algn="l"/>
                        </a:tabLst>
                        <a:defRPr/>
                      </a:pPr>
                      <a:r>
                        <a:rPr kumimoji="0" lang="ru-RU"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п.129</a:t>
                      </a:r>
                      <a:r>
                        <a:rPr kumimoji="0" lang="ru-RU" sz="1400" b="0" i="0" u="none" strike="noStrike" kern="1200" cap="none" spc="0" normalizeH="0" baseline="30000" noProof="0" dirty="0">
                          <a:ln>
                            <a:noFill/>
                          </a:ln>
                          <a:solidFill>
                            <a:srgbClr val="C00000"/>
                          </a:solidFill>
                          <a:effectLst/>
                          <a:uLnTx/>
                          <a:uFillTx/>
                          <a:latin typeface="Arial" panose="020B0604020202020204" pitchFamily="34" charset="0"/>
                          <a:ea typeface="+mn-ea"/>
                          <a:cs typeface="Arial" panose="020B0604020202020204" pitchFamily="34" charset="0"/>
                        </a:rPr>
                        <a:t>1;2</a:t>
                      </a:r>
                      <a:r>
                        <a:rPr kumimoji="0" lang="ru-RU"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 Указаний</a:t>
                      </a:r>
                      <a:endParaRPr lang="ru-RU"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ED1CD">
                        <a:alpha val="0"/>
                      </a:srgbClr>
                    </a:solidFill>
                  </a:tcPr>
                </a:tc>
                <a:extLst>
                  <a:ext uri="{0D108BD9-81ED-4DB2-BD59-A6C34878D82A}">
                    <a16:rowId xmlns:a16="http://schemas.microsoft.com/office/drawing/2014/main" val="3035723114"/>
                  </a:ext>
                </a:extLst>
              </a:tr>
            </a:tbl>
          </a:graphicData>
        </a:graphic>
      </p:graphicFrame>
    </p:spTree>
    <p:extLst>
      <p:ext uri="{BB962C8B-B14F-4D97-AF65-F5344CB8AC3E}">
        <p14:creationId xmlns:p14="http://schemas.microsoft.com/office/powerpoint/2010/main" val="26336876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67</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02897" y="777669"/>
            <a:ext cx="9256258" cy="640932"/>
          </a:xfrm>
        </p:spPr>
        <p:txBody>
          <a:bodyPr anchor="ctr">
            <a:noAutofit/>
          </a:bodyPr>
          <a:lstStyle/>
          <a:p>
            <a: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V</a:t>
            </a:r>
            <a:r>
              <a:rPr lang="en-US"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a:t>
            </a:r>
            <a: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 </a:t>
            </a:r>
            <a:b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1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«Производство промышленной продукции (услуг промышленного характера)»</a:t>
            </a:r>
            <a:endParaRPr lang="ru-RU" sz="1800" i="1"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13" name="Объект 1"/>
          <p:cNvGraphicFramePr>
            <a:graphicFrameLocks/>
          </p:cNvGraphicFramePr>
          <p:nvPr>
            <p:extLst>
              <p:ext uri="{D42A27DB-BD31-4B8C-83A1-F6EECF244321}">
                <p14:modId xmlns:p14="http://schemas.microsoft.com/office/powerpoint/2010/main" val="1277048048"/>
              </p:ext>
            </p:extLst>
          </p:nvPr>
        </p:nvGraphicFramePr>
        <p:xfrm>
          <a:off x="2856000" y="1545133"/>
          <a:ext cx="6480000" cy="4777833"/>
        </p:xfrm>
        <a:graphic>
          <a:graphicData uri="http://schemas.openxmlformats.org/drawingml/2006/table">
            <a:tbl>
              <a:tblPr firstRow="1" bandRow="1"/>
              <a:tblGrid>
                <a:gridCol w="6480000">
                  <a:extLst>
                    <a:ext uri="{9D8B030D-6E8A-4147-A177-3AD203B41FA5}">
                      <a16:colId xmlns:a16="http://schemas.microsoft.com/office/drawing/2014/main" val="3177996649"/>
                    </a:ext>
                  </a:extLst>
                </a:gridCol>
              </a:tblGrid>
              <a:tr h="1142995">
                <a:tc>
                  <a:txBody>
                    <a:bodyPr/>
                    <a:lstStyle/>
                    <a:p>
                      <a:pPr algn="ctr"/>
                      <a:r>
                        <a:rPr lang="ru-RU" b="1" dirty="0">
                          <a:solidFill>
                            <a:schemeClr val="bg1"/>
                          </a:solidFill>
                          <a:latin typeface="Arial" panose="020B0604020202020204" pitchFamily="34" charset="0"/>
                          <a:cs typeface="Arial" panose="020B0604020202020204" pitchFamily="34" charset="0"/>
                        </a:rPr>
                        <a:t>Стоимость продукции, включая стоимость</a:t>
                      </a:r>
                      <a:r>
                        <a:rPr lang="ru-RU" b="1" baseline="0" dirty="0">
                          <a:solidFill>
                            <a:schemeClr val="bg1"/>
                          </a:solidFill>
                          <a:latin typeface="Arial" panose="020B0604020202020204" pitchFamily="34" charset="0"/>
                          <a:cs typeface="Arial" panose="020B0604020202020204" pitchFamily="34" charset="0"/>
                        </a:rPr>
                        <a:t> переработанного давальческого сырья; услуги за вычетом налогов и сборов, исчисляемых из выручки, за отчетный год, тыс. руб.</a:t>
                      </a:r>
                      <a:endParaRPr lang="ru-RU" b="1" dirty="0">
                        <a:solidFill>
                          <a:schemeClr val="bg1"/>
                        </a:solidFill>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648E85"/>
                    </a:solidFill>
                  </a:tcPr>
                </a:tc>
                <a:extLst>
                  <a:ext uri="{0D108BD9-81ED-4DB2-BD59-A6C34878D82A}">
                    <a16:rowId xmlns:a16="http://schemas.microsoft.com/office/drawing/2014/main" val="3368869867"/>
                  </a:ext>
                </a:extLst>
              </a:tr>
              <a:tr h="322383">
                <a:tc>
                  <a:txBody>
                    <a:bodyPr/>
                    <a:lstStyle/>
                    <a:p>
                      <a:pPr algn="ctr"/>
                      <a:r>
                        <a:rPr lang="ru-RU" sz="1600" dirty="0">
                          <a:solidFill>
                            <a:schemeClr val="tx1"/>
                          </a:solidFill>
                          <a:latin typeface="Arial" panose="020B0604020202020204" pitchFamily="34" charset="0"/>
                          <a:cs typeface="Arial" panose="020B0604020202020204" pitchFamily="34" charset="0"/>
                        </a:rPr>
                        <a:t>3</a:t>
                      </a: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ED1CD"/>
                    </a:solidFill>
                  </a:tcPr>
                </a:tc>
                <a:extLst>
                  <a:ext uri="{0D108BD9-81ED-4DB2-BD59-A6C34878D82A}">
                    <a16:rowId xmlns:a16="http://schemas.microsoft.com/office/drawing/2014/main" val="1556820861"/>
                  </a:ext>
                </a:extLst>
              </a:tr>
              <a:tr h="3253833">
                <a:tc>
                  <a:txBody>
                    <a:bodyPr/>
                    <a:lstStyle/>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0215" algn="l"/>
                        </a:tabLst>
                        <a:defRPr/>
                      </a:pPr>
                      <a:r>
                        <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стоимость промышленной продукции:</a:t>
                      </a: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ts val="50"/>
                        </a:lnSpc>
                        <a:spcBef>
                          <a:spcPts val="0"/>
                        </a:spcBef>
                        <a:spcAft>
                          <a:spcPts val="0"/>
                        </a:spcAft>
                        <a:buClrTx/>
                        <a:buSzTx/>
                        <a:buFont typeface="Wingdings" panose="05000000000000000000" pitchFamily="2" charset="2"/>
                        <a:buChar char=""/>
                        <a:tabLst>
                          <a:tab pos="450215" algn="l"/>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108000" algn="just" defTabSz="914400" rtl="0" eaLnBrk="1" fontAlgn="auto" latinLnBrk="0" hangingPunct="1">
                        <a:lnSpc>
                          <a:spcPct val="100000"/>
                        </a:lnSpc>
                        <a:spcBef>
                          <a:spcPts val="0"/>
                        </a:spcBef>
                        <a:spcAft>
                          <a:spcPts val="0"/>
                        </a:spcAft>
                        <a:buClrTx/>
                        <a:buSzTx/>
                        <a:buFont typeface="Wingdings" panose="05000000000000000000" pitchFamily="2" charset="2"/>
                        <a:buNone/>
                        <a:tabLst>
                          <a:tab pos="450215" algn="l"/>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отгруженной или предназначенной для отгрузки другим юридическим или физическим лицам;</a:t>
                      </a:r>
                    </a:p>
                    <a:p>
                      <a:pPr marL="0" marR="0" lvl="0" indent="0" algn="just" defTabSz="914400" rtl="0" eaLnBrk="1" fontAlgn="auto" latinLnBrk="0" hangingPunct="1">
                        <a:lnSpc>
                          <a:spcPts val="1320"/>
                        </a:lnSpc>
                        <a:spcBef>
                          <a:spcPts val="0"/>
                        </a:spcBef>
                        <a:spcAft>
                          <a:spcPts val="0"/>
                        </a:spcAft>
                        <a:buClrTx/>
                        <a:buSzTx/>
                        <a:buFont typeface="Wingdings" panose="05000000000000000000" pitchFamily="2" charset="2"/>
                        <a:buNone/>
                        <a:tabLst>
                          <a:tab pos="450215" algn="l"/>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108000" algn="just" defTabSz="914400" rtl="0" eaLnBrk="1" fontAlgn="auto" latinLnBrk="0" hangingPunct="1">
                        <a:lnSpc>
                          <a:spcPct val="100000"/>
                        </a:lnSpc>
                        <a:spcBef>
                          <a:spcPts val="0"/>
                        </a:spcBef>
                        <a:spcAft>
                          <a:spcPts val="0"/>
                        </a:spcAft>
                        <a:buClrTx/>
                        <a:buSzTx/>
                        <a:buFont typeface="Wingdings" panose="05000000000000000000" pitchFamily="2" charset="2"/>
                        <a:buNone/>
                        <a:tabLst>
                          <a:tab pos="450215" algn="l"/>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 в пределах организации:</a:t>
                      </a:r>
                    </a:p>
                    <a:p>
                      <a:pPr marL="0" marR="0" lvl="0" indent="108000" algn="just" defTabSz="914400" rtl="0" eaLnBrk="1" fontAlgn="auto" latinLnBrk="0" hangingPunct="1">
                        <a:lnSpc>
                          <a:spcPct val="100000"/>
                        </a:lnSpc>
                        <a:spcBef>
                          <a:spcPts val="0"/>
                        </a:spcBef>
                        <a:spcAft>
                          <a:spcPts val="0"/>
                        </a:spcAft>
                        <a:buClrTx/>
                        <a:buSzTx/>
                        <a:buFont typeface="Wingdings" panose="05000000000000000000" pitchFamily="2" charset="2"/>
                        <a:buNone/>
                        <a:tabLst>
                          <a:tab pos="450215" algn="l"/>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переданной для дальнейшего использования при осуществлении видов экономической деятельности, не включенных в разделы с 05 по 39 </a:t>
                      </a:r>
                      <a:b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b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ОКРБ 005-2011;</a:t>
                      </a: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выданной своим работникам в счет оплаты труда;</a:t>
                      </a: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endPar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070610" marR="0" lvl="0" indent="-171450" algn="l" defTabSz="914400" rtl="0" eaLnBrk="1" fontAlgn="auto" latinLnBrk="0" hangingPunct="1">
                        <a:lnSpc>
                          <a:spcPts val="1200"/>
                        </a:lnSpc>
                        <a:spcBef>
                          <a:spcPts val="0"/>
                        </a:spcBef>
                        <a:spcAft>
                          <a:spcPts val="0"/>
                        </a:spcAft>
                        <a:buClrTx/>
                        <a:buSzTx/>
                        <a:buFont typeface="Arial" panose="020B0604020202020204" pitchFamily="34" charset="0"/>
                        <a:buChar char="•"/>
                        <a:tabLst/>
                        <a:defRPr/>
                      </a:pP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зачисленной в состав собственных основных средств</a:t>
                      </a:r>
                    </a:p>
                    <a:p>
                      <a:pPr marL="899160" marR="0" lvl="0" indent="0" algn="l" defTabSz="914400" rtl="0" eaLnBrk="1" fontAlgn="auto" latinLnBrk="0" hangingPunct="1">
                        <a:lnSpc>
                          <a:spcPts val="1200"/>
                        </a:lnSpc>
                        <a:spcBef>
                          <a:spcPts val="0"/>
                        </a:spcBef>
                        <a:spcAft>
                          <a:spcPts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tab pos="450215" algn="l"/>
                        </a:tabLst>
                        <a:defRPr/>
                      </a:pPr>
                      <a:r>
                        <a:rPr kumimoji="0" lang="ru-RU" sz="1100" b="1"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оказанных услуг промышленного характера</a:t>
                      </a:r>
                      <a:r>
                        <a:rPr kumimoji="0" lang="ru-RU"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другим юридическим и физическим лицам </a:t>
                      </a:r>
                      <a:endParaRPr kumimoji="0" lang="en-US" sz="11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tab pos="450215" algn="l"/>
                        </a:tabLst>
                        <a:defRPr/>
                      </a:pPr>
                      <a:r>
                        <a:rPr kumimoji="0" lang="ru-RU"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 </a:t>
                      </a:r>
                      <a:endParaRPr kumimoji="0" lang="ru-RU"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0" u="none" strike="noStrike" kern="1200" cap="none" spc="0" normalizeH="0" baseline="0" noProof="0" dirty="0">
                          <a:ln>
                            <a:noFill/>
                          </a:ln>
                          <a:solidFill>
                            <a:srgbClr val="C00000"/>
                          </a:solidFill>
                          <a:effectLst/>
                          <a:uLnTx/>
                          <a:uFillTx/>
                          <a:latin typeface="Arial" panose="020B0604020202020204" pitchFamily="34" charset="0"/>
                          <a:ea typeface="+mn-ea"/>
                          <a:cs typeface="Arial" panose="020B0604020202020204" pitchFamily="34" charset="0"/>
                        </a:rPr>
                        <a:t>п.130 Указаний</a:t>
                      </a:r>
                      <a:endParaRPr lang="ru-RU" dirty="0">
                        <a:latin typeface="Arial" panose="020B0604020202020204" pitchFamily="34" charset="0"/>
                        <a:cs typeface="Arial" panose="020B0604020202020204" pitchFamily="34" charset="0"/>
                      </a:endParaRPr>
                    </a:p>
                  </a:txBody>
                  <a:tcP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ED1CD">
                        <a:alpha val="0"/>
                      </a:srgbClr>
                    </a:solidFill>
                  </a:tcPr>
                </a:tc>
                <a:extLst>
                  <a:ext uri="{0D108BD9-81ED-4DB2-BD59-A6C34878D82A}">
                    <a16:rowId xmlns:a16="http://schemas.microsoft.com/office/drawing/2014/main" val="1292838876"/>
                  </a:ext>
                </a:extLst>
              </a:tr>
            </a:tbl>
          </a:graphicData>
        </a:graphic>
      </p:graphicFrame>
    </p:spTree>
    <p:extLst>
      <p:ext uri="{BB962C8B-B14F-4D97-AF65-F5344CB8AC3E}">
        <p14:creationId xmlns:p14="http://schemas.microsoft.com/office/powerpoint/2010/main" val="244280252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68</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Заголовок 1"/>
          <p:cNvSpPr txBox="1">
            <a:spLocks/>
          </p:cNvSpPr>
          <p:nvPr/>
        </p:nvSpPr>
        <p:spPr>
          <a:xfrm>
            <a:off x="2103119" y="1080000"/>
            <a:ext cx="9042401" cy="4464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285750" lvl="0" indent="-285750">
              <a:lnSpc>
                <a:spcPct val="100000"/>
              </a:lnSpc>
              <a:spcBef>
                <a:spcPts val="0"/>
              </a:spcBef>
              <a:buFont typeface="Wingdings" panose="05000000000000000000" pitchFamily="2" charset="2"/>
              <a:buChar char="v"/>
              <a:defRPr/>
            </a:pP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Данные об оказанных </a:t>
            </a:r>
            <a:r>
              <a:rPr kumimoji="0" lang="ru-RU" sz="20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услугах</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промышленного характера </a:t>
            </a: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разделе </a:t>
            </a: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VII</a:t>
            </a:r>
            <a:r>
              <a:rPr kumimoji="0" lang="ru-RU" sz="20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отражаются </a:t>
            </a:r>
            <a:r>
              <a:rPr kumimoji="0" lang="ru-RU" sz="20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без учета стоимости переработанного давальческого сырья.</a:t>
            </a:r>
            <a:r>
              <a:rPr kumimoji="0" lang="ru-RU" sz="2000" b="1" i="0" u="none" strike="noStrike" kern="1200" cap="none" spc="0" normalizeH="0" noProof="0" dirty="0">
                <a:ln>
                  <a:noFill/>
                </a:ln>
                <a:solidFill>
                  <a:srgbClr val="FF0000"/>
                </a:solidFill>
                <a:effectLst/>
                <a:uLnTx/>
                <a:uFillTx/>
                <a:latin typeface="Arial" panose="020B0604020202020204" pitchFamily="34" charset="0"/>
                <a:cs typeface="Arial" panose="020B0604020202020204" pitchFamily="34" charset="0"/>
              </a:rPr>
              <a:t> </a:t>
            </a:r>
          </a:p>
          <a:p>
            <a:pPr marL="284400" lvl="0">
              <a:lnSpc>
                <a:spcPct val="100000"/>
              </a:lnSpc>
              <a:spcBef>
                <a:spcPts val="0"/>
              </a:spcBef>
              <a:defRPr/>
            </a:pPr>
            <a:r>
              <a:rPr kumimoji="0" lang="ru-RU" sz="2000" b="1" i="0" u="none" strike="noStrike" kern="1200" cap="none" spc="0" normalizeH="0" baseline="0" noProof="0" dirty="0">
                <a:ln>
                  <a:noFill/>
                </a:ln>
                <a:effectLst/>
                <a:uLnTx/>
                <a:uFillTx/>
                <a:latin typeface="Arial" panose="020B0604020202020204" pitchFamily="34" charset="0"/>
                <a:cs typeface="Arial" panose="020B0604020202020204" pitchFamily="34" charset="0"/>
              </a:rPr>
              <a:t>При оказании </a:t>
            </a:r>
            <a:r>
              <a:rPr kumimoji="0" lang="ru-RU" sz="2000" i="0" u="none" strike="noStrike" kern="1200" cap="none" spc="0" normalizeH="0" baseline="0" noProof="0" dirty="0">
                <a:ln>
                  <a:noFill/>
                </a:ln>
                <a:effectLst/>
                <a:uLnTx/>
                <a:uFillTx/>
                <a:latin typeface="Arial" panose="020B0604020202020204" pitchFamily="34" charset="0"/>
                <a:cs typeface="Arial" panose="020B0604020202020204" pitchFamily="34" charset="0"/>
              </a:rPr>
              <a:t>организацией услуг промышленного характера</a:t>
            </a:r>
            <a:r>
              <a:rPr lang="en-US" sz="2000" dirty="0">
                <a:latin typeface="Arial" panose="020B0604020202020204" pitchFamily="34" charset="0"/>
                <a:cs typeface="Arial" panose="020B0604020202020204" pitchFamily="34" charset="0"/>
              </a:rPr>
              <a:t> </a:t>
            </a:r>
            <a:r>
              <a:rPr lang="ru-RU" sz="2000" b="1" dirty="0">
                <a:latin typeface="Arial" panose="020B0604020202020204" pitchFamily="34" charset="0"/>
                <a:cs typeface="Arial" panose="020B0604020202020204" pitchFamily="34" charset="0"/>
              </a:rPr>
              <a:t>данные </a:t>
            </a:r>
            <a:br>
              <a:rPr lang="ru-RU" sz="2000" b="1" dirty="0">
                <a:latin typeface="Arial" panose="020B0604020202020204" pitchFamily="34" charset="0"/>
                <a:cs typeface="Arial" panose="020B0604020202020204" pitchFamily="34" charset="0"/>
              </a:rPr>
            </a:br>
            <a:r>
              <a:rPr lang="ru-RU" sz="2000" b="1" i="1" dirty="0">
                <a:solidFill>
                  <a:srgbClr val="385723"/>
                </a:solidFill>
                <a:latin typeface="Arial" panose="020B0604020202020204" pitchFamily="34" charset="0"/>
                <a:cs typeface="Arial" panose="020B0604020202020204" pitchFamily="34" charset="0"/>
              </a:rPr>
              <a:t>в графе 1 должны быть равны данным по графе 3, при этом </a:t>
            </a:r>
            <a:r>
              <a:rPr lang="en-US" sz="2000" b="1" i="1" dirty="0">
                <a:solidFill>
                  <a:srgbClr val="385723"/>
                </a:solidFill>
                <a:latin typeface="Arial" panose="020B0604020202020204" pitchFamily="34" charset="0"/>
                <a:cs typeface="Arial" panose="020B0604020202020204" pitchFamily="34" charset="0"/>
              </a:rPr>
              <a:t/>
            </a:r>
            <a:br>
              <a:rPr lang="en-US" sz="2000" b="1" i="1" dirty="0">
                <a:solidFill>
                  <a:srgbClr val="385723"/>
                </a:solidFill>
                <a:latin typeface="Arial" panose="020B0604020202020204" pitchFamily="34" charset="0"/>
                <a:cs typeface="Arial" panose="020B0604020202020204" pitchFamily="34" charset="0"/>
              </a:rPr>
            </a:br>
            <a:r>
              <a:rPr lang="ru-RU" sz="2000" b="1" i="1" dirty="0">
                <a:solidFill>
                  <a:srgbClr val="385723"/>
                </a:solidFill>
                <a:latin typeface="Arial" panose="020B0604020202020204" pitchFamily="34" charset="0"/>
                <a:cs typeface="Arial" panose="020B0604020202020204" pitchFamily="34" charset="0"/>
              </a:rPr>
              <a:t>в графе 2 данные не отражаются.</a:t>
            </a:r>
            <a:endParaRPr kumimoji="0" lang="en-US" sz="2000" b="1" i="1" u="none" strike="noStrike" kern="1200" cap="none" spc="0" normalizeH="0" baseline="0" noProof="0" dirty="0">
              <a:ln>
                <a:noFill/>
              </a:ln>
              <a:solidFill>
                <a:srgbClr val="385723"/>
              </a:solidFill>
              <a:effectLst/>
              <a:uLnTx/>
              <a:uFillTx/>
              <a:latin typeface="Arial" panose="020B0604020202020204" pitchFamily="34" charset="0"/>
              <a:cs typeface="Arial" panose="020B0604020202020204" pitchFamily="34" charset="0"/>
            </a:endParaRPr>
          </a:p>
          <a:p>
            <a:pPr marL="285750" marR="0" lvl="0" indent="-285750"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ru-RU" sz="1800" b="1"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285750" marR="0" lvl="0" indent="-285750"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ru-RU" sz="1800" b="1" dirty="0">
              <a:solidFill>
                <a:srgbClr val="FF0000"/>
              </a:solidFill>
              <a:latin typeface="Arial" panose="020B0604020202020204" pitchFamily="34" charset="0"/>
              <a:cs typeface="Arial" panose="020B0604020202020204" pitchFamily="34" charset="0"/>
            </a:endParaRPr>
          </a:p>
          <a:p>
            <a:pPr marL="285750" marR="0" lvl="0" indent="-285750"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ru-RU" sz="2000" i="0" u="none" strike="noStrike" kern="1200" cap="none" spc="0" normalizeH="0" baseline="0" noProof="0" dirty="0">
                <a:ln>
                  <a:noFill/>
                </a:ln>
                <a:effectLst/>
                <a:uLnTx/>
                <a:uFillTx/>
                <a:latin typeface="Arial" panose="020B0604020202020204" pitchFamily="34" charset="0"/>
                <a:cs typeface="Arial" panose="020B0604020202020204" pitchFamily="34" charset="0"/>
              </a:rPr>
              <a:t>Данные о </a:t>
            </a:r>
            <a:r>
              <a:rPr kumimoji="0" lang="ru-RU" sz="2000" b="1"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производстве</a:t>
            </a:r>
            <a:r>
              <a:rPr kumimoji="0" lang="ru-RU" sz="2000" i="0" u="none" strike="noStrike" kern="1200" cap="none" spc="0" normalizeH="0" baseline="0" noProof="0" dirty="0">
                <a:ln>
                  <a:noFill/>
                </a:ln>
                <a:effectLst/>
                <a:uLnTx/>
                <a:uFillTx/>
                <a:latin typeface="Arial" panose="020B0604020202020204" pitchFamily="34" charset="0"/>
                <a:cs typeface="Arial" panose="020B0604020202020204" pitchFamily="34" charset="0"/>
              </a:rPr>
              <a:t> промышленной продукции,</a:t>
            </a:r>
            <a:r>
              <a:rPr kumimoji="0" lang="ru-RU" sz="2000" i="0" u="none" strike="noStrike" kern="1200" cap="none" spc="0" normalizeH="0" noProof="0" dirty="0">
                <a:ln>
                  <a:noFill/>
                </a:ln>
                <a:effectLst/>
                <a:uLnTx/>
                <a:uFillTx/>
                <a:latin typeface="Arial" panose="020B0604020202020204" pitchFamily="34" charset="0"/>
                <a:cs typeface="Arial" panose="020B0604020202020204" pitchFamily="34" charset="0"/>
              </a:rPr>
              <a:t> изготовленной </a:t>
            </a:r>
            <a:r>
              <a:rPr kumimoji="0" lang="en-US" sz="2000" i="0" u="none" strike="noStrike" kern="1200" cap="none" spc="0" normalizeH="0" noProof="0" dirty="0">
                <a:ln>
                  <a:noFill/>
                </a:ln>
                <a:effectLst/>
                <a:uLnTx/>
                <a:uFillTx/>
                <a:latin typeface="Arial" panose="020B0604020202020204" pitchFamily="34" charset="0"/>
                <a:cs typeface="Arial" panose="020B0604020202020204" pitchFamily="34" charset="0"/>
              </a:rPr>
              <a:t/>
            </a:r>
            <a:br>
              <a:rPr kumimoji="0" lang="en-US" sz="2000" i="0" u="none" strike="noStrike" kern="1200" cap="none" spc="0" normalizeH="0" noProof="0" dirty="0">
                <a:ln>
                  <a:noFill/>
                </a:ln>
                <a:effectLst/>
                <a:uLnTx/>
                <a:uFillTx/>
                <a:latin typeface="Arial" panose="020B0604020202020204" pitchFamily="34" charset="0"/>
                <a:cs typeface="Arial" panose="020B0604020202020204" pitchFamily="34" charset="0"/>
              </a:rPr>
            </a:br>
            <a:r>
              <a:rPr kumimoji="0" lang="ru-RU" sz="2000" i="0" u="none" strike="noStrike" kern="1200" cap="none" spc="0" normalizeH="0" noProof="0" dirty="0">
                <a:ln>
                  <a:noFill/>
                </a:ln>
                <a:effectLst/>
                <a:uLnTx/>
                <a:uFillTx/>
                <a:latin typeface="Arial" panose="020B0604020202020204" pitchFamily="34" charset="0"/>
                <a:cs typeface="Arial" panose="020B0604020202020204" pitchFamily="34" charset="0"/>
              </a:rPr>
              <a:t>из давальческого сырья, </a:t>
            </a:r>
            <a:r>
              <a:rPr kumimoji="0" lang="ru-RU" sz="2000" b="1" i="1" u="none" strike="noStrike" kern="1200" cap="none" spc="0" normalizeH="0" noProof="0" dirty="0">
                <a:ln>
                  <a:noFill/>
                </a:ln>
                <a:solidFill>
                  <a:srgbClr val="385723"/>
                </a:solidFill>
                <a:effectLst/>
                <a:uLnTx/>
                <a:uFillTx/>
                <a:latin typeface="Arial" panose="020B0604020202020204" pitchFamily="34" charset="0"/>
                <a:cs typeface="Arial" panose="020B0604020202020204" pitchFamily="34" charset="0"/>
              </a:rPr>
              <a:t>в графах с 1 по 3 </a:t>
            </a:r>
            <a:r>
              <a:rPr kumimoji="0" lang="ru-RU" sz="2000" i="0" u="none" strike="noStrike" kern="1200" cap="none" spc="0" normalizeH="0" noProof="0" dirty="0">
                <a:ln>
                  <a:noFill/>
                </a:ln>
                <a:effectLst/>
                <a:uLnTx/>
                <a:uFillTx/>
                <a:latin typeface="Arial" panose="020B0604020202020204" pitchFamily="34" charset="0"/>
                <a:cs typeface="Arial" panose="020B0604020202020204" pitchFamily="34" charset="0"/>
              </a:rPr>
              <a:t>отражаются </a:t>
            </a:r>
            <a:r>
              <a:rPr kumimoji="0" lang="ru-RU" sz="2000" b="1" i="0" u="none" strike="noStrike" kern="1200" cap="none" spc="0" normalizeH="0" noProof="0" dirty="0">
                <a:ln>
                  <a:noFill/>
                </a:ln>
                <a:solidFill>
                  <a:srgbClr val="C00000"/>
                </a:solidFill>
                <a:effectLst/>
                <a:uLnTx/>
                <a:uFillTx/>
                <a:latin typeface="Arial" panose="020B0604020202020204" pitchFamily="34" charset="0"/>
                <a:cs typeface="Arial" panose="020B0604020202020204" pitchFamily="34" charset="0"/>
              </a:rPr>
              <a:t>с учетом переработанного давальческого сырья.</a:t>
            </a:r>
            <a:endParaRPr kumimoji="0" lang="ru-RU" sz="2000" b="1"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endParaRPr>
          </a:p>
          <a:p>
            <a:pPr marR="0" lvl="0" algn="just" defTabSz="914400" rtl="0" eaLnBrk="1" fontAlgn="auto" latinLnBrk="0" hangingPunct="1">
              <a:lnSpc>
                <a:spcPct val="100000"/>
              </a:lnSpc>
              <a:spcBef>
                <a:spcPts val="0"/>
              </a:spcBef>
              <a:spcAft>
                <a:spcPts val="0"/>
              </a:spcAft>
              <a:buClrTx/>
              <a:buSzTx/>
              <a:tabLst/>
              <a:defRPr/>
            </a:pPr>
            <a:endParaRPr kumimoji="0" lang="en-US" sz="180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755177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69</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511443" y="760577"/>
            <a:ext cx="9256258" cy="640932"/>
          </a:xfrm>
        </p:spPr>
        <p:txBody>
          <a:bodyPr anchor="ctr">
            <a:norm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V</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II</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I «Объем подрядных работ»</a:t>
            </a:r>
            <a:endParaRPr lang="ru-RU" sz="1600" i="1"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13" name="Заголовок 1"/>
          <p:cNvSpPr txBox="1">
            <a:spLocks/>
          </p:cNvSpPr>
          <p:nvPr/>
        </p:nvSpPr>
        <p:spPr>
          <a:xfrm>
            <a:off x="1721710" y="1471905"/>
            <a:ext cx="9020350" cy="29291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spcBef>
                <a:spcPct val="0"/>
              </a:spcBef>
              <a:spcAft>
                <a:spcPts val="0"/>
              </a:spcAft>
              <a:buClrTx/>
              <a:buSzTx/>
              <a:buFontTx/>
              <a:buNone/>
              <a:tabLst/>
              <a:defRPr/>
            </a:pPr>
            <a:r>
              <a:rPr kumimoji="0" lang="ru-RU" altLang="ru-RU" sz="1800" b="0" i="1"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t>заполняют организации выполняющие строительные работы </a:t>
            </a:r>
            <a:br>
              <a:rPr kumimoji="0" lang="ru-RU" altLang="ru-RU" sz="1800" b="0" i="1"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br>
            <a:r>
              <a:rPr kumimoji="0" lang="ru-RU" altLang="ru-RU" sz="1800" b="0" i="1"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t>(ОКЭД</a:t>
            </a:r>
            <a:r>
              <a:rPr kumimoji="0" lang="ru-RU" altLang="ru-RU" sz="1800" b="0" i="0"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t> </a:t>
            </a:r>
            <a:r>
              <a:rPr kumimoji="0" lang="ru-RU" altLang="ru-RU" sz="1800" b="1"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41-43</a:t>
            </a:r>
            <a:r>
              <a:rPr kumimoji="0" lang="ru-RU" altLang="ru-RU" sz="1800" b="1" i="0"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 </a:t>
            </a:r>
            <a:r>
              <a:rPr kumimoji="0" lang="ru-RU" altLang="ru-RU" sz="18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кроме 41100, 43992</a:t>
            </a:r>
            <a:r>
              <a:rPr kumimoji="0" lang="ru-RU" altLang="ru-RU" sz="1800" b="0" i="1"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t>)</a:t>
            </a:r>
            <a:r>
              <a:rPr kumimoji="0" lang="ru-RU" altLang="ru-RU" sz="1800" b="0" i="0"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t> </a:t>
            </a:r>
            <a:br>
              <a:rPr kumimoji="0" lang="ru-RU" altLang="ru-RU" sz="1800" b="0" i="0" u="none" strike="noStrike" kern="1200" cap="none" spc="0" normalizeH="0" baseline="0" noProof="0" dirty="0">
                <a:ln>
                  <a:noFill/>
                </a:ln>
                <a:solidFill>
                  <a:srgbClr val="111111"/>
                </a:solidFill>
                <a:effectLst/>
                <a:uLnTx/>
                <a:uFillTx/>
                <a:latin typeface="Arial" panose="020B0604020202020204" pitchFamily="34" charset="0"/>
                <a:cs typeface="Arial" panose="020B0604020202020204" pitchFamily="34" charset="0"/>
              </a:rPr>
            </a:br>
            <a:r>
              <a:rPr kumimoji="0" lang="ru-RU" altLang="ru-RU" sz="1800" b="0" i="1"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согласно</a:t>
            </a:r>
            <a:r>
              <a:rPr kumimoji="0" lang="ru-RU" altLang="ru-RU" sz="1800" b="1" i="1" u="none" strike="noStrike" kern="1200" cap="none" spc="0" normalizeH="0" baseline="0" noProof="0" dirty="0">
                <a:ln>
                  <a:noFill/>
                </a:ln>
                <a:solidFill>
                  <a:srgbClr val="648E85"/>
                </a:solidFill>
                <a:effectLst/>
                <a:uLnTx/>
                <a:uFillTx/>
                <a:latin typeface="Arial" panose="020B0604020202020204" pitchFamily="34" charset="0"/>
                <a:cs typeface="Arial" panose="020B0604020202020204" pitchFamily="34" charset="0"/>
              </a:rPr>
              <a:t> </a:t>
            </a:r>
            <a:r>
              <a:rPr kumimoji="0" lang="ru-RU" altLang="ru-RU" sz="2000" b="1" i="1" u="none" strike="noStrike" kern="1200" cap="none" spc="0" normalizeH="0" baseline="0" noProof="0" dirty="0">
                <a:ln>
                  <a:noFill/>
                </a:ln>
                <a:effectLst/>
                <a:uLnTx/>
                <a:uFillTx/>
                <a:latin typeface="Arial" panose="020B0604020202020204" pitchFamily="34" charset="0"/>
                <a:cs typeface="Arial" panose="020B0604020202020204" pitchFamily="34" charset="0"/>
              </a:rPr>
              <a:t>актам сдачи-приемки выполненных строительных работ</a:t>
            </a: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
            </a:r>
            <a:b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b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и иных</a:t>
            </a:r>
            <a:r>
              <a:rPr kumimoji="0" lang="ru-RU" altLang="ru-RU" sz="1800" b="1" i="1" u="none" strike="noStrike" kern="1200" cap="none" spc="0" normalizeH="0" noProof="0" dirty="0">
                <a:ln>
                  <a:noFill/>
                </a:ln>
                <a:solidFill>
                  <a:srgbClr val="28522B"/>
                </a:solidFill>
                <a:effectLst/>
                <a:uLnTx/>
                <a:uFillTx/>
                <a:latin typeface="Arial" panose="020B0604020202020204" pitchFamily="34" charset="0"/>
                <a:cs typeface="Arial" panose="020B0604020202020204" pitchFamily="34" charset="0"/>
              </a:rPr>
              <a:t> специальных монтажных работ </a:t>
            </a: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 по формам согласно приложениям 3-6 к постановлению Министерства архитектуры </a:t>
            </a:r>
            <a:b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b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и строительства </a:t>
            </a:r>
            <a:r>
              <a:rPr kumimoji="0" lang="ru-RU" altLang="ru-RU" sz="1800" b="1" i="1" u="none" strike="noStrike" kern="1200" cap="none" spc="0" normalizeH="0" baseline="0" noProof="0" dirty="0" smtClean="0">
                <a:ln>
                  <a:noFill/>
                </a:ln>
                <a:solidFill>
                  <a:srgbClr val="28522B"/>
                </a:solidFill>
                <a:effectLst/>
                <a:uLnTx/>
                <a:uFillTx/>
                <a:latin typeface="Arial" panose="020B0604020202020204" pitchFamily="34" charset="0"/>
                <a:cs typeface="Arial" panose="020B0604020202020204" pitchFamily="34" charset="0"/>
              </a:rPr>
              <a:t>РБ</a:t>
            </a:r>
            <a:r>
              <a:rPr kumimoji="0" lang="ru-RU" altLang="ru-RU" sz="1800" b="1" i="1" u="none" strike="noStrike" kern="1200" cap="none" spc="0" normalizeH="0" noProof="0" dirty="0" smtClean="0">
                <a:ln>
                  <a:noFill/>
                </a:ln>
                <a:solidFill>
                  <a:srgbClr val="28522B"/>
                </a:solidFill>
                <a:effectLst/>
                <a:uLnTx/>
                <a:uFillTx/>
                <a:latin typeface="Arial" panose="020B0604020202020204" pitchFamily="34" charset="0"/>
                <a:cs typeface="Arial" panose="020B0604020202020204" pitchFamily="34" charset="0"/>
              </a:rPr>
              <a:t> </a:t>
            </a:r>
            <a:r>
              <a:rPr kumimoji="0" lang="ru-RU" altLang="ru-RU" sz="1800" b="1" i="1" u="none" strike="noStrike" kern="1200" cap="none" spc="0" normalizeH="0" baseline="0" noProof="0" dirty="0" smtClean="0">
                <a:ln>
                  <a:noFill/>
                </a:ln>
                <a:solidFill>
                  <a:srgbClr val="28522B"/>
                </a:solidFill>
                <a:effectLst/>
                <a:uLnTx/>
                <a:uFillTx/>
                <a:latin typeface="Arial" panose="020B0604020202020204" pitchFamily="34" charset="0"/>
                <a:cs typeface="Arial" panose="020B0604020202020204" pitchFamily="34" charset="0"/>
              </a:rPr>
              <a:t>от </a:t>
            </a: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29 апреля 2011 г. №13 </a:t>
            </a:r>
            <a:b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b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«Об установлении форм первичных учетных документов </a:t>
            </a:r>
            <a:b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br>
            <a:r>
              <a:rPr kumimoji="0" lang="ru-RU" altLang="ru-RU" sz="18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в строительстве» и иных первичных учетных документов, имеющихся на дату представления отчета</a:t>
            </a:r>
            <a:r>
              <a:rPr lang="ru-RU" altLang="ru-RU" sz="1800" dirty="0">
                <a:solidFill>
                  <a:srgbClr val="28522B"/>
                </a:solidFill>
                <a:latin typeface="Arial" panose="020B0604020202020204" pitchFamily="34" charset="0"/>
                <a:cs typeface="Arial" panose="020B0604020202020204" pitchFamily="34" charset="0"/>
              </a:rPr>
              <a:t>.</a:t>
            </a:r>
            <a:endParaRPr kumimoji="0" lang="ru-RU" sz="1800" b="0" i="0" u="none" strike="noStrike" kern="1200" cap="none" spc="0" normalizeH="0" baseline="0" noProof="0" dirty="0">
              <a:ln>
                <a:noFill/>
              </a:ln>
              <a:solidFill>
                <a:srgbClr val="28522B"/>
              </a:solidFill>
              <a:effectLst/>
              <a:uLnTx/>
              <a:uFillTx/>
              <a:latin typeface="Calibri Light"/>
            </a:endParaRPr>
          </a:p>
        </p:txBody>
      </p:sp>
      <p:sp>
        <p:nvSpPr>
          <p:cNvPr id="14" name="Объект 2"/>
          <p:cNvSpPr txBox="1">
            <a:spLocks/>
          </p:cNvSpPr>
          <p:nvPr/>
        </p:nvSpPr>
        <p:spPr>
          <a:xfrm>
            <a:off x="1761494" y="4267200"/>
            <a:ext cx="9447280" cy="218397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1800" b="1" i="0" u="none" strike="noStrike" kern="1200" cap="none" spc="0" normalizeH="0" baseline="0" noProof="0" dirty="0">
              <a:ln>
                <a:noFill/>
              </a:ln>
              <a:solidFill>
                <a:srgbClr val="C0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ts val="1000"/>
              </a:lnSpc>
              <a:spcBef>
                <a:spcPts val="0"/>
              </a:spcBef>
              <a:spcAft>
                <a:spcPts val="0"/>
              </a:spcAft>
              <a:buClrTx/>
              <a:buSzTx/>
              <a:buFont typeface="Arial" panose="020B0604020202020204" pitchFamily="34" charset="0"/>
              <a:buNone/>
              <a:tabLst/>
              <a:defRPr/>
            </a:pPr>
            <a:r>
              <a:rPr kumimoji="0" lang="ru-RU" sz="2400" b="1" i="0" u="none" strike="noStrike" kern="120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Не заполняют: </a:t>
            </a:r>
          </a:p>
          <a:p>
            <a:pPr marL="228600" marR="0" lvl="0" indent="-228600" algn="l" defTabSz="914400" rtl="0" eaLnBrk="1" fontAlgn="auto" latinLnBrk="0" hangingPunct="1">
              <a:lnSpc>
                <a:spcPct val="50000"/>
              </a:lnSpc>
              <a:spcBef>
                <a:spcPts val="1200"/>
              </a:spcBef>
              <a:spcAft>
                <a:spcPts val="0"/>
              </a:spcAft>
              <a:buClrTx/>
              <a:buSzTx/>
              <a:buFont typeface="Wingdings" panose="05000000000000000000" pitchFamily="2" charset="2"/>
              <a:buChar char="Ø"/>
              <a:tabLst/>
              <a:defRPr/>
            </a:pPr>
            <a:r>
              <a:rPr kumimoji="0" lang="ru-RU" sz="2400" b="0" i="0" u="none" strike="noStrike" kern="1200" cap="none" spc="0" normalizeH="0" baseline="0" noProof="0" dirty="0">
                <a:ln>
                  <a:noFill/>
                </a:ln>
                <a:solidFill>
                  <a:srgbClr val="481419"/>
                </a:solidFill>
                <a:effectLst/>
                <a:uLnTx/>
                <a:uFillTx/>
                <a:latin typeface="Arial" panose="020B0604020202020204" pitchFamily="34" charset="0"/>
                <a:cs typeface="Arial" panose="020B0604020202020204" pitchFamily="34" charset="0"/>
              </a:rPr>
              <a:t>организации представляющие форму </a:t>
            </a:r>
            <a:r>
              <a:rPr kumimoji="0" lang="ru-RU" sz="2400" b="0" i="0" u="none" strike="noStrike" kern="1200" cap="none" spc="0" normalizeH="0" baseline="0" noProof="0" dirty="0">
                <a:ln>
                  <a:noFill/>
                </a:ln>
                <a:solidFill>
                  <a:srgbClr val="97000B"/>
                </a:solidFill>
                <a:effectLst/>
                <a:uLnTx/>
                <a:uFillTx/>
                <a:latin typeface="Arial" panose="020B0604020202020204" pitchFamily="34" charset="0"/>
                <a:cs typeface="Arial" panose="020B0604020202020204" pitchFamily="34" charset="0"/>
              </a:rPr>
              <a:t>12- ис (строительство);</a:t>
            </a:r>
          </a:p>
          <a:p>
            <a:pPr marL="0" marR="0" lvl="0" indent="0" algn="ctr" defTabSz="914400" rtl="0" eaLnBrk="1" fontAlgn="auto" latinLnBrk="0" hangingPunct="1">
              <a:lnSpc>
                <a:spcPct val="100000"/>
              </a:lnSpc>
              <a:spcBef>
                <a:spcPts val="1000"/>
              </a:spcBef>
              <a:spcAft>
                <a:spcPts val="0"/>
              </a:spcAft>
              <a:buClrTx/>
              <a:buSzTx/>
              <a:buNone/>
              <a:tabLst/>
              <a:defRPr/>
            </a:pPr>
            <a:r>
              <a:rPr lang="ru-RU" sz="1600" dirty="0">
                <a:latin typeface="Arial" panose="020B0604020202020204" pitchFamily="34" charset="0"/>
                <a:cs typeface="Arial" panose="020B0604020202020204" pitchFamily="34" charset="0"/>
              </a:rPr>
              <a:t>(данные организации выполнили за предыдущий год собственными силами подрядные работы стоимостью 1 млн. рублей и более в целом по юридическому лицу)</a:t>
            </a: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Ø"/>
              <a:tabLst/>
              <a:defRPr/>
            </a:pPr>
            <a:r>
              <a:rPr kumimoji="0" lang="ru-RU" sz="2400" b="0" i="0" u="none" strike="noStrike" kern="1200" cap="none" spc="0" normalizeH="0" baseline="0" noProof="0" dirty="0">
                <a:ln>
                  <a:noFill/>
                </a:ln>
                <a:solidFill>
                  <a:srgbClr val="481419"/>
                </a:solidFill>
                <a:effectLst/>
                <a:uLnTx/>
                <a:uFillTx/>
                <a:latin typeface="Arial" panose="020B0604020202020204" pitchFamily="34" charset="0"/>
                <a:cs typeface="Arial" panose="020B0604020202020204" pitchFamily="34" charset="0"/>
              </a:rPr>
              <a:t>в случае составления </a:t>
            </a:r>
            <a:r>
              <a:rPr kumimoji="0" lang="ru-RU" sz="2400" b="0" i="0" u="none" strike="noStrike" kern="1200" cap="none" spc="0" normalizeH="0" baseline="0" noProof="0" dirty="0">
                <a:ln>
                  <a:noFill/>
                </a:ln>
                <a:solidFill>
                  <a:srgbClr val="97000B"/>
                </a:solidFill>
                <a:effectLst/>
                <a:uLnTx/>
                <a:uFillTx/>
                <a:latin typeface="Arial" panose="020B0604020202020204" pitchFamily="34" charset="0"/>
                <a:cs typeface="Arial" panose="020B0604020202020204" pitchFamily="34" charset="0"/>
              </a:rPr>
              <a:t>договора на оказание услуг</a:t>
            </a:r>
            <a:endParaRPr kumimoji="0" lang="en-US" sz="2400" b="0" i="0" u="none" strike="noStrike" kern="1200" cap="none" spc="0" normalizeH="0" baseline="0" noProof="0" dirty="0">
              <a:ln>
                <a:noFill/>
              </a:ln>
              <a:solidFill>
                <a:srgbClr val="97000B"/>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600" b="1" i="0" u="none" strike="noStrike" kern="120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019512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a:t>
            </a: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7</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1279" y="1499886"/>
            <a:ext cx="7419704" cy="5153463"/>
          </a:xfrm>
          <a:prstGeom prst="rect">
            <a:avLst/>
          </a:prstGeom>
        </p:spPr>
      </p:pic>
      <p:sp>
        <p:nvSpPr>
          <p:cNvPr id="3" name="Прямоугольник 2"/>
          <p:cNvSpPr/>
          <p:nvPr/>
        </p:nvSpPr>
        <p:spPr>
          <a:xfrm>
            <a:off x="2020389" y="792000"/>
            <a:ext cx="8254321" cy="707886"/>
          </a:xfrm>
          <a:prstGeom prst="rect">
            <a:avLst/>
          </a:prstGeom>
        </p:spPr>
        <p:txBody>
          <a:bodyPr wrap="square">
            <a:spAutoFit/>
          </a:bodyPr>
          <a:lstStyle/>
          <a:p>
            <a:pPr algn="ctr">
              <a:defRPr/>
            </a:pPr>
            <a:r>
              <a:rPr lang="ru-RU" sz="2000" b="1" dirty="0">
                <a:solidFill>
                  <a:srgbClr val="385723"/>
                </a:solidFill>
                <a:latin typeface="Arial" panose="020B0604020202020204" pitchFamily="34" charset="0"/>
                <a:cs typeface="Arial" panose="020B0604020202020204" pitchFamily="34" charset="0"/>
              </a:rPr>
              <a:t>Рубрика «Структурная статистика</a:t>
            </a:r>
            <a:br>
              <a:rPr lang="ru-RU" sz="2000" b="1" dirty="0">
                <a:solidFill>
                  <a:srgbClr val="385723"/>
                </a:solidFill>
                <a:latin typeface="Arial" panose="020B0604020202020204" pitchFamily="34" charset="0"/>
                <a:cs typeface="Arial" panose="020B0604020202020204" pitchFamily="34" charset="0"/>
              </a:rPr>
            </a:br>
            <a:r>
              <a:rPr lang="ru-RU" sz="2000" b="1" dirty="0">
                <a:solidFill>
                  <a:srgbClr val="385723"/>
                </a:solidFill>
                <a:latin typeface="Arial" panose="020B0604020202020204" pitchFamily="34" charset="0"/>
                <a:cs typeface="Arial" panose="020B0604020202020204" pitchFamily="34" charset="0"/>
              </a:rPr>
              <a:t>(формы 1-мп (микро), 1-мп, 4-у)»</a:t>
            </a:r>
            <a:endParaRPr lang="ru-RU" sz="2000" b="1" kern="0" dirty="0">
              <a:solidFill>
                <a:srgbClr val="385723"/>
              </a:solidFill>
              <a:latin typeface="Arial" panose="020B0604020202020204" pitchFamily="34" charset="0"/>
              <a:ea typeface="Tahoma" panose="020B0604030504040204" pitchFamily="34" charset="0"/>
              <a:cs typeface="Arial" panose="020B0604020202020204" pitchFamily="34" charset="0"/>
            </a:endParaRPr>
          </a:p>
        </p:txBody>
      </p:sp>
    </p:spTree>
    <p:extLst>
      <p:ext uri="{BB962C8B-B14F-4D97-AF65-F5344CB8AC3E}">
        <p14:creationId xmlns:p14="http://schemas.microsoft.com/office/powerpoint/2010/main" val="76519321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70</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258894" y="972823"/>
            <a:ext cx="9256258" cy="640932"/>
          </a:xfrm>
        </p:spPr>
        <p:txBody>
          <a:bodyPr anchor="ctr">
            <a:noAutofit/>
          </a:bodyPr>
          <a:lstStyle/>
          <a:p>
            <a:pPr>
              <a:lnSpc>
                <a:spcPct val="100000"/>
              </a:lnSpc>
            </a:pPr>
            <a:r>
              <a:rPr lang="ru-RU" sz="2000" kern="0" dirty="0">
                <a:solidFill>
                  <a:srgbClr val="C00000"/>
                </a:solidFill>
                <a:latin typeface="Tahoma" panose="020B0604030504040204" pitchFamily="34" charset="0"/>
                <a:ea typeface="Tahoma" panose="020B0604030504040204" pitchFamily="34" charset="0"/>
                <a:cs typeface="Tahoma" panose="020B0604030504040204" pitchFamily="34" charset="0"/>
              </a:rPr>
              <a:t>Введены новые статистические показатели </a:t>
            </a:r>
            <a:r>
              <a:rPr lang="ru-RU" sz="2000" kern="0" dirty="0">
                <a:solidFill>
                  <a:srgbClr val="385723"/>
                </a:solidFill>
                <a:latin typeface="Tahoma" panose="020B0604030504040204" pitchFamily="34" charset="0"/>
                <a:ea typeface="Tahoma" panose="020B0604030504040204" pitchFamily="34" charset="0"/>
                <a:cs typeface="Tahoma" panose="020B0604030504040204" pitchFamily="34" charset="0"/>
              </a:rPr>
              <a:t/>
            </a:r>
            <a:br>
              <a:rPr lang="ru-RU" sz="2000" kern="0" dirty="0">
                <a:solidFill>
                  <a:srgbClr val="385723"/>
                </a:solidFill>
                <a:latin typeface="Tahoma" panose="020B0604030504040204" pitchFamily="34" charset="0"/>
                <a:ea typeface="Tahoma" panose="020B0604030504040204" pitchFamily="34" charset="0"/>
                <a:cs typeface="Tahoma" panose="020B0604030504040204" pitchFamily="34" charset="0"/>
              </a:rPr>
            </a:br>
            <a:r>
              <a:rPr lang="ru-RU" sz="2000" kern="0" dirty="0">
                <a:solidFill>
                  <a:srgbClr val="385723"/>
                </a:solidFill>
                <a:latin typeface="Tahoma" panose="020B0604030504040204" pitchFamily="34" charset="0"/>
                <a:ea typeface="Tahoma" panose="020B0604030504040204" pitchFamily="34" charset="0"/>
                <a:cs typeface="Tahoma" panose="020B0604030504040204" pitchFamily="34" charset="0"/>
              </a:rPr>
              <a:t>в </a:t>
            </a:r>
            <a:r>
              <a:rPr lang="ru-RU" sz="2000" dirty="0">
                <a:solidFill>
                  <a:srgbClr val="385723"/>
                </a:solidFill>
                <a:latin typeface="Tahoma" panose="020B0604030504040204" pitchFamily="34" charset="0"/>
                <a:ea typeface="Tahoma" panose="020B0604030504040204" pitchFamily="34" charset="0"/>
                <a:cs typeface="Tahoma" panose="020B0604030504040204" pitchFamily="34" charset="0"/>
              </a:rPr>
              <a:t>раздел V</a:t>
            </a:r>
            <a:r>
              <a:rPr lang="en-US" sz="2000" dirty="0">
                <a:solidFill>
                  <a:srgbClr val="385723"/>
                </a:solidFill>
                <a:latin typeface="Tahoma" panose="020B0604030504040204" pitchFamily="34" charset="0"/>
                <a:ea typeface="Tahoma" panose="020B0604030504040204" pitchFamily="34" charset="0"/>
                <a:cs typeface="Tahoma" panose="020B0604030504040204" pitchFamily="34" charset="0"/>
              </a:rPr>
              <a:t>II</a:t>
            </a:r>
            <a:r>
              <a:rPr lang="ru-RU" sz="2000" dirty="0">
                <a:solidFill>
                  <a:srgbClr val="385723"/>
                </a:solidFill>
                <a:latin typeface="Tahoma" panose="020B0604030504040204" pitchFamily="34" charset="0"/>
                <a:ea typeface="Tahoma" panose="020B0604030504040204" pitchFamily="34" charset="0"/>
                <a:cs typeface="Tahoma" panose="020B0604030504040204" pitchFamily="34" charset="0"/>
              </a:rPr>
              <a:t>I «Объем подрядных работ»</a:t>
            </a:r>
            <a:endParaRPr lang="ru-RU" sz="2000" i="1" dirty="0">
              <a:solidFill>
                <a:srgbClr val="385723"/>
              </a:solidFill>
              <a:latin typeface="Tahoma" panose="020B0604030504040204" pitchFamily="34" charset="0"/>
              <a:ea typeface="Tahoma" panose="020B0604030504040204" pitchFamily="34" charset="0"/>
              <a:cs typeface="Tahoma" panose="020B0604030504040204" pitchFamily="34" charset="0"/>
            </a:endParaRPr>
          </a:p>
        </p:txBody>
      </p:sp>
      <p:sp>
        <p:nvSpPr>
          <p:cNvPr id="12" name="Заголовок 1"/>
          <p:cNvSpPr txBox="1">
            <a:spLocks/>
          </p:cNvSpPr>
          <p:nvPr/>
        </p:nvSpPr>
        <p:spPr>
          <a:xfrm>
            <a:off x="2127127" y="1635761"/>
            <a:ext cx="7886700" cy="130048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0"/>
              </a:spcAft>
              <a:buClrTx/>
              <a:buSzTx/>
              <a:buFontTx/>
              <a:buNone/>
              <a:tabLst/>
              <a:defRPr/>
            </a:pP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отражаются данные о выполненных </a:t>
            </a:r>
            <a:r>
              <a:rPr kumimoji="0" lang="ru-RU" sz="18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собственными силами </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объемах подрядных работ (</a:t>
            </a:r>
            <a:r>
              <a:rPr kumimoji="0" lang="ru-RU" sz="18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без работ, выполненных привлеченными организациями по договору субподряда</a:t>
            </a:r>
            <a:r>
              <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r>
              <a:rPr kumimoji="0" lang="en-US"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endParaRPr kumimoji="0" lang="ru-RU" sz="18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3096" y="3190836"/>
            <a:ext cx="10283709" cy="2687485"/>
          </a:xfrm>
          <a:prstGeom prst="rect">
            <a:avLst/>
          </a:prstGeom>
        </p:spPr>
      </p:pic>
    </p:spTree>
    <p:extLst>
      <p:ext uri="{BB962C8B-B14F-4D97-AF65-F5344CB8AC3E}">
        <p14:creationId xmlns:p14="http://schemas.microsoft.com/office/powerpoint/2010/main" val="30859202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71</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465309" y="908560"/>
            <a:ext cx="9256258" cy="640932"/>
          </a:xfrm>
        </p:spPr>
        <p:txBody>
          <a:bodyPr anchor="ctr">
            <a:noAutofit/>
          </a:bodyPr>
          <a:lstStyle/>
          <a:p>
            <a:r>
              <a:rPr lang="ru-RU" sz="2000" kern="0" dirty="0">
                <a:solidFill>
                  <a:srgbClr val="C00000"/>
                </a:solidFill>
                <a:latin typeface="Tahoma" panose="020B0604030504040204" pitchFamily="34" charset="0"/>
                <a:ea typeface="Tahoma" panose="020B0604030504040204" pitchFamily="34" charset="0"/>
                <a:cs typeface="Tahoma" panose="020B0604030504040204" pitchFamily="34" charset="0"/>
              </a:rPr>
              <a:t>ВНИМАНИЕ! </a:t>
            </a:r>
            <a:br>
              <a:rPr lang="ru-RU" sz="2000" kern="0" dirty="0">
                <a:solidFill>
                  <a:srgbClr val="C00000"/>
                </a:solidFill>
                <a:latin typeface="Tahoma" panose="020B0604030504040204" pitchFamily="34" charset="0"/>
                <a:ea typeface="Tahoma" panose="020B0604030504040204" pitchFamily="34" charset="0"/>
                <a:cs typeface="Tahoma" panose="020B0604030504040204" pitchFamily="34" charset="0"/>
              </a:rPr>
            </a:br>
            <a:r>
              <a:rPr lang="ru-RU" sz="2000" kern="0" dirty="0">
                <a:solidFill>
                  <a:srgbClr val="C00000"/>
                </a:solidFill>
                <a:latin typeface="Tahoma" panose="020B0604030504040204" pitchFamily="34" charset="0"/>
                <a:ea typeface="Tahoma" panose="020B0604030504040204" pitchFamily="34" charset="0"/>
                <a:cs typeface="Tahoma" panose="020B0604030504040204" pitchFamily="34" charset="0"/>
              </a:rPr>
              <a:t>добавлен новый раздел</a:t>
            </a:r>
            <a:r>
              <a:rPr lang="ru-RU" sz="2000" kern="0" dirty="0">
                <a:solidFill>
                  <a:srgbClr val="385723"/>
                </a:solidFill>
                <a:latin typeface="Tahoma" panose="020B0604030504040204" pitchFamily="34" charset="0"/>
                <a:ea typeface="Tahoma" panose="020B0604030504040204" pitchFamily="34" charset="0"/>
                <a:cs typeface="Tahoma" panose="020B0604030504040204" pitchFamily="34" charset="0"/>
              </a:rPr>
              <a:t/>
            </a:r>
            <a:br>
              <a:rPr lang="ru-RU" sz="2000" kern="0" dirty="0">
                <a:solidFill>
                  <a:srgbClr val="385723"/>
                </a:solidFill>
                <a:latin typeface="Tahoma" panose="020B0604030504040204" pitchFamily="34" charset="0"/>
                <a:ea typeface="Tahoma" panose="020B0604030504040204" pitchFamily="34" charset="0"/>
                <a:cs typeface="Tahoma" panose="020B0604030504040204" pitchFamily="34" charset="0"/>
              </a:rPr>
            </a:br>
            <a:r>
              <a:rPr lang="ru-RU" sz="2000" b="1" dirty="0">
                <a:solidFill>
                  <a:srgbClr val="70AD47">
                    <a:lumMod val="50000"/>
                  </a:srgbClr>
                </a:solidFill>
                <a:latin typeface="Tahoma" panose="020B0604030504040204" pitchFamily="34" charset="0"/>
                <a:ea typeface="Tahoma" panose="020B0604030504040204" pitchFamily="34" charset="0"/>
                <a:cs typeface="Tahoma" panose="020B0604030504040204" pitchFamily="34" charset="0"/>
              </a:rPr>
              <a:t>Раздел </a:t>
            </a:r>
            <a:r>
              <a:rPr lang="en-US" sz="2000" b="1" dirty="0">
                <a:solidFill>
                  <a:srgbClr val="70AD47">
                    <a:lumMod val="50000"/>
                  </a:srgbClr>
                </a:solidFill>
                <a:latin typeface="Tahoma" panose="020B0604030504040204" pitchFamily="34" charset="0"/>
                <a:ea typeface="Tahoma" panose="020B0604030504040204" pitchFamily="34" charset="0"/>
                <a:cs typeface="Tahoma" panose="020B0604030504040204" pitchFamily="34" charset="0"/>
              </a:rPr>
              <a:t>IX</a:t>
            </a:r>
            <a:r>
              <a:rPr lang="ru-RU" sz="2000" b="1" dirty="0">
                <a:solidFill>
                  <a:srgbClr val="70AD47">
                    <a:lumMod val="50000"/>
                  </a:srgbClr>
                </a:solidFill>
                <a:latin typeface="Tahoma" panose="020B0604030504040204" pitchFamily="34" charset="0"/>
                <a:ea typeface="Tahoma" panose="020B0604030504040204" pitchFamily="34" charset="0"/>
                <a:cs typeface="Tahoma" panose="020B0604030504040204" pitchFamily="34" charset="0"/>
              </a:rPr>
              <a:t> «Оптовый товарооборот»</a:t>
            </a:r>
            <a:endParaRPr lang="ru-RU" sz="2000" b="1" i="1" dirty="0">
              <a:solidFill>
                <a:srgbClr val="385723"/>
              </a:solidFill>
              <a:latin typeface="Tahoma" panose="020B0604030504040204" pitchFamily="34" charset="0"/>
              <a:ea typeface="Tahoma" panose="020B0604030504040204" pitchFamily="34" charset="0"/>
              <a:cs typeface="Tahoma" panose="020B0604030504040204" pitchFamily="34" charset="0"/>
            </a:endParaRPr>
          </a:p>
        </p:txBody>
      </p:sp>
      <p:sp>
        <p:nvSpPr>
          <p:cNvPr id="13" name="Заголовок 1"/>
          <p:cNvSpPr txBox="1">
            <a:spLocks/>
          </p:cNvSpPr>
          <p:nvPr/>
        </p:nvSpPr>
        <p:spPr>
          <a:xfrm>
            <a:off x="2127127" y="1635761"/>
            <a:ext cx="7886700" cy="1300480"/>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ctr">
              <a:lnSpc>
                <a:spcPct val="110000"/>
              </a:lnSpc>
              <a:spcBef>
                <a:spcPts val="0"/>
              </a:spcBef>
              <a:defRPr/>
            </a:pPr>
            <a:r>
              <a:rPr lang="ru-RU" sz="4000" dirty="0">
                <a:solidFill>
                  <a:prstClr val="black"/>
                </a:solidFill>
                <a:latin typeface="Arial" panose="020B0604020202020204" pitchFamily="34" charset="0"/>
                <a:ea typeface="+mn-ea"/>
                <a:cs typeface="Arial" panose="020B0604020202020204" pitchFamily="34" charset="0"/>
              </a:rPr>
              <a:t>(</a:t>
            </a:r>
            <a:r>
              <a:rPr lang="ru-RU" sz="4000" i="1" dirty="0">
                <a:solidFill>
                  <a:prstClr val="black"/>
                </a:solidFill>
                <a:latin typeface="Arial" panose="020B0604020202020204" pitchFamily="34" charset="0"/>
                <a:ea typeface="+mn-ea"/>
                <a:cs typeface="Arial" panose="020B0604020202020204" pitchFamily="34" charset="0"/>
              </a:rPr>
              <a:t>подклассы 45111, 45191, 45310, 45401, </a:t>
            </a:r>
            <a:r>
              <a:rPr lang="en-US" sz="4000" i="1" dirty="0">
                <a:solidFill>
                  <a:prstClr val="black"/>
                </a:solidFill>
                <a:latin typeface="Arial" panose="020B0604020202020204" pitchFamily="34" charset="0"/>
                <a:ea typeface="+mn-ea"/>
                <a:cs typeface="Arial" panose="020B0604020202020204" pitchFamily="34" charset="0"/>
              </a:rPr>
              <a:t/>
            </a:r>
            <a:br>
              <a:rPr lang="en-US" sz="4000" i="1" dirty="0">
                <a:solidFill>
                  <a:prstClr val="black"/>
                </a:solidFill>
                <a:latin typeface="Arial" panose="020B0604020202020204" pitchFamily="34" charset="0"/>
                <a:ea typeface="+mn-ea"/>
                <a:cs typeface="Arial" panose="020B0604020202020204" pitchFamily="34" charset="0"/>
              </a:rPr>
            </a:br>
            <a:r>
              <a:rPr lang="ru-RU" sz="4000" i="1" dirty="0">
                <a:solidFill>
                  <a:prstClr val="black"/>
                </a:solidFill>
                <a:latin typeface="Arial" panose="020B0604020202020204" pitchFamily="34" charset="0"/>
                <a:ea typeface="+mn-ea"/>
                <a:cs typeface="Arial" panose="020B0604020202020204" pitchFamily="34" charset="0"/>
              </a:rPr>
              <a:t>раздел 46</a:t>
            </a:r>
            <a:r>
              <a:rPr lang="en-US" sz="4000" i="1" dirty="0">
                <a:solidFill>
                  <a:prstClr val="black"/>
                </a:solidFill>
                <a:latin typeface="Arial" panose="020B0604020202020204" pitchFamily="34" charset="0"/>
                <a:ea typeface="+mn-ea"/>
                <a:cs typeface="Arial" panose="020B0604020202020204" pitchFamily="34" charset="0"/>
              </a:rPr>
              <a:t> </a:t>
            </a:r>
            <a:r>
              <a:rPr lang="ru-RU" sz="4000" i="1" dirty="0">
                <a:solidFill>
                  <a:prstClr val="black"/>
                </a:solidFill>
                <a:latin typeface="Arial" panose="020B0604020202020204" pitchFamily="34" charset="0"/>
                <a:ea typeface="+mn-ea"/>
                <a:cs typeface="Arial" panose="020B0604020202020204" pitchFamily="34" charset="0"/>
              </a:rPr>
              <a:t>(</a:t>
            </a:r>
            <a:r>
              <a:rPr lang="ru-RU" sz="4000" b="1" i="1" dirty="0">
                <a:solidFill>
                  <a:srgbClr val="FF0000"/>
                </a:solidFill>
                <a:latin typeface="Arial" panose="020B0604020202020204" pitchFamily="34" charset="0"/>
                <a:ea typeface="+mn-ea"/>
                <a:cs typeface="Arial" panose="020B0604020202020204" pitchFamily="34" charset="0"/>
              </a:rPr>
              <a:t>а также группа 461!</a:t>
            </a:r>
            <a:r>
              <a:rPr lang="ru-RU" sz="4000" i="1" dirty="0">
                <a:solidFill>
                  <a:prstClr val="black"/>
                </a:solidFill>
                <a:latin typeface="Arial" panose="020B0604020202020204" pitchFamily="34" charset="0"/>
                <a:ea typeface="+mn-ea"/>
                <a:cs typeface="Arial" panose="020B0604020202020204" pitchFamily="34" charset="0"/>
              </a:rPr>
              <a:t>))</a:t>
            </a:r>
            <a:endParaRPr lang="ru-RU" sz="4000" dirty="0">
              <a:solidFill>
                <a:sysClr val="windowText" lastClr="000000"/>
              </a:solidFill>
              <a:latin typeface="Arial" panose="020B0604020202020204" pitchFamily="34" charset="0"/>
              <a:ea typeface="+mn-ea"/>
              <a:cs typeface="Arial" panose="020B0604020202020204" pitchFamily="34" charset="0"/>
            </a:endParaRPr>
          </a:p>
        </p:txBody>
      </p:sp>
      <p:pic>
        <p:nvPicPr>
          <p:cNvPr id="14" name="Рисунок 13"/>
          <p:cNvPicPr>
            <a:picLocks noChangeAspect="1"/>
          </p:cNvPicPr>
          <p:nvPr/>
        </p:nvPicPr>
        <p:blipFill>
          <a:blip r:embed="rId5"/>
          <a:stretch>
            <a:fillRect/>
          </a:stretch>
        </p:blipFill>
        <p:spPr>
          <a:xfrm>
            <a:off x="1969559" y="2921159"/>
            <a:ext cx="8572500" cy="1085850"/>
          </a:xfrm>
          <a:prstGeom prst="rect">
            <a:avLst/>
          </a:prstGeom>
        </p:spPr>
      </p:pic>
      <p:sp>
        <p:nvSpPr>
          <p:cNvPr id="15" name="Овальная выноска 14"/>
          <p:cNvSpPr/>
          <p:nvPr/>
        </p:nvSpPr>
        <p:spPr>
          <a:xfrm>
            <a:off x="6093438" y="3793360"/>
            <a:ext cx="4511892" cy="1748349"/>
          </a:xfrm>
          <a:prstGeom prst="wedgeEllipseCallout">
            <a:avLst>
              <a:gd name="adj1" fmla="val 8024"/>
              <a:gd name="adj2" fmla="val -62413"/>
            </a:avLst>
          </a:prstGeom>
          <a:solidFill>
            <a:srgbClr val="D8E4E1">
              <a:alpha val="68000"/>
            </a:srgbClr>
          </a:solidFill>
          <a:ln w="12700" cap="flat" cmpd="sng" algn="ctr">
            <a:solidFill>
              <a:srgbClr val="BED1CD"/>
            </a:solidFill>
            <a:prstDash val="solid"/>
            <a:miter lim="800000"/>
          </a:ln>
          <a:effectLst>
            <a:glow rad="228600">
              <a:srgbClr val="ED7D31">
                <a:satMod val="175000"/>
                <a:alpha val="0"/>
              </a:srgbClr>
            </a:glow>
          </a:effectLst>
        </p:spPr>
        <p:txBody>
          <a:bodyPr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800" b="0" i="1" u="none" strike="noStrike" kern="0" cap="none" spc="0" normalizeH="0" baseline="0" noProof="0" dirty="0">
                <a:ln>
                  <a:noFill/>
                </a:ln>
                <a:solidFill>
                  <a:prstClr val="black"/>
                </a:solidFill>
                <a:effectLst/>
                <a:uLnTx/>
                <a:uFillTx/>
                <a:latin typeface="Calibri"/>
                <a:ea typeface="+mn-ea"/>
                <a:cs typeface="Times New Roman" pitchFamily="18" charset="0"/>
              </a:rPr>
              <a:t> </a:t>
            </a:r>
            <a:r>
              <a:rPr kumimoji="0" lang="ru-RU"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в фактических отпускных ценах, </a:t>
            </a:r>
            <a:r>
              <a:rPr kumimoji="0" lang="ru-RU" sz="1600" b="0"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включая НДС, акцизы</a:t>
            </a:r>
            <a:r>
              <a:rPr kumimoji="0" lang="ru-RU" sz="1600" b="0" i="1" u="none" strike="noStrike" kern="0" cap="none" spc="0" normalizeH="0" noProof="0" dirty="0">
                <a:ln>
                  <a:noFill/>
                </a:ln>
                <a:solidFill>
                  <a:prstClr val="black"/>
                </a:solidFill>
                <a:effectLst/>
                <a:uLnTx/>
                <a:uFillTx/>
                <a:latin typeface="Arial" panose="020B0604020202020204" pitchFamily="34" charset="0"/>
                <a:cs typeface="Arial" panose="020B0604020202020204" pitchFamily="34" charset="0"/>
              </a:rPr>
              <a:t> и прочие налоги, вывозные пошлины, а также торговую наценку, входящие в отпускную цену товара</a:t>
            </a:r>
            <a:endParaRPr kumimoji="0" lang="ru-RU" sz="1600" b="0" i="1"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6" name="Заголовок 1"/>
          <p:cNvSpPr txBox="1">
            <a:spLocks/>
          </p:cNvSpPr>
          <p:nvPr/>
        </p:nvSpPr>
        <p:spPr>
          <a:xfrm>
            <a:off x="997661" y="5570434"/>
            <a:ext cx="10065079" cy="1059682"/>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gn="just">
              <a:lnSpc>
                <a:spcPct val="110000"/>
              </a:lnSpc>
              <a:defRPr/>
            </a:pPr>
            <a:r>
              <a:rPr lang="ru-RU" sz="1800" b="1" i="1" dirty="0">
                <a:solidFill>
                  <a:srgbClr val="FF0000"/>
                </a:solidFill>
                <a:latin typeface="Arial" panose="020B0604020202020204" pitchFamily="34" charset="0"/>
                <a:cs typeface="Arial" panose="020B0604020202020204" pitchFamily="34" charset="0"/>
              </a:rPr>
              <a:t>ч.4 п.167 Указаний!  </a:t>
            </a:r>
            <a:r>
              <a:rPr lang="ru-RU" sz="1800" b="1" i="1" dirty="0">
                <a:latin typeface="Arial" panose="020B0604020202020204" pitchFamily="34" charset="0"/>
                <a:cs typeface="Arial" panose="020B0604020202020204" pitchFamily="34" charset="0"/>
              </a:rPr>
              <a:t>Организация, осуществляющая оптовую торговлю и предоставляющая покупателю вознаграждение в виде торговых премий, бонусов при выполнении им условий, определенных договором в качестве обязательных для предоставления таких премий, бонусов, включает в объем оптового товарооборота полную стоимость отгруженных товаров.</a:t>
            </a:r>
            <a:endParaRPr kumimoji="0" lang="ru-RU" sz="1800" b="0"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360352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72</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Прямоугольник 11"/>
          <p:cNvSpPr/>
          <p:nvPr/>
        </p:nvSpPr>
        <p:spPr>
          <a:xfrm>
            <a:off x="2153920" y="944880"/>
            <a:ext cx="8392160" cy="5037276"/>
          </a:xfrm>
          <a:prstGeom prst="rect">
            <a:avLst/>
          </a:prstGeom>
        </p:spPr>
        <p:txBody>
          <a:bodyPr wrap="square">
            <a:spAutoFit/>
          </a:bodyPr>
          <a:lstStyle/>
          <a:p>
            <a:pPr lvl="0" algn="just">
              <a:lnSpc>
                <a:spcPct val="120000"/>
              </a:lnSpc>
              <a:spcBef>
                <a:spcPts val="1000"/>
              </a:spcBef>
              <a:defRPr/>
            </a:pPr>
            <a:r>
              <a:rPr lang="ru-RU" sz="2000" b="1" i="1" dirty="0">
                <a:solidFill>
                  <a:srgbClr val="28522B"/>
                </a:solidFill>
                <a:latin typeface="Arial" panose="020B0604020202020204" pitchFamily="34" charset="0"/>
                <a:cs typeface="Arial" panose="020B0604020202020204" pitchFamily="34" charset="0"/>
              </a:rPr>
              <a:t>Объем оптового товарооборота </a:t>
            </a:r>
            <a:r>
              <a:rPr lang="ru-RU" sz="2000" dirty="0">
                <a:solidFill>
                  <a:sysClr val="windowText" lastClr="000000"/>
                </a:solidFill>
                <a:latin typeface="Arial" panose="020B0604020202020204" pitchFamily="34" charset="0"/>
                <a:cs typeface="Arial" panose="020B0604020202020204" pitchFamily="34" charset="0"/>
              </a:rPr>
              <a:t>– стоимость товаров, приобретенных в целях перепродажи без их видоизменения </a:t>
            </a:r>
            <a:r>
              <a:rPr lang="ru-RU" sz="2000" u="sng" dirty="0">
                <a:solidFill>
                  <a:sysClr val="windowText" lastClr="000000"/>
                </a:solidFill>
                <a:latin typeface="Arial" panose="020B0604020202020204" pitchFamily="34" charset="0"/>
                <a:cs typeface="Arial" panose="020B0604020202020204" pitchFamily="34" charset="0"/>
              </a:rPr>
              <a:t>другим юридическим лицам или индивидуальным предпринимателям</a:t>
            </a:r>
            <a:r>
              <a:rPr lang="ru-RU" sz="2000" dirty="0">
                <a:solidFill>
                  <a:sysClr val="windowText" lastClr="000000"/>
                </a:solidFill>
                <a:latin typeface="Arial" panose="020B0604020202020204" pitchFamily="34" charset="0"/>
                <a:cs typeface="Arial" panose="020B0604020202020204" pitchFamily="34" charset="0"/>
              </a:rPr>
              <a:t>. </a:t>
            </a:r>
            <a:endParaRPr lang="en-US" sz="2000" dirty="0">
              <a:solidFill>
                <a:sysClr val="windowText" lastClr="000000"/>
              </a:solidFill>
              <a:latin typeface="Arial" panose="020B0604020202020204" pitchFamily="34" charset="0"/>
              <a:cs typeface="Arial" panose="020B0604020202020204" pitchFamily="34" charset="0"/>
            </a:endParaRPr>
          </a:p>
          <a:p>
            <a:pPr lvl="0" algn="just">
              <a:lnSpc>
                <a:spcPct val="120000"/>
              </a:lnSpc>
              <a:spcBef>
                <a:spcPts val="1000"/>
              </a:spcBef>
              <a:defRPr/>
            </a:pPr>
            <a:r>
              <a:rPr lang="ru-RU" sz="2000" b="1" i="1" dirty="0">
                <a:solidFill>
                  <a:srgbClr val="C00000"/>
                </a:solidFill>
                <a:latin typeface="Arial" panose="020B0604020202020204" pitchFamily="34" charset="0"/>
                <a:cs typeface="Arial" panose="020B0604020202020204" pitchFamily="34" charset="0"/>
              </a:rPr>
              <a:t>Включается также стоимость товаров</a:t>
            </a:r>
            <a:r>
              <a:rPr lang="ru-RU" sz="2000" dirty="0">
                <a:solidFill>
                  <a:srgbClr val="FF0000"/>
                </a:solidFill>
                <a:latin typeface="Arial" panose="020B0604020202020204" pitchFamily="34" charset="0"/>
                <a:cs typeface="Arial" panose="020B0604020202020204" pitchFamily="34" charset="0"/>
              </a:rPr>
              <a:t>:</a:t>
            </a:r>
          </a:p>
          <a:p>
            <a:pPr marL="228600" lvl="0" indent="-228600">
              <a:lnSpc>
                <a:spcPct val="120000"/>
              </a:lnSpc>
              <a:spcBef>
                <a:spcPts val="1000"/>
              </a:spcBef>
              <a:buFont typeface="Wingdings" pitchFamily="2" charset="2"/>
              <a:buChar char="§"/>
              <a:defRPr/>
            </a:pPr>
            <a:r>
              <a:rPr lang="be-BY" sz="2000" dirty="0">
                <a:solidFill>
                  <a:sysClr val="windowText" lastClr="000000"/>
                </a:solidFill>
                <a:latin typeface="Arial" panose="020B0604020202020204" pitchFamily="34" charset="0"/>
                <a:cs typeface="Arial" panose="020B0604020202020204" pitchFamily="34" charset="0"/>
              </a:rPr>
              <a:t>отгруженных другим юридическим лицам или индивидуальным предпринимателям через розничные торговые объекты;</a:t>
            </a:r>
            <a:endParaRPr lang="ru-RU" sz="2000" dirty="0">
              <a:solidFill>
                <a:sysClr val="windowText" lastClr="000000"/>
              </a:solidFill>
              <a:latin typeface="Arial" panose="020B0604020202020204" pitchFamily="34" charset="0"/>
              <a:cs typeface="Arial" panose="020B0604020202020204" pitchFamily="34" charset="0"/>
            </a:endParaRPr>
          </a:p>
          <a:p>
            <a:pPr marL="228600" lvl="0" indent="-228600">
              <a:lnSpc>
                <a:spcPct val="120000"/>
              </a:lnSpc>
              <a:spcBef>
                <a:spcPts val="1000"/>
              </a:spcBef>
              <a:buFont typeface="Wingdings" pitchFamily="2" charset="2"/>
              <a:buChar char="§"/>
              <a:defRPr/>
            </a:pPr>
            <a:r>
              <a:rPr lang="ru-RU" sz="2000" dirty="0">
                <a:solidFill>
                  <a:sysClr val="windowText" lastClr="000000"/>
                </a:solidFill>
                <a:latin typeface="Arial" panose="020B0604020202020204" pitchFamily="34" charset="0"/>
                <a:cs typeface="Arial" panose="020B0604020202020204" pitchFamily="34" charset="0"/>
              </a:rPr>
              <a:t>отгруженных в порядке взаиморасчетов между юридическими лицами или индивидуальными предпринимателями;</a:t>
            </a:r>
          </a:p>
          <a:p>
            <a:pPr marL="228600" lvl="0" indent="-228600">
              <a:lnSpc>
                <a:spcPct val="120000"/>
              </a:lnSpc>
              <a:spcBef>
                <a:spcPts val="1000"/>
              </a:spcBef>
              <a:buFont typeface="Wingdings" pitchFamily="2" charset="2"/>
              <a:buChar char="§"/>
              <a:defRPr/>
            </a:pPr>
            <a:r>
              <a:rPr lang="ru-RU" sz="2000" dirty="0">
                <a:solidFill>
                  <a:sysClr val="windowText" lastClr="000000"/>
                </a:solidFill>
                <a:latin typeface="Arial" panose="020B0604020202020204" pitchFamily="34" charset="0"/>
                <a:cs typeface="Arial" panose="020B0604020202020204" pitchFamily="34" charset="0"/>
              </a:rPr>
              <a:t>полученных в порядке взаиморасчетов между юридическими лицами или индивидуальными предпринимателями и реализованных другим юридическим лицам или индивидуальным предпринимателям</a:t>
            </a:r>
          </a:p>
        </p:txBody>
      </p:sp>
    </p:spTree>
    <p:extLst>
      <p:ext uri="{BB962C8B-B14F-4D97-AF65-F5344CB8AC3E}">
        <p14:creationId xmlns:p14="http://schemas.microsoft.com/office/powerpoint/2010/main" val="108298512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73</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3" name="Заголовок 1"/>
          <p:cNvSpPr txBox="1">
            <a:spLocks/>
          </p:cNvSpPr>
          <p:nvPr/>
        </p:nvSpPr>
        <p:spPr>
          <a:xfrm>
            <a:off x="1511443" y="871674"/>
            <a:ext cx="9256258" cy="1943357"/>
          </a:xfrm>
          <a:prstGeom prst="rect">
            <a:avLst/>
          </a:prstGeom>
        </p:spPr>
        <p:txBody>
          <a:bodyPr vert="horz" lIns="91440" tIns="45720" rIns="91440" bIns="45720" rtlCol="0" anchor="ctr">
            <a:normAutofit fontScale="9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0000"/>
              </a:lnSpc>
            </a:pPr>
            <a:r>
              <a:rPr lang="ru-RU" sz="2200" kern="0" dirty="0">
                <a:solidFill>
                  <a:srgbClr val="C00000"/>
                </a:solidFill>
                <a:latin typeface="Tahoma" panose="020B0604030504040204" pitchFamily="34" charset="0"/>
                <a:ea typeface="Tahoma" panose="020B0604030504040204" pitchFamily="34" charset="0"/>
                <a:cs typeface="Tahoma" panose="020B0604030504040204" pitchFamily="34" charset="0"/>
              </a:rPr>
              <a:t>ВНИМАНИЕ! </a:t>
            </a:r>
            <a:br>
              <a:rPr lang="ru-RU" sz="2200" kern="0" dirty="0">
                <a:solidFill>
                  <a:srgbClr val="C00000"/>
                </a:solidFill>
                <a:latin typeface="Tahoma" panose="020B0604030504040204" pitchFamily="34" charset="0"/>
                <a:ea typeface="Tahoma" panose="020B0604030504040204" pitchFamily="34" charset="0"/>
                <a:cs typeface="Tahoma" panose="020B0604030504040204" pitchFamily="34" charset="0"/>
              </a:rPr>
            </a:br>
            <a:r>
              <a:rPr lang="ru-RU" sz="2200" kern="0" dirty="0">
                <a:solidFill>
                  <a:srgbClr val="C00000"/>
                </a:solidFill>
                <a:latin typeface="Tahoma" panose="020B0604030504040204" pitchFamily="34" charset="0"/>
                <a:ea typeface="Tahoma" panose="020B0604030504040204" pitchFamily="34" charset="0"/>
                <a:cs typeface="Tahoma" panose="020B0604030504040204" pitchFamily="34" charset="0"/>
              </a:rPr>
              <a:t>добавлен новый раздел </a:t>
            </a:r>
            <a:r>
              <a:rPr lang="en-US" sz="2200" kern="0" dirty="0">
                <a:solidFill>
                  <a:srgbClr val="C00000"/>
                </a:solidFill>
                <a:latin typeface="Tahoma" panose="020B0604030504040204" pitchFamily="34" charset="0"/>
                <a:ea typeface="Tahoma" panose="020B0604030504040204" pitchFamily="34" charset="0"/>
                <a:cs typeface="Tahoma" panose="020B0604030504040204" pitchFamily="34" charset="0"/>
              </a:rPr>
              <a:t/>
            </a:r>
            <a:br>
              <a:rPr lang="en-US" sz="2200" kern="0" dirty="0">
                <a:solidFill>
                  <a:srgbClr val="C00000"/>
                </a:solidFill>
                <a:latin typeface="Tahoma" panose="020B0604030504040204" pitchFamily="34" charset="0"/>
                <a:ea typeface="Tahoma" panose="020B0604030504040204" pitchFamily="34" charset="0"/>
                <a:cs typeface="Tahoma" panose="020B0604030504040204" pitchFamily="34" charset="0"/>
              </a:rPr>
            </a:b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X</a:t>
            </a:r>
            <a:r>
              <a:rPr lang="ru-RU" sz="22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«Инвестиции в основной капитал»</a:t>
            </a:r>
            <a:r>
              <a:rPr lang="ru-RU" sz="2000" b="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
            </a:r>
            <a:br>
              <a:rPr lang="ru-RU" sz="2000" b="1"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br>
            <a: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
            </a:r>
            <a:b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br>
            <a:r>
              <a:rPr lang="ru-RU" sz="1700" i="1" dirty="0">
                <a:latin typeface="Arial" panose="020B0604020202020204" pitchFamily="34" charset="0"/>
                <a:ea typeface="Roboto Condensed" panose="02000000000000000000" pitchFamily="2" charset="0"/>
                <a:cs typeface="Arial" panose="020B0604020202020204" pitchFamily="34" charset="0"/>
              </a:rPr>
              <a:t>следует руководствоваться Указаниями по заполнению в формах государственных статистических наблюдений статистических показателей по строительству и инвестициям</a:t>
            </a:r>
            <a:br>
              <a:rPr lang="ru-RU" sz="1700" i="1" dirty="0">
                <a:latin typeface="Arial" panose="020B0604020202020204" pitchFamily="34" charset="0"/>
                <a:ea typeface="Roboto Condensed" panose="02000000000000000000" pitchFamily="2" charset="0"/>
                <a:cs typeface="Arial" panose="020B0604020202020204" pitchFamily="34" charset="0"/>
              </a:rPr>
            </a:br>
            <a:r>
              <a:rPr lang="ru-RU" sz="1700" i="1" dirty="0">
                <a:latin typeface="Arial" panose="020B0604020202020204" pitchFamily="34" charset="0"/>
                <a:ea typeface="Roboto Condensed" panose="02000000000000000000" pitchFamily="2" charset="0"/>
                <a:cs typeface="Arial" panose="020B0604020202020204" pitchFamily="34" charset="0"/>
              </a:rPr>
              <a:t>в основной капитал, утвержденными </a:t>
            </a:r>
            <a:r>
              <a:rPr lang="ru-RU" sz="1700" i="1" dirty="0">
                <a:solidFill>
                  <a:srgbClr val="C00000"/>
                </a:solidFill>
                <a:latin typeface="Arial" panose="020B0604020202020204" pitchFamily="34" charset="0"/>
                <a:ea typeface="Roboto Condensed" panose="02000000000000000000" pitchFamily="2" charset="0"/>
                <a:cs typeface="Arial" panose="020B0604020202020204" pitchFamily="34" charset="0"/>
              </a:rPr>
              <a:t>постановлением Национального статистического комитета Республики Беларусь от 08.07.2022 № 55</a:t>
            </a:r>
          </a:p>
        </p:txBody>
      </p:sp>
      <p:pic>
        <p:nvPicPr>
          <p:cNvPr id="14" name="Рисунок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9886" y="2911261"/>
            <a:ext cx="10132142" cy="3353083"/>
          </a:xfrm>
          <a:prstGeom prst="rect">
            <a:avLst/>
          </a:prstGeom>
        </p:spPr>
      </p:pic>
    </p:spTree>
    <p:extLst>
      <p:ext uri="{BB962C8B-B14F-4D97-AF65-F5344CB8AC3E}">
        <p14:creationId xmlns:p14="http://schemas.microsoft.com/office/powerpoint/2010/main" val="364767777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74</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Rectangle 1"/>
          <p:cNvSpPr>
            <a:spLocks noChangeArrowheads="1"/>
          </p:cNvSpPr>
          <p:nvPr/>
        </p:nvSpPr>
        <p:spPr bwMode="auto">
          <a:xfrm>
            <a:off x="1440000" y="841346"/>
            <a:ext cx="9720000"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0" hangingPunct="0">
              <a:buClr>
                <a:srgbClr val="DD7E0E"/>
              </a:buClr>
              <a:buSzPct val="80000"/>
              <a:tabLst>
                <a:tab pos="179388" algn="l"/>
              </a:tabLst>
              <a:defRPr/>
            </a:pPr>
            <a:r>
              <a:rPr lang="ru-RU" sz="2200" dirty="0">
                <a:solidFill>
                  <a:srgbClr val="70AD47">
                    <a:lumMod val="50000"/>
                  </a:srgbClr>
                </a:solidFill>
                <a:latin typeface="Tahoma" panose="020B0604030504040204" pitchFamily="34" charset="0"/>
                <a:ea typeface="Tahoma" panose="020B0604030504040204" pitchFamily="34" charset="0"/>
                <a:cs typeface="Tahoma" panose="020B0604030504040204" pitchFamily="34" charset="0"/>
              </a:rPr>
              <a:t> Раздел </a:t>
            </a:r>
            <a:r>
              <a:rPr lang="en-US" sz="2200" dirty="0">
                <a:solidFill>
                  <a:srgbClr val="70AD47">
                    <a:lumMod val="50000"/>
                  </a:srgbClr>
                </a:solidFill>
                <a:latin typeface="Tahoma" panose="020B0604030504040204" pitchFamily="34" charset="0"/>
                <a:ea typeface="Tahoma" panose="020B0604030504040204" pitchFamily="34" charset="0"/>
                <a:cs typeface="Tahoma" panose="020B0604030504040204" pitchFamily="34" charset="0"/>
              </a:rPr>
              <a:t>X</a:t>
            </a:r>
            <a:r>
              <a:rPr lang="ru-RU" sz="2200" dirty="0">
                <a:solidFill>
                  <a:srgbClr val="70AD47">
                    <a:lumMod val="50000"/>
                  </a:srgbClr>
                </a:solidFill>
                <a:latin typeface="Tahoma" panose="020B0604030504040204" pitchFamily="34" charset="0"/>
                <a:ea typeface="Tahoma" panose="020B0604030504040204" pitchFamily="34" charset="0"/>
                <a:cs typeface="Tahoma" panose="020B0604030504040204" pitchFamily="34" charset="0"/>
              </a:rPr>
              <a:t> «Инвестиции в основной капитал»</a:t>
            </a:r>
            <a:endParaRPr lang="en-US" sz="2200" kern="0" dirty="0">
              <a:solidFill>
                <a:srgbClr val="FF0000"/>
              </a:solidFill>
              <a:latin typeface="Tahoma" panose="020B0604030504040204" pitchFamily="34" charset="0"/>
              <a:ea typeface="Tahoma" panose="020B0604030504040204" pitchFamily="34" charset="0"/>
              <a:cs typeface="Tahoma" panose="020B0604030504040204" pitchFamily="34" charset="0"/>
            </a:endParaRPr>
          </a:p>
          <a:p>
            <a:pPr marL="0" marR="0" lvl="0" indent="0" algn="ctr" defTabSz="914400" eaLnBrk="0" fontAlgn="auto" latinLnBrk="0" hangingPunct="0">
              <a:lnSpc>
                <a:spcPct val="100000"/>
              </a:lnSpc>
              <a:spcAft>
                <a:spcPts val="0"/>
              </a:spcAft>
              <a:buClr>
                <a:srgbClr val="DD7E0E"/>
              </a:buClr>
              <a:buSzPct val="80000"/>
              <a:buFontTx/>
              <a:buNone/>
              <a:tabLst>
                <a:tab pos="179388" algn="l"/>
              </a:tabLst>
              <a:defRPr/>
            </a:pPr>
            <a:endParaRPr kumimoji="0" lang="en-US" sz="24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0" marR="0" lvl="0" indent="0" algn="ctr" defTabSz="914400" eaLnBrk="0" fontAlgn="auto" latinLnBrk="0" hangingPunct="0">
              <a:lnSpc>
                <a:spcPct val="100000"/>
              </a:lnSpc>
              <a:spcAft>
                <a:spcPts val="0"/>
              </a:spcAft>
              <a:buClr>
                <a:srgbClr val="DD7E0E"/>
              </a:buClr>
              <a:buSzPct val="80000"/>
              <a:buFontTx/>
              <a:buNone/>
              <a:tabLst>
                <a:tab pos="179388" algn="l"/>
              </a:tabLst>
              <a:defRPr/>
            </a:pPr>
            <a:r>
              <a:rPr kumimoji="0" lang="ru-RU" sz="24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Не заполняют организации</a:t>
            </a:r>
            <a:endParaRPr kumimoji="0" lang="en-US" sz="24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0" marR="0" lvl="0" indent="0" algn="ctr" defTabSz="914400" eaLnBrk="0" fontAlgn="auto" latinLnBrk="0" hangingPunct="0">
              <a:lnSpc>
                <a:spcPts val="1400"/>
              </a:lnSpc>
              <a:spcAft>
                <a:spcPts val="0"/>
              </a:spcAft>
              <a:buClr>
                <a:srgbClr val="DD7E0E"/>
              </a:buClr>
              <a:buSzPct val="80000"/>
              <a:buFontTx/>
              <a:buNone/>
              <a:tabLst>
                <a:tab pos="179388" algn="l"/>
              </a:tabLst>
              <a:defRPr/>
            </a:pPr>
            <a:endParaRPr kumimoji="0" lang="ru-RU" sz="2400" b="1" i="0" u="none" strike="noStrike" kern="0" cap="none" spc="0" normalizeH="0" baseline="0" noProof="0" dirty="0">
              <a:ln>
                <a:noFill/>
              </a:ln>
              <a:solidFill>
                <a:srgbClr val="FF0000"/>
              </a:solidFill>
              <a:effectLst/>
              <a:uLnTx/>
              <a:uFillTx/>
              <a:latin typeface="Arial" panose="020B0604020202020204" pitchFamily="34" charset="0"/>
              <a:cs typeface="Arial" panose="020B0604020202020204" pitchFamily="34" charset="0"/>
            </a:endParaRPr>
          </a:p>
          <a:p>
            <a:pPr marL="645750" marR="0" lvl="0" indent="-285750" algn="just" defTabSz="914400" eaLnBrk="0" fontAlgn="base" latinLnBrk="0" hangingPunct="0">
              <a:lnSpc>
                <a:spcPct val="100000"/>
              </a:lnSpc>
              <a:spcBef>
                <a:spcPts val="600"/>
              </a:spcBef>
              <a:spcAft>
                <a:spcPct val="0"/>
              </a:spcAft>
              <a:buClrTx/>
              <a:buSzTx/>
              <a:buFont typeface="Wingdings" panose="05000000000000000000" pitchFamily="2" charset="2"/>
              <a:buChar char="ü"/>
              <a:tabLst>
                <a:tab pos="800100" algn="l"/>
              </a:tabLst>
              <a:defRPr/>
            </a:pP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осуществлявшая в отчетном 202</a:t>
            </a:r>
            <a: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4</a:t>
            </a: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 году инвестиционную деятельность </a:t>
            </a:r>
            <a: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
            </a:r>
            <a:b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b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по вложению инвестиций в основной капитал на строительство жилых домов </a:t>
            </a:r>
            <a: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
            </a:r>
            <a:b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b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и общежитий;</a:t>
            </a:r>
            <a:endParaRPr kumimoji="0" lang="ru-RU"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645750" marR="0" lvl="0" indent="-285750" algn="just" defTabSz="914400" eaLnBrk="0" fontAlgn="auto" latinLnBrk="0" hangingPunct="0">
              <a:lnSpc>
                <a:spcPct val="100000"/>
              </a:lnSpc>
              <a:spcBef>
                <a:spcPts val="600"/>
              </a:spcBef>
              <a:spcAft>
                <a:spcPts val="0"/>
              </a:spcAft>
              <a:buClrTx/>
              <a:buSzTx/>
              <a:buFont typeface="Wingdings" panose="05000000000000000000" pitchFamily="2" charset="2"/>
              <a:buChar char="ü"/>
              <a:tabLst>
                <a:tab pos="800100" algn="l"/>
              </a:tabLst>
              <a:defRPr/>
            </a:pP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освоившая за отчетный 202</a:t>
            </a:r>
            <a: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4</a:t>
            </a: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 год объем инвестиций в основной капитал </a:t>
            </a:r>
            <a:b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br>
            <a:r>
              <a:rPr kumimoji="0" lang="ru-RU" b="1" i="0" u="none" strike="noStrike" kern="0" cap="none" spc="0" normalizeH="0" baseline="0" noProof="0" dirty="0">
                <a:ln>
                  <a:noFill/>
                </a:ln>
                <a:solidFill>
                  <a:srgbClr val="28522B"/>
                </a:solidFill>
                <a:effectLst/>
                <a:uLnTx/>
                <a:uFillTx/>
                <a:latin typeface="Arial" panose="020B0604020202020204" pitchFamily="34" charset="0"/>
                <a:ea typeface="Times New Roman" pitchFamily="18" charset="0"/>
                <a:cs typeface="Arial" panose="020B0604020202020204" pitchFamily="34" charset="0"/>
              </a:rPr>
              <a:t>500 тысяч рублей </a:t>
            </a:r>
            <a:r>
              <a:rPr kumimoji="0" lang="ru-RU" b="0" i="0" u="none" strike="noStrike" kern="0" cap="none" spc="0" normalizeH="0" baseline="0" noProof="0" dirty="0">
                <a:ln>
                  <a:noFill/>
                </a:ln>
                <a:solidFill>
                  <a:prstClr val="black"/>
                </a:solidFill>
                <a:effectLst/>
                <a:uLnTx/>
                <a:uFillTx/>
                <a:latin typeface="Arial" panose="020B0604020202020204" pitchFamily="34" charset="0"/>
                <a:ea typeface="Times New Roman" pitchFamily="18" charset="0"/>
                <a:cs typeface="Arial" panose="020B0604020202020204" pitchFamily="34" charset="0"/>
              </a:rPr>
              <a:t>и более в целом по </a:t>
            </a:r>
            <a:r>
              <a:rPr kumimoji="0" lang="ru-RU"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организации (включая структурные подразделения);</a:t>
            </a:r>
          </a:p>
          <a:p>
            <a:pPr marL="645750" marR="0" lvl="0" indent="-285750" algn="just" defTabSz="914400" eaLnBrk="0" fontAlgn="auto" latinLnBrk="0" hangingPunct="0">
              <a:lnSpc>
                <a:spcPct val="100000"/>
              </a:lnSpc>
              <a:spcBef>
                <a:spcPts val="600"/>
              </a:spcBef>
              <a:spcAft>
                <a:spcPts val="0"/>
              </a:spcAft>
              <a:buClrTx/>
              <a:buSzTx/>
              <a:buFont typeface="Wingdings" panose="05000000000000000000" pitchFamily="2" charset="2"/>
              <a:buChar char="ü"/>
              <a:tabLst>
                <a:tab pos="800100" algn="l"/>
              </a:tabLst>
              <a:defRPr/>
            </a:pP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являвшаяся в отчетном 202</a:t>
            </a:r>
            <a: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4</a:t>
            </a: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 году коммунальным унитарным предприятием</a:t>
            </a:r>
            <a:b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b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по капитальному строительству;</a:t>
            </a:r>
          </a:p>
          <a:p>
            <a:pPr marL="645750" marR="0" lvl="0" indent="-285750" algn="just" defTabSz="914400" eaLnBrk="0" fontAlgn="base" latinLnBrk="0" hangingPunct="0">
              <a:lnSpc>
                <a:spcPct val="100000"/>
              </a:lnSpc>
              <a:spcBef>
                <a:spcPts val="600"/>
              </a:spcBef>
              <a:spcAft>
                <a:spcPct val="0"/>
              </a:spcAft>
              <a:buClrTx/>
              <a:buSzTx/>
              <a:buFont typeface="Wingdings" panose="05000000000000000000" pitchFamily="2" charset="2"/>
              <a:buChar char="ü"/>
              <a:tabLst>
                <a:tab pos="800100" algn="l"/>
              </a:tabLst>
              <a:defRPr/>
            </a:pP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являвшаяся в отчетном 202</a:t>
            </a:r>
            <a:r>
              <a:rPr kumimoji="0" lang="en-US"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4</a:t>
            </a:r>
            <a:r>
              <a:rPr kumimoji="0" lang="ru-RU" b="0" i="0" u="none" strike="noStrike" kern="0" cap="none" spc="0" normalizeH="0" baseline="0" noProof="0" dirty="0">
                <a:ln>
                  <a:noFill/>
                </a:ln>
                <a:solidFill>
                  <a:srgbClr val="000000"/>
                </a:solidFill>
                <a:effectLst/>
                <a:uLnTx/>
                <a:uFillTx/>
                <a:latin typeface="Arial" panose="020B0604020202020204" pitchFamily="34" charset="0"/>
                <a:ea typeface="Times New Roman" pitchFamily="18" charset="0"/>
                <a:cs typeface="Arial" panose="020B0604020202020204" pitchFamily="34" charset="0"/>
              </a:rPr>
              <a:t> году дирекцией строящейся организации</a:t>
            </a:r>
          </a:p>
          <a:p>
            <a:pPr marL="360000" marR="0" lvl="0" indent="0" algn="ctr" defTabSz="914400" eaLnBrk="0" fontAlgn="auto" latinLnBrk="0" hangingPunct="0">
              <a:lnSpc>
                <a:spcPct val="100000"/>
              </a:lnSpc>
              <a:spcBef>
                <a:spcPts val="1200"/>
              </a:spcBef>
              <a:spcAft>
                <a:spcPts val="0"/>
              </a:spcAft>
              <a:buClrTx/>
              <a:buSzTx/>
              <a:buFontTx/>
              <a:buNone/>
              <a:tabLst>
                <a:tab pos="800100" algn="l"/>
              </a:tabLst>
              <a:defRPr/>
            </a:pPr>
            <a:r>
              <a:rPr kumimoji="0" lang="ru-RU"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(эти организации должны представить за 202</a:t>
            </a:r>
            <a:r>
              <a:rPr kumimoji="0" lang="en-US"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4</a:t>
            </a:r>
            <a:r>
              <a:rPr kumimoji="0" lang="ru-RU"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 год форму </a:t>
            </a:r>
            <a:br>
              <a:rPr kumimoji="0" lang="ru-RU"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br>
            <a:r>
              <a:rPr kumimoji="0" lang="ru-RU" b="1" i="1" u="none" strike="noStrike" kern="0" cap="none" spc="0" normalizeH="0" baseline="0" noProof="0" dirty="0">
                <a:ln>
                  <a:noFill/>
                </a:ln>
                <a:solidFill>
                  <a:srgbClr val="C00000"/>
                </a:solidFill>
                <a:effectLst/>
                <a:uLnTx/>
                <a:uFillTx/>
                <a:latin typeface="Arial" panose="020B0604020202020204" pitchFamily="34" charset="0"/>
                <a:cs typeface="Arial" panose="020B0604020202020204" pitchFamily="34" charset="0"/>
              </a:rPr>
              <a:t>1-ис (инвестиции)</a:t>
            </a:r>
          </a:p>
        </p:txBody>
      </p:sp>
    </p:spTree>
    <p:extLst>
      <p:ext uri="{BB962C8B-B14F-4D97-AF65-F5344CB8AC3E}">
        <p14:creationId xmlns:p14="http://schemas.microsoft.com/office/powerpoint/2010/main" val="285446548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75</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3" name="Заголовок 1"/>
          <p:cNvSpPr txBox="1">
            <a:spLocks/>
          </p:cNvSpPr>
          <p:nvPr/>
        </p:nvSpPr>
        <p:spPr>
          <a:xfrm>
            <a:off x="1622541" y="831219"/>
            <a:ext cx="8965701" cy="1067729"/>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endParaRPr>
          </a:p>
          <a:p>
            <a:endParaRPr lang="ru-RU" sz="20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endParaRPr>
          </a:p>
          <a:p>
            <a:pPr>
              <a:lnSpc>
                <a:spcPct val="100000"/>
              </a:lnSpc>
            </a:pPr>
            <a:r>
              <a:rPr lang="ru-RU" sz="2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В разделе </a:t>
            </a:r>
            <a:r>
              <a:rPr lang="en-US" sz="2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X</a:t>
            </a:r>
            <a:r>
              <a:rPr lang="ru-RU" sz="28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«Инвестиции в основной капитал»</a:t>
            </a:r>
            <a:r>
              <a:rPr lang="ru-RU" sz="28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r>
            <a:br>
              <a:rPr lang="ru-RU" sz="28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b="1" dirty="0" smtClean="0">
                <a:latin typeface="Arial" panose="020B0604020202020204" pitchFamily="34" charset="0"/>
                <a:ea typeface="Roboto Condensed" panose="02000000000000000000" pitchFamily="2" charset="0"/>
                <a:cs typeface="Arial" panose="020B0604020202020204" pitchFamily="34" charset="0"/>
              </a:rPr>
              <a:t>ОТРАЖАЮТСЯ</a:t>
            </a:r>
            <a:r>
              <a:rPr lang="ru-RU" sz="2000" b="1" dirty="0">
                <a:latin typeface="Arial" panose="020B0604020202020204" pitchFamily="34" charset="0"/>
                <a:ea typeface="Roboto Condensed" panose="02000000000000000000" pitchFamily="2" charset="0"/>
                <a:cs typeface="Arial" panose="020B0604020202020204" pitchFamily="34" charset="0"/>
              </a:rPr>
              <a:t>:</a:t>
            </a:r>
            <a: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
            </a:r>
            <a:b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br>
            <a: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
            </a:r>
            <a:br>
              <a:rPr lang="ru-RU" sz="2000"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br>
            <a:endParaRPr lang="ru-RU" sz="2000" i="1" dirty="0">
              <a:solidFill>
                <a:srgbClr val="C00000"/>
              </a:solidFill>
              <a:latin typeface="Arial" panose="020B0604020202020204" pitchFamily="34" charset="0"/>
              <a:ea typeface="Roboto Condensed" panose="02000000000000000000" pitchFamily="2" charset="0"/>
              <a:cs typeface="Arial" panose="020B0604020202020204" pitchFamily="34" charset="0"/>
            </a:endParaRPr>
          </a:p>
        </p:txBody>
      </p:sp>
      <p:sp>
        <p:nvSpPr>
          <p:cNvPr id="14" name="Объект 2"/>
          <p:cNvSpPr txBox="1">
            <a:spLocks/>
          </p:cNvSpPr>
          <p:nvPr/>
        </p:nvSpPr>
        <p:spPr>
          <a:xfrm>
            <a:off x="1573901" y="1898948"/>
            <a:ext cx="9526147" cy="392400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затраты на возведение, реконструкцию, модернизацию, реставрацию объектов, которые приводят к увеличению первоначальной стоимости объекта;</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затраты на приобретение новых или б/у </a:t>
            </a:r>
            <a:r>
              <a:rPr kumimoji="0" lang="ru-RU" sz="24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(ввезённых из-за границы)</a:t>
            </a:r>
            <a:r>
              <a:rPr kumimoji="0" lang="ru-RU" sz="2400" b="0" i="0"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 </a:t>
            </a: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машин, оборудования</a:t>
            </a:r>
            <a:r>
              <a:rPr kumimoji="0" lang="en-US"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(включая затраты </a:t>
            </a:r>
            <a:b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на реконструкцию и модернизацию), транспортных средств, инструмента и инвентаря (включаемых в сметы </a:t>
            </a:r>
            <a:b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на строительство), а также инструмента</a:t>
            </a:r>
            <a:r>
              <a:rPr kumimoji="0" lang="ru-RU" sz="2400" b="0" i="0" u="none" strike="noStrike" kern="1200" cap="none" spc="0" normalizeH="0" noProof="0" dirty="0">
                <a:ln>
                  <a:noFill/>
                </a:ln>
                <a:solidFill>
                  <a:sysClr val="windowText" lastClr="000000"/>
                </a:solidFill>
                <a:effectLst/>
                <a:uLnTx/>
                <a:uFillTx/>
                <a:latin typeface="Arial" panose="020B0604020202020204" pitchFamily="34" charset="0"/>
                <a:cs typeface="Arial" panose="020B0604020202020204" pitchFamily="34" charset="0"/>
              </a:rPr>
              <a:t> и инвентаря,</a:t>
            </a:r>
            <a:r>
              <a:rPr lang="ru-RU" sz="2400" dirty="0">
                <a:solidFill>
                  <a:sysClr val="windowText" lastClr="000000"/>
                </a:solidFill>
                <a:latin typeface="Arial" panose="020B0604020202020204" pitchFamily="34" charset="0"/>
                <a:cs typeface="Arial" panose="020B0604020202020204" pitchFamily="34" charset="0"/>
              </a:rPr>
              <a:t> </a:t>
            </a: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принятых </a:t>
            </a:r>
            <a:b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4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в бухгалтерском учете в качестве основных средств</a:t>
            </a:r>
          </a:p>
        </p:txBody>
      </p:sp>
    </p:spTree>
    <p:extLst>
      <p:ext uri="{BB962C8B-B14F-4D97-AF65-F5344CB8AC3E}">
        <p14:creationId xmlns:p14="http://schemas.microsoft.com/office/powerpoint/2010/main" val="28835922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76</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2" name="Объект 2"/>
          <p:cNvSpPr txBox="1">
            <a:spLocks/>
          </p:cNvSpPr>
          <p:nvPr/>
        </p:nvSpPr>
        <p:spPr>
          <a:xfrm>
            <a:off x="969945" y="1023755"/>
            <a:ext cx="10336139" cy="55738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Организация, осуществляющая инвестиционную деятельность по вложению инвестиций в основной капитал, отражает данные за отчетный год: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ru-RU" sz="22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по строке 160 </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в целом по организации;</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ru-RU" sz="2200" b="0" i="0" u="none" strike="noStrike" kern="1200" cap="none" spc="0" normalizeH="0" baseline="0" noProof="0" dirty="0">
                <a:ln>
                  <a:noFill/>
                </a:ln>
                <a:solidFill>
                  <a:srgbClr val="FF0000"/>
                </a:solidFill>
                <a:effectLst/>
                <a:uLnTx/>
                <a:uFillTx/>
                <a:latin typeface="Arial" panose="020B0604020202020204" pitchFamily="34" charset="0"/>
                <a:cs typeface="Arial" panose="020B0604020202020204" pitchFamily="34" charset="0"/>
              </a:rPr>
              <a:t>по строкам 161 </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по </a:t>
            </a:r>
            <a:r>
              <a:rPr kumimoji="0" lang="ru-RU" sz="2200" b="1"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месту нахождения объектов </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инвестиционной деятельности.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a:defRPr/>
            </a:pP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Организация, осуществляющая инвестиционную деятельность </a:t>
            </a:r>
            <a:r>
              <a:rPr kumimoji="0" lang="en-US"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en-US"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2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на территории Республики Беларусь</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в графе А указывает название каждого населенного пункта (</a:t>
            </a:r>
            <a:r>
              <a:rPr kumimoji="0" lang="ru-RU" sz="2200" b="0" i="0" u="sng"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района</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области, </a:t>
            </a:r>
            <a:r>
              <a:rPr kumimoji="0" lang="ru-RU" sz="2200" b="0" i="0" u="sng"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города областного подчинения</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kumimoji="0" lang="ru-RU" sz="2200" b="0" i="0" u="sng"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г. Минск</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a:p>
            <a:pPr>
              <a:defRPr/>
            </a:pP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Организация, осуществляющая инвестиционную деятельность </a:t>
            </a:r>
            <a:r>
              <a:rPr kumimoji="0" lang="en-US"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r>
            <a:br>
              <a:rPr kumimoji="0" lang="en-US"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br>
            <a:r>
              <a:rPr kumimoji="0" lang="ru-RU" sz="2200" b="1" i="1" u="none" strike="noStrike" kern="1200" cap="none" spc="0" normalizeH="0" baseline="0" noProof="0" dirty="0">
                <a:ln>
                  <a:noFill/>
                </a:ln>
                <a:solidFill>
                  <a:srgbClr val="28522B"/>
                </a:solidFill>
                <a:effectLst/>
                <a:uLnTx/>
                <a:uFillTx/>
                <a:latin typeface="Arial" panose="020B0604020202020204" pitchFamily="34" charset="0"/>
                <a:cs typeface="Arial" panose="020B0604020202020204" pitchFamily="34" charset="0"/>
              </a:rPr>
              <a:t>на территории других государств</a:t>
            </a:r>
            <a:r>
              <a:rPr kumimoji="0" lang="ru-RU" sz="2200" b="0" i="0" u="none"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в графе А указывает </a:t>
            </a:r>
            <a:r>
              <a:rPr kumimoji="0" lang="ru-RU" sz="2200" b="0" i="0" u="sng"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название иностранного государства</a:t>
            </a:r>
            <a:r>
              <a:rPr kumimoji="0" lang="ru-RU" sz="2200" b="0" i="0" strike="noStrike" kern="120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634493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77</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3" name="Прямоугольник 12"/>
          <p:cNvSpPr/>
          <p:nvPr/>
        </p:nvSpPr>
        <p:spPr>
          <a:xfrm>
            <a:off x="510806" y="793101"/>
            <a:ext cx="10976806" cy="954107"/>
          </a:xfrm>
          <a:prstGeom prst="rect">
            <a:avLst/>
          </a:prstGeom>
        </p:spPr>
        <p:txBody>
          <a:bodyPr wrap="square">
            <a:spAutoFit/>
          </a:bodyPr>
          <a:lstStyle/>
          <a:p>
            <a:pPr algn="ct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XI</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«Основные средства»</a:t>
            </a:r>
            <a:r>
              <a:rPr lang="ru-RU"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t/>
            </a:r>
            <a:br>
              <a:rPr lang="ru-RU" dirty="0">
                <a:solidFill>
                  <a:schemeClr val="accent6">
                    <a:lumMod val="50000"/>
                  </a:schemeClr>
                </a:solidFill>
                <a:latin typeface="Arial" panose="020B0604020202020204" pitchFamily="34" charset="0"/>
                <a:ea typeface="Roboto Condensed" panose="02000000000000000000" pitchFamily="2" charset="0"/>
                <a:cs typeface="Arial" panose="020B0604020202020204" pitchFamily="34" charset="0"/>
              </a:rPr>
            </a:br>
            <a:r>
              <a:rPr lang="ru-RU" b="1" i="1" dirty="0">
                <a:latin typeface="Arial" panose="020B0604020202020204" pitchFamily="34" charset="0"/>
                <a:ea typeface="Roboto Condensed" panose="02000000000000000000" pitchFamily="2" charset="0"/>
                <a:cs typeface="Arial" panose="020B0604020202020204" pitchFamily="34" charset="0"/>
              </a:rPr>
              <a:t>(для организаций, ведущих бухгалтерский учет и отчетность на общих основаниях)</a:t>
            </a:r>
            <a:r>
              <a:rPr lang="ru-RU" b="1" dirty="0">
                <a:latin typeface="Arial" panose="020B0604020202020204" pitchFamily="34" charset="0"/>
                <a:ea typeface="Roboto Condensed" panose="02000000000000000000" pitchFamily="2" charset="0"/>
                <a:cs typeface="Arial" panose="020B0604020202020204" pitchFamily="34" charset="0"/>
              </a:rPr>
              <a:t/>
            </a:r>
            <a:br>
              <a:rPr lang="ru-RU" b="1" dirty="0">
                <a:latin typeface="Arial" panose="020B0604020202020204" pitchFamily="34" charset="0"/>
                <a:ea typeface="Roboto Condensed" panose="02000000000000000000" pitchFamily="2" charset="0"/>
                <a:cs typeface="Arial" panose="020B0604020202020204" pitchFamily="34" charset="0"/>
              </a:rPr>
            </a:br>
            <a:endParaRPr lang="ru-RU" b="1" dirty="0"/>
          </a:p>
        </p:txBody>
      </p:sp>
      <p:pic>
        <p:nvPicPr>
          <p:cNvPr id="14" name="Рисунок 13"/>
          <p:cNvPicPr>
            <a:picLocks noChangeAspect="1"/>
          </p:cNvPicPr>
          <p:nvPr/>
        </p:nvPicPr>
        <p:blipFill>
          <a:blip r:embed="rId5"/>
          <a:stretch>
            <a:fillRect/>
          </a:stretch>
        </p:blipFill>
        <p:spPr>
          <a:xfrm>
            <a:off x="1942848" y="1543473"/>
            <a:ext cx="8979152" cy="5134445"/>
          </a:xfrm>
          <a:prstGeom prst="rect">
            <a:avLst/>
          </a:prstGeom>
        </p:spPr>
      </p:pic>
    </p:spTree>
    <p:extLst>
      <p:ext uri="{BB962C8B-B14F-4D97-AF65-F5344CB8AC3E}">
        <p14:creationId xmlns:p14="http://schemas.microsoft.com/office/powerpoint/2010/main" val="24981165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
          <p:cNvSpPr>
            <a:spLocks noGrp="1"/>
          </p:cNvSpPr>
          <p:nvPr>
            <p:ph type="ctrTitle"/>
          </p:nvPr>
        </p:nvSpPr>
        <p:spPr>
          <a:xfrm>
            <a:off x="1511443" y="760577"/>
            <a:ext cx="9256258" cy="640932"/>
          </a:xfrm>
        </p:spPr>
        <p:txBody>
          <a:bodyPr anchor="ctr">
            <a:normAutofit/>
          </a:bodyPr>
          <a:lstStyle/>
          <a:p>
            <a:endParaRPr lang="ru-RU" sz="1600" i="1" dirty="0">
              <a:solidFill>
                <a:srgbClr val="385723"/>
              </a:solidFill>
              <a:latin typeface="Arial" panose="020B0604020202020204" pitchFamily="34" charset="0"/>
              <a:ea typeface="Roboto Condensed" panose="02000000000000000000" pitchFamily="2" charset="0"/>
              <a:cs typeface="Arial" panose="020B0604020202020204" pitchFamily="34" charset="0"/>
            </a:endParaRPr>
          </a:p>
        </p:txBody>
      </p:sp>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2000" b="1" dirty="0">
                <a:solidFill>
                  <a:schemeClr val="bg1"/>
                </a:solidFill>
                <a:latin typeface="Arial" panose="020B0604020202020204" pitchFamily="34" charset="0"/>
                <a:ea typeface="Roboto Condensed" panose="02000000000000000000" pitchFamily="2" charset="0"/>
                <a:cs typeface="Arial" panose="020B0604020202020204" pitchFamily="34" charset="0"/>
              </a:rPr>
              <a:t>78</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0495" y="831219"/>
            <a:ext cx="6329715" cy="5847878"/>
          </a:xfrm>
          <a:prstGeom prst="rect">
            <a:avLst/>
          </a:prstGeom>
        </p:spPr>
      </p:pic>
      <p:sp>
        <p:nvSpPr>
          <p:cNvPr id="15" name="Прямоугольник 14"/>
          <p:cNvSpPr/>
          <p:nvPr/>
        </p:nvSpPr>
        <p:spPr>
          <a:xfrm>
            <a:off x="7300210" y="1800000"/>
            <a:ext cx="4077324" cy="2308324"/>
          </a:xfrm>
          <a:prstGeom prst="rect">
            <a:avLst/>
          </a:prstGeom>
        </p:spPr>
        <p:txBody>
          <a:bodyPr wrap="square">
            <a:spAutoFit/>
          </a:bodyPr>
          <a:lstStyle/>
          <a:p>
            <a:pPr algn="ct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a:t>
            </a:r>
            <a:r>
              <a:rPr lang="en-US"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XI</a:t>
            </a: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«Основные средства»</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1300" i="1" dirty="0">
                <a:solidFill>
                  <a:prstClr val="black"/>
                </a:solidFill>
                <a:latin typeface="Arial" panose="020B0604020202020204" pitchFamily="34" charset="0"/>
                <a:ea typeface="Roboto Condensed" panose="02000000000000000000" pitchFamily="2" charset="0"/>
                <a:cs typeface="Arial" panose="020B0604020202020204" pitchFamily="34" charset="0"/>
              </a:rPr>
              <a:t>(для организаций, применяющих упрощенную систему налогообложения и ведущих учет</a:t>
            </a:r>
            <a:br>
              <a:rPr lang="ru-RU" sz="1300" i="1" dirty="0">
                <a:solidFill>
                  <a:prstClr val="black"/>
                </a:solidFill>
                <a:latin typeface="Arial" panose="020B0604020202020204" pitchFamily="34" charset="0"/>
                <a:ea typeface="Roboto Condensed" panose="02000000000000000000" pitchFamily="2" charset="0"/>
                <a:cs typeface="Arial" panose="020B0604020202020204" pitchFamily="34" charset="0"/>
              </a:rPr>
            </a:br>
            <a:r>
              <a:rPr lang="ru-RU" sz="1300" i="1" dirty="0">
                <a:solidFill>
                  <a:prstClr val="black"/>
                </a:solidFill>
                <a:latin typeface="Arial" panose="020B0604020202020204" pitchFamily="34" charset="0"/>
                <a:ea typeface="Roboto Condensed" panose="02000000000000000000" pitchFamily="2" charset="0"/>
                <a:cs typeface="Arial" panose="020B0604020202020204" pitchFamily="34" charset="0"/>
              </a:rPr>
              <a:t>в книге учета доходов и расходов организаций, применяющих упрощенную систему налогообложения, </a:t>
            </a:r>
            <a:r>
              <a:rPr lang="ru-RU" sz="1300" i="1" dirty="0">
                <a:solidFill>
                  <a:srgbClr val="C00000"/>
                </a:solidFill>
                <a:latin typeface="Arial" panose="020B0604020202020204" pitchFamily="34" charset="0"/>
                <a:ea typeface="Roboto Condensed" panose="02000000000000000000" pitchFamily="2" charset="0"/>
                <a:cs typeface="Arial" panose="020B0604020202020204" pitchFamily="34" charset="0"/>
              </a:rPr>
              <a:t>утвержденной постановлением МНС, Минфина, Минтруда</a:t>
            </a:r>
            <a:br>
              <a:rPr lang="ru-RU" sz="1300" i="1" dirty="0">
                <a:solidFill>
                  <a:srgbClr val="C00000"/>
                </a:solidFill>
                <a:latin typeface="Arial" panose="020B0604020202020204" pitchFamily="34" charset="0"/>
                <a:ea typeface="Roboto Condensed" panose="02000000000000000000" pitchFamily="2" charset="0"/>
                <a:cs typeface="Arial" panose="020B0604020202020204" pitchFamily="34" charset="0"/>
              </a:rPr>
            </a:br>
            <a:r>
              <a:rPr lang="ru-RU" sz="1300" i="1" dirty="0">
                <a:solidFill>
                  <a:srgbClr val="C00000"/>
                </a:solidFill>
                <a:latin typeface="Arial" panose="020B0604020202020204" pitchFamily="34" charset="0"/>
                <a:ea typeface="Roboto Condensed" panose="02000000000000000000" pitchFamily="2" charset="0"/>
                <a:cs typeface="Arial" panose="020B0604020202020204" pitchFamily="34" charset="0"/>
              </a:rPr>
              <a:t>и социальной защиты и Белстата</a:t>
            </a:r>
            <a:br>
              <a:rPr lang="ru-RU" sz="1300" i="1" dirty="0">
                <a:solidFill>
                  <a:srgbClr val="C00000"/>
                </a:solidFill>
                <a:latin typeface="Arial" panose="020B0604020202020204" pitchFamily="34" charset="0"/>
                <a:ea typeface="Roboto Condensed" panose="02000000000000000000" pitchFamily="2" charset="0"/>
                <a:cs typeface="Arial" panose="020B0604020202020204" pitchFamily="34" charset="0"/>
              </a:rPr>
            </a:br>
            <a:r>
              <a:rPr lang="ru-RU" sz="1300" i="1" dirty="0">
                <a:solidFill>
                  <a:srgbClr val="C00000"/>
                </a:solidFill>
                <a:latin typeface="Arial" panose="020B0604020202020204" pitchFamily="34" charset="0"/>
                <a:ea typeface="Roboto Condensed" panose="02000000000000000000" pitchFamily="2" charset="0"/>
                <a:cs typeface="Arial" panose="020B0604020202020204" pitchFamily="34" charset="0"/>
              </a:rPr>
              <a:t>от 28.11.2022 № 35/54/75/133</a:t>
            </a:r>
            <a:endParaRPr lang="ru-RU" sz="1300" dirty="0"/>
          </a:p>
        </p:txBody>
      </p:sp>
    </p:spTree>
    <p:extLst>
      <p:ext uri="{BB962C8B-B14F-4D97-AF65-F5344CB8AC3E}">
        <p14:creationId xmlns:p14="http://schemas.microsoft.com/office/powerpoint/2010/main" val="18850189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12197136" cy="5668198"/>
          </a:xfrm>
          <a:prstGeom prst="rect">
            <a:avLst/>
          </a:prstGeom>
        </p:spPr>
      </p:pic>
      <p:sp>
        <p:nvSpPr>
          <p:cNvPr id="5" name="Заголовок 1"/>
          <p:cNvSpPr txBox="1">
            <a:spLocks/>
          </p:cNvSpPr>
          <p:nvPr/>
        </p:nvSpPr>
        <p:spPr>
          <a:xfrm>
            <a:off x="3038954" y="-103736"/>
            <a:ext cx="6029389" cy="66247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3200" b="1" dirty="0">
                <a:solidFill>
                  <a:schemeClr val="bg1">
                    <a:lumMod val="85000"/>
                  </a:schemeClr>
                </a:solidFill>
                <a:latin typeface="Arial" panose="020B0604020202020204" pitchFamily="34" charset="0"/>
                <a:ea typeface="Roboto Condensed" panose="02000000000000000000" pitchFamily="2" charset="0"/>
                <a:cs typeface="Arial" panose="020B0604020202020204" pitchFamily="34" charset="0"/>
              </a:rPr>
              <a:t>СПАСИБО ЗА ВНИМАНИЕ!</a:t>
            </a:r>
          </a:p>
        </p:txBody>
      </p:sp>
      <p:grpSp>
        <p:nvGrpSpPr>
          <p:cNvPr id="7" name="Группа 6"/>
          <p:cNvGrpSpPr/>
          <p:nvPr/>
        </p:nvGrpSpPr>
        <p:grpSpPr>
          <a:xfrm>
            <a:off x="3203989" y="5587663"/>
            <a:ext cx="5838723" cy="471055"/>
            <a:chOff x="3317811" y="4369527"/>
            <a:chExt cx="5838723" cy="471055"/>
          </a:xfrm>
        </p:grpSpPr>
        <p:sp>
          <p:nvSpPr>
            <p:cNvPr id="6" name="Заголовок 4"/>
            <p:cNvSpPr txBox="1">
              <a:spLocks/>
            </p:cNvSpPr>
            <p:nvPr/>
          </p:nvSpPr>
          <p:spPr>
            <a:xfrm>
              <a:off x="3508476" y="4369527"/>
              <a:ext cx="5648058" cy="47105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u-RU" sz="12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pic>
          <p:nvPicPr>
            <p:cNvPr id="3" name="Рисунок 2"/>
            <p:cNvPicPr>
              <a:picLocks noChangeAspect="1"/>
            </p:cNvPicPr>
            <p:nvPr/>
          </p:nvPicPr>
          <p:blipFill>
            <a:blip r:embed="rId3"/>
            <a:stretch>
              <a:fillRect/>
            </a:stretch>
          </p:blipFill>
          <p:spPr>
            <a:xfrm>
              <a:off x="3317811" y="4450062"/>
              <a:ext cx="241574" cy="265842"/>
            </a:xfrm>
            <a:prstGeom prst="rect">
              <a:avLst/>
            </a:prstGeom>
          </p:spPr>
        </p:pic>
      </p:grpSp>
      <p:sp>
        <p:nvSpPr>
          <p:cNvPr id="8" name="Заголовок 4"/>
          <p:cNvSpPr txBox="1">
            <a:spLocks/>
          </p:cNvSpPr>
          <p:nvPr/>
        </p:nvSpPr>
        <p:spPr>
          <a:xfrm>
            <a:off x="2886797" y="5908014"/>
            <a:ext cx="5648058"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15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230009, г. Гродно, ул. Врублевского, 3</a:t>
            </a:r>
          </a:p>
        </p:txBody>
      </p:sp>
      <p:sp>
        <p:nvSpPr>
          <p:cNvPr id="9" name="Заголовок 4"/>
          <p:cNvSpPr txBox="1">
            <a:spLocks/>
          </p:cNvSpPr>
          <p:nvPr/>
        </p:nvSpPr>
        <p:spPr>
          <a:xfrm>
            <a:off x="2989347" y="6222778"/>
            <a:ext cx="5648058"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ru-RU" sz="24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+375 152 55 99 08</a:t>
            </a:r>
            <a:endParaRPr lang="ru-RU" sz="28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endParaRPr>
          </a:p>
        </p:txBody>
      </p:sp>
      <p:sp>
        <p:nvSpPr>
          <p:cNvPr id="10" name="Заголовок 4"/>
          <p:cNvSpPr txBox="1">
            <a:spLocks/>
          </p:cNvSpPr>
          <p:nvPr/>
        </p:nvSpPr>
        <p:spPr>
          <a:xfrm>
            <a:off x="3014984" y="6476439"/>
            <a:ext cx="5648058"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6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rPr>
              <a:t> grodno@belstat.gov.by</a:t>
            </a:r>
            <a:endParaRPr lang="ru-RU" sz="1800" b="1" dirty="0">
              <a:solidFill>
                <a:schemeClr val="tx1">
                  <a:lumMod val="75000"/>
                  <a:lumOff val="25000"/>
                </a:schemeClr>
              </a:solidFill>
              <a:latin typeface="Arial" panose="020B0604020202020204" pitchFamily="34" charset="0"/>
              <a:ea typeface="Roboto Condensed" panose="02000000000000000000" pitchFamily="2" charset="0"/>
              <a:cs typeface="Arial" panose="020B0604020202020204" pitchFamily="34" charset="0"/>
            </a:endParaRPr>
          </a:p>
        </p:txBody>
      </p:sp>
      <p:sp>
        <p:nvSpPr>
          <p:cNvPr id="11" name="Объект 2"/>
          <p:cNvSpPr>
            <a:spLocks noGrp="1"/>
          </p:cNvSpPr>
          <p:nvPr/>
        </p:nvSpPr>
        <p:spPr>
          <a:xfrm>
            <a:off x="926186" y="772995"/>
            <a:ext cx="9653510" cy="5243238"/>
          </a:xfrm>
          <a:prstGeom prst="rect">
            <a:avLst/>
          </a:prstGeom>
        </p:spPr>
        <p:txBody>
          <a:bodyPr vert="horz" lIns="91440" tIns="45720" rIns="91440" bIns="45720" rtlCol="0">
            <a:noAutofit/>
          </a:bodyPr>
          <a:lstStyle/>
          <a:p>
            <a:pPr algn="ct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Сайт Главного статистического управления</a:t>
            </a:r>
            <a:r>
              <a:rPr lang="ru-RU" b="1" dirty="0">
                <a:solidFill>
                  <a:srgbClr val="648E85"/>
                </a:solidFill>
                <a:latin typeface="Arial" panose="020B0604020202020204" pitchFamily="34" charset="0"/>
                <a:ea typeface="Times New Roman" panose="02020603050405020304" pitchFamily="18" charset="0"/>
                <a:cs typeface="Arial" panose="020B0604020202020204" pitchFamily="34" charset="0"/>
              </a:rPr>
              <a:t/>
            </a:r>
            <a:br>
              <a:rPr lang="ru-RU" b="1" dirty="0">
                <a:solidFill>
                  <a:srgbClr val="648E85"/>
                </a:solidFill>
                <a:latin typeface="Arial" panose="020B0604020202020204" pitchFamily="34" charset="0"/>
                <a:ea typeface="Times New Roman" panose="02020603050405020304" pitchFamily="18" charset="0"/>
                <a:cs typeface="Arial" panose="020B0604020202020204" pitchFamily="34" charset="0"/>
              </a:rPr>
            </a:b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http://grodno</a:t>
            </a: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belstat</a:t>
            </a: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gov</a:t>
            </a: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by</a:t>
            </a:r>
            <a:endPar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endParaRPr>
          </a:p>
          <a:p>
            <a:pPr algn="ctr"/>
            <a:endParaRPr lang="ru-RU"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Презентацию можно найти на сайте Главного управления</a:t>
            </a:r>
          </a:p>
          <a:p>
            <a:pPr algn="ct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в рубрике «О главном управлении» в разделе «Методологические комментарии» - Структурная статистика</a:t>
            </a:r>
            <a:endPar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rgbClr val="648E85"/>
                </a:solidFill>
                <a:latin typeface="Arial" panose="020B0604020202020204" pitchFamily="34" charset="0"/>
                <a:ea typeface="Times New Roman" panose="02020603050405020304" pitchFamily="18" charset="0"/>
                <a:cs typeface="Arial" panose="020B0604020202020204" pitchFamily="34" charset="0"/>
              </a:rPr>
              <a:t> </a:t>
            </a:r>
            <a:endParaRPr lang="en-US"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Персональные страницы Главного управления в социальных сетях: </a:t>
            </a:r>
            <a:r>
              <a:rPr lang="en-US" b="1" i="1" dirty="0">
                <a:solidFill>
                  <a:schemeClr val="bg1"/>
                </a:solidFill>
                <a:latin typeface="Arial" panose="020B0604020202020204" pitchFamily="34" charset="0"/>
                <a:ea typeface="Times New Roman" panose="02020603050405020304" pitchFamily="18" charset="0"/>
                <a:cs typeface="Arial" panose="020B0604020202020204" pitchFamily="34" charset="0"/>
              </a:rPr>
              <a:t>Instagram</a:t>
            </a:r>
            <a:r>
              <a:rPr lang="be-BY" b="1"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b="1" i="1" dirty="0">
                <a:solidFill>
                  <a:schemeClr val="bg1"/>
                </a:solidFill>
                <a:latin typeface="Arial" panose="020B0604020202020204" pitchFamily="34" charset="0"/>
                <a:ea typeface="Times New Roman" panose="02020603050405020304" pitchFamily="18" charset="0"/>
                <a:cs typeface="Arial" panose="020B0604020202020204" pitchFamily="34" charset="0"/>
              </a:rPr>
              <a:t>Facebook</a:t>
            </a:r>
            <a:r>
              <a:rPr lang="be-BY" b="1" i="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en-US" b="1" i="1" dirty="0">
                <a:solidFill>
                  <a:schemeClr val="bg1"/>
                </a:solidFill>
                <a:latin typeface="Arial" panose="020B0604020202020204" pitchFamily="34" charset="0"/>
                <a:ea typeface="Times New Roman" panose="02020603050405020304" pitchFamily="18" charset="0"/>
                <a:cs typeface="Arial" panose="020B0604020202020204" pitchFamily="34" charset="0"/>
              </a:rPr>
              <a:t>Telegram</a:t>
            </a: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
            </a:r>
            <a:b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b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grodno</a:t>
            </a: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belstat</a:t>
            </a:r>
            <a:endParaRPr lang="en-US" dirty="0">
              <a:solidFill>
                <a:srgbClr val="FFFF00"/>
              </a:solidFill>
              <a:latin typeface="Arial" panose="020B0604020202020204" pitchFamily="34" charset="0"/>
              <a:ea typeface="Times New Roman" panose="02020603050405020304" pitchFamily="18" charset="0"/>
              <a:cs typeface="Arial" panose="020B0604020202020204" pitchFamily="34" charset="0"/>
            </a:endParaRPr>
          </a:p>
          <a:p>
            <a:pPr algn="ctr"/>
            <a:r>
              <a:rPr lang="ru-RU" dirty="0">
                <a:solidFill>
                  <a:prstClr val="black"/>
                </a:solidFill>
                <a:latin typeface="Arial" panose="020B0604020202020204" pitchFamily="34" charset="0"/>
                <a:ea typeface="Times New Roman" panose="02020603050405020304" pitchFamily="18" charset="0"/>
                <a:cs typeface="Arial" panose="020B0604020202020204" pitchFamily="34" charset="0"/>
              </a:rPr>
              <a:t> </a:t>
            </a:r>
            <a:endParaRPr lang="en-US"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Контактные телефоны</a:t>
            </a:r>
            <a:endParaRPr lang="en-US"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(+375 152) 55-49-6</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2</a:t>
            </a:r>
            <a:r>
              <a:rPr lang="ru-RU" b="1" dirty="0">
                <a:solidFill>
                  <a:srgbClr val="FFFF00"/>
                </a:solidFill>
                <a:latin typeface="Arial" panose="020B0604020202020204" pitchFamily="34" charset="0"/>
                <a:ea typeface="Times New Roman" panose="02020603050405020304" pitchFamily="18" charset="0"/>
                <a:cs typeface="Arial" panose="020B0604020202020204" pitchFamily="34" charset="0"/>
              </a:rPr>
              <a:t>, 55-49-61, 55-49-65, 55-49-63, 55-49-6</a:t>
            </a:r>
            <a:r>
              <a:rPr lang="en-US" b="1" dirty="0">
                <a:solidFill>
                  <a:srgbClr val="FFFF00"/>
                </a:solidFill>
                <a:latin typeface="Arial" panose="020B0604020202020204" pitchFamily="34" charset="0"/>
                <a:ea typeface="Times New Roman" panose="02020603050405020304" pitchFamily="18" charset="0"/>
                <a:cs typeface="Arial" panose="020B0604020202020204" pitchFamily="34" charset="0"/>
              </a:rPr>
              <a:t>4</a:t>
            </a:r>
            <a:endParaRPr lang="en-US" dirty="0">
              <a:solidFill>
                <a:srgbClr val="FFFF00"/>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rgbClr val="648E85"/>
                </a:solidFill>
                <a:latin typeface="Arial" panose="020B0604020202020204" pitchFamily="34" charset="0"/>
                <a:ea typeface="Times New Roman" panose="02020603050405020304" pitchFamily="18" charset="0"/>
                <a:cs typeface="Arial" panose="020B0604020202020204" pitchFamily="34" charset="0"/>
              </a:rPr>
              <a:t> </a:t>
            </a:r>
            <a:endParaRPr lang="en-US" dirty="0">
              <a:solidFill>
                <a:prstClr val="black"/>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Единый многоканальный номер технической</a:t>
            </a: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поддержки респондентов</a:t>
            </a:r>
            <a:endParaRPr lang="en-US"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ctr"/>
            <a:r>
              <a:rPr lang="ru-RU" dirty="0">
                <a:solidFill>
                  <a:schemeClr val="bg1"/>
                </a:solidFill>
                <a:latin typeface="Arial" panose="020B0604020202020204" pitchFamily="34" charset="0"/>
                <a:ea typeface="Times New Roman" panose="02020603050405020304" pitchFamily="18" charset="0"/>
                <a:cs typeface="Arial" panose="020B0604020202020204" pitchFamily="34" charset="0"/>
              </a:rPr>
              <a:t>(по вопросам представления статистической отчетности</a:t>
            </a:r>
            <a:r>
              <a:rPr lang="en-US" dirty="0">
                <a:solidFill>
                  <a:schemeClr val="bg1"/>
                </a:solidFill>
                <a:latin typeface="Arial" panose="020B0604020202020204" pitchFamily="34" charset="0"/>
                <a:ea typeface="Times New Roman" panose="02020603050405020304" pitchFamily="18" charset="0"/>
                <a:cs typeface="Arial" panose="020B0604020202020204" pitchFamily="34" charset="0"/>
              </a:rPr>
              <a:t> </a:t>
            </a:r>
            <a:r>
              <a:rPr lang="ru-RU" dirty="0">
                <a:solidFill>
                  <a:schemeClr val="bg1"/>
                </a:solidFill>
                <a:latin typeface="Arial" panose="020B0604020202020204" pitchFamily="34" charset="0"/>
                <a:ea typeface="Times New Roman" panose="02020603050405020304" pitchFamily="18" charset="0"/>
                <a:cs typeface="Arial" panose="020B0604020202020204" pitchFamily="34" charset="0"/>
              </a:rPr>
              <a:t>в электронном виде)</a:t>
            </a:r>
            <a:endParaRPr lang="en-US"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pPr algn="ct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+375 152 57</a:t>
            </a: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a:t>
            </a: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 47</a:t>
            </a: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a:t>
            </a:r>
            <a:r>
              <a:rPr lang="ru-RU" b="1" dirty="0">
                <a:solidFill>
                  <a:schemeClr val="bg1"/>
                </a:solidFill>
                <a:latin typeface="Arial" panose="020B0604020202020204" pitchFamily="34" charset="0"/>
                <a:ea typeface="Times New Roman" panose="02020603050405020304" pitchFamily="18" charset="0"/>
                <a:cs typeface="Arial" panose="020B0604020202020204" pitchFamily="34" charset="0"/>
              </a:rPr>
              <a:t>7</a:t>
            </a:r>
            <a:r>
              <a:rPr lang="en-US" b="1" dirty="0">
                <a:solidFill>
                  <a:schemeClr val="bg1"/>
                </a:solidFill>
                <a:latin typeface="Arial" panose="020B0604020202020204" pitchFamily="34" charset="0"/>
                <a:ea typeface="Times New Roman" panose="02020603050405020304" pitchFamily="18" charset="0"/>
                <a:cs typeface="Arial" panose="020B0604020202020204" pitchFamily="34" charset="0"/>
              </a:rPr>
              <a:t>0</a:t>
            </a:r>
            <a:endParaRPr lang="en-US"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04447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a:t>
            </a:r>
            <a:r>
              <a:rPr lang="ru-RU" sz="2000" b="1" dirty="0">
                <a:solidFill>
                  <a:prstClr val="white"/>
                </a:solidFill>
                <a:latin typeface="Arial" panose="020B0604020202020204" pitchFamily="34" charset="0"/>
                <a:ea typeface="Roboto Condensed" panose="02000000000000000000" pitchFamily="2" charset="0"/>
                <a:cs typeface="Arial" panose="020B0604020202020204" pitchFamily="34" charset="0"/>
              </a:rPr>
              <a:t>8</a:t>
            </a:r>
            <a:endPar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endParaRP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Заголовок 1"/>
          <p:cNvSpPr>
            <a:spLocks noGrp="1"/>
          </p:cNvSpPr>
          <p:nvPr>
            <p:ph type="ctrTitle"/>
          </p:nvPr>
        </p:nvSpPr>
        <p:spPr>
          <a:xfrm>
            <a:off x="1374711" y="793101"/>
            <a:ext cx="9144000" cy="662476"/>
          </a:xfrm>
        </p:spPr>
        <p:txBody>
          <a:bodyPr>
            <a:noAutofit/>
          </a:bodyPr>
          <a:lstStyle/>
          <a:p>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РАЗДЕЛ I </a:t>
            </a:r>
            <a:b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br>
            <a:r>
              <a:rPr lang="ru-RU" sz="200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Сведения об организации учета хозяйственных операций</a:t>
            </a:r>
          </a:p>
        </p:txBody>
      </p:sp>
      <p:pic>
        <p:nvPicPr>
          <p:cNvPr id="13" name="Рисунок 12"/>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t="4132"/>
          <a:stretch/>
        </p:blipFill>
        <p:spPr>
          <a:xfrm>
            <a:off x="2029434" y="1803742"/>
            <a:ext cx="8133131" cy="1739495"/>
          </a:xfrm>
          <a:prstGeom prst="rect">
            <a:avLst/>
          </a:prstGeom>
        </p:spPr>
      </p:pic>
      <p:sp>
        <p:nvSpPr>
          <p:cNvPr id="14" name="Содержимое 10"/>
          <p:cNvSpPr txBox="1">
            <a:spLocks/>
          </p:cNvSpPr>
          <p:nvPr/>
        </p:nvSpPr>
        <p:spPr bwMode="auto">
          <a:xfrm>
            <a:off x="1931111" y="3891402"/>
            <a:ext cx="8972862" cy="24617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just" eaLnBrk="0" hangingPunct="0">
              <a:spcBef>
                <a:spcPts val="1200"/>
              </a:spcBef>
              <a:buClr>
                <a:srgbClr val="DD7E0E"/>
              </a:buClr>
              <a:buSzPct val="80000"/>
              <a:tabLst>
                <a:tab pos="1076325" algn="l"/>
              </a:tabLst>
            </a:pPr>
            <a:r>
              <a:rPr lang="ru-RU" b="1" dirty="0">
                <a:latin typeface="Arial" pitchFamily="34" charset="0"/>
                <a:cs typeface="Arial" pitchFamily="34" charset="0"/>
              </a:rPr>
              <a:t>Раздел заполняется </a:t>
            </a:r>
            <a:r>
              <a:rPr lang="ru-RU" sz="2400" b="1" dirty="0">
                <a:solidFill>
                  <a:srgbClr val="C00000"/>
                </a:solidFill>
                <a:latin typeface="Arial" pitchFamily="34" charset="0"/>
                <a:cs typeface="Arial" pitchFamily="34" charset="0"/>
              </a:rPr>
              <a:t>в обязательном порядке</a:t>
            </a:r>
            <a:r>
              <a:rPr lang="ru-RU" b="1" dirty="0">
                <a:solidFill>
                  <a:srgbClr val="FF0000"/>
                </a:solidFill>
                <a:latin typeface="Arial" pitchFamily="34" charset="0"/>
                <a:cs typeface="Arial" pitchFamily="34" charset="0"/>
              </a:rPr>
              <a:t>,</a:t>
            </a:r>
            <a:r>
              <a:rPr lang="ru-RU" b="1" dirty="0">
                <a:latin typeface="Arial" pitchFamily="34" charset="0"/>
                <a:cs typeface="Arial" pitchFamily="34" charset="0"/>
              </a:rPr>
              <a:t> </a:t>
            </a:r>
            <a:r>
              <a:rPr lang="ru-RU" dirty="0">
                <a:solidFill>
                  <a:srgbClr val="385723"/>
                </a:solidFill>
                <a:latin typeface="Arial" pitchFamily="34" charset="0"/>
                <a:cs typeface="Arial" pitchFamily="34" charset="0"/>
              </a:rPr>
              <a:t>методология</a:t>
            </a:r>
            <a:r>
              <a:rPr lang="ru-RU" dirty="0">
                <a:latin typeface="Arial" pitchFamily="34" charset="0"/>
                <a:cs typeface="Arial" pitchFamily="34" charset="0"/>
              </a:rPr>
              <a:t> </a:t>
            </a:r>
            <a:br>
              <a:rPr lang="ru-RU" dirty="0">
                <a:latin typeface="Arial" pitchFamily="34" charset="0"/>
                <a:cs typeface="Arial" pitchFamily="34" charset="0"/>
              </a:rPr>
            </a:br>
            <a:r>
              <a:rPr lang="ru-RU" dirty="0">
                <a:latin typeface="Arial" pitchFamily="34" charset="0"/>
                <a:cs typeface="Arial" pitchFamily="34" charset="0"/>
              </a:rPr>
              <a:t>его заполнения </a:t>
            </a:r>
            <a:r>
              <a:rPr lang="ru-RU" dirty="0">
                <a:solidFill>
                  <a:srgbClr val="385723"/>
                </a:solidFill>
                <a:latin typeface="Arial" pitchFamily="34" charset="0"/>
                <a:cs typeface="Arial" pitchFamily="34" charset="0"/>
              </a:rPr>
              <a:t>не изменилась. </a:t>
            </a:r>
          </a:p>
          <a:p>
            <a:pPr eaLnBrk="0" hangingPunct="0">
              <a:spcBef>
                <a:spcPts val="1200"/>
              </a:spcBef>
              <a:buClr>
                <a:srgbClr val="DD7E0E"/>
              </a:buClr>
              <a:buSzPct val="80000"/>
              <a:tabLst>
                <a:tab pos="1076325" algn="l"/>
              </a:tabLst>
            </a:pPr>
            <a:r>
              <a:rPr lang="ru-RU" b="1" dirty="0">
                <a:solidFill>
                  <a:srgbClr val="385723"/>
                </a:solidFill>
                <a:latin typeface="Arial" pitchFamily="34" charset="0"/>
                <a:cs typeface="Arial" pitchFamily="34" charset="0"/>
              </a:rPr>
              <a:t>Форма книги учета доходов и расходов и порядок ее заполнения</a:t>
            </a:r>
            <a:r>
              <a:rPr lang="en-US" b="1" dirty="0">
                <a:solidFill>
                  <a:srgbClr val="385723"/>
                </a:solidFill>
                <a:latin typeface="Arial" pitchFamily="34" charset="0"/>
                <a:cs typeface="Arial" pitchFamily="34" charset="0"/>
              </a:rPr>
              <a:t> </a:t>
            </a:r>
            <a:r>
              <a:rPr lang="ru-RU" dirty="0">
                <a:latin typeface="Arial" pitchFamily="34" charset="0"/>
                <a:cs typeface="Arial" pitchFamily="34" charset="0"/>
              </a:rPr>
              <a:t>установлены постановлением </a:t>
            </a:r>
            <a:r>
              <a:rPr lang="ru-RU" dirty="0">
                <a:solidFill>
                  <a:schemeClr val="tx1">
                    <a:lumMod val="95000"/>
                    <a:lumOff val="5000"/>
                  </a:schemeClr>
                </a:solidFill>
                <a:latin typeface="Arial" pitchFamily="34" charset="0"/>
                <a:cs typeface="Arial" pitchFamily="34" charset="0"/>
              </a:rPr>
              <a:t>МНС, Минфина, Минтруда и социальной защиты</a:t>
            </a:r>
            <a:r>
              <a:rPr lang="en-US" dirty="0">
                <a:solidFill>
                  <a:schemeClr val="tx1">
                    <a:lumMod val="95000"/>
                    <a:lumOff val="5000"/>
                  </a:schemeClr>
                </a:solidFill>
                <a:latin typeface="Arial" pitchFamily="34" charset="0"/>
                <a:cs typeface="Arial" pitchFamily="34" charset="0"/>
              </a:rPr>
              <a:t> </a:t>
            </a:r>
            <a:br>
              <a:rPr lang="en-US" dirty="0">
                <a:solidFill>
                  <a:schemeClr val="tx1">
                    <a:lumMod val="95000"/>
                    <a:lumOff val="5000"/>
                  </a:schemeClr>
                </a:solidFill>
                <a:latin typeface="Arial" pitchFamily="34" charset="0"/>
                <a:cs typeface="Arial" pitchFamily="34" charset="0"/>
              </a:rPr>
            </a:br>
            <a:r>
              <a:rPr lang="ru-RU" dirty="0">
                <a:solidFill>
                  <a:schemeClr val="tx1">
                    <a:lumMod val="95000"/>
                    <a:lumOff val="5000"/>
                  </a:schemeClr>
                </a:solidFill>
                <a:latin typeface="Arial" pitchFamily="34" charset="0"/>
                <a:cs typeface="Arial" pitchFamily="34" charset="0"/>
              </a:rPr>
              <a:t>и</a:t>
            </a:r>
            <a:r>
              <a:rPr lang="en-US" dirty="0">
                <a:solidFill>
                  <a:schemeClr val="tx1">
                    <a:lumMod val="95000"/>
                    <a:lumOff val="5000"/>
                  </a:schemeClr>
                </a:solidFill>
                <a:latin typeface="Arial" pitchFamily="34" charset="0"/>
                <a:cs typeface="Arial" pitchFamily="34" charset="0"/>
              </a:rPr>
              <a:t> </a:t>
            </a:r>
            <a:r>
              <a:rPr lang="ru-RU" dirty="0">
                <a:solidFill>
                  <a:schemeClr val="tx1">
                    <a:lumMod val="95000"/>
                    <a:lumOff val="5000"/>
                  </a:schemeClr>
                </a:solidFill>
                <a:latin typeface="Arial" pitchFamily="34" charset="0"/>
                <a:cs typeface="Arial" pitchFamily="34" charset="0"/>
              </a:rPr>
              <a:t>Белстата </a:t>
            </a:r>
            <a:r>
              <a:rPr lang="ru-RU" b="1" dirty="0">
                <a:solidFill>
                  <a:srgbClr val="385723"/>
                </a:solidFill>
                <a:latin typeface="Arial" pitchFamily="34" charset="0"/>
                <a:cs typeface="Arial" pitchFamily="34" charset="0"/>
              </a:rPr>
              <a:t>от 28 ноября 2022 г. № 35/54/75/133 </a:t>
            </a:r>
            <a:r>
              <a:rPr lang="ru-RU" b="1" dirty="0">
                <a:latin typeface="Arial" pitchFamily="34" charset="0"/>
                <a:cs typeface="Arial" pitchFamily="34" charset="0"/>
              </a:rPr>
              <a:t>«</a:t>
            </a:r>
            <a:r>
              <a:rPr lang="ru-RU" dirty="0">
                <a:latin typeface="Arial" panose="020B0604020202020204" pitchFamily="34" charset="0"/>
                <a:cs typeface="Arial" panose="020B0604020202020204" pitchFamily="34" charset="0"/>
              </a:rPr>
              <a:t>О книге учета доходов и расходов организаций, применяющих упрощенную систему налогообложения</a:t>
            </a:r>
            <a:r>
              <a:rPr lang="ru-RU" b="1" dirty="0">
                <a:latin typeface="Arial" pitchFamily="34" charset="0"/>
                <a:cs typeface="Arial" pitchFamily="34" charset="0"/>
              </a:rPr>
              <a:t>».</a:t>
            </a:r>
            <a:endParaRPr kumimoji="0" lang="ru-RU" b="0" i="0" u="none" strike="noStrike" kern="1200" cap="none" spc="0" normalizeH="0" baseline="0" noProof="0" dirty="0">
              <a:ln>
                <a:noFill/>
              </a:ln>
              <a:effectLst/>
              <a:uLnTx/>
              <a:uFillTx/>
              <a:latin typeface="Arial" pitchFamily="34" charset="0"/>
              <a:cs typeface="Arial" pitchFamily="34" charset="0"/>
            </a:endParaRPr>
          </a:p>
          <a:p>
            <a:pPr marL="179388" marR="0" lvl="0" indent="-179388" defTabSz="914400" rtl="0" eaLnBrk="0" fontAlgn="base" latinLnBrk="0" hangingPunct="0">
              <a:lnSpc>
                <a:spcPct val="100000"/>
              </a:lnSpc>
              <a:spcBef>
                <a:spcPct val="20000"/>
              </a:spcBef>
              <a:spcAft>
                <a:spcPct val="0"/>
              </a:spcAft>
              <a:buClr>
                <a:srgbClr val="DD7E0E"/>
              </a:buClr>
              <a:buSzPct val="80000"/>
              <a:buFont typeface="Wingdings" pitchFamily="2" charset="2"/>
              <a:buNone/>
              <a:tabLst>
                <a:tab pos="179388" algn="l"/>
              </a:tabLst>
              <a:defRPr/>
            </a:pPr>
            <a:endParaRPr kumimoji="0" lang="ru-RU" sz="22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954740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0" y="0"/>
            <a:ext cx="12192000" cy="685800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806" y="130628"/>
            <a:ext cx="552291" cy="569965"/>
          </a:xfrm>
          <a:prstGeom prst="rect">
            <a:avLst/>
          </a:prstGeom>
        </p:spPr>
      </p:pic>
      <p:sp>
        <p:nvSpPr>
          <p:cNvPr id="9" name="Заголовок 4"/>
          <p:cNvSpPr txBox="1">
            <a:spLocks/>
          </p:cNvSpPr>
          <p:nvPr/>
        </p:nvSpPr>
        <p:spPr>
          <a:xfrm>
            <a:off x="1149886" y="180082"/>
            <a:ext cx="7186039"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1200" b="1" i="0" u="none" strike="noStrike" kern="1200" cap="none" spc="0" normalizeH="0" baseline="0" noProof="0" dirty="0">
                <a:ln>
                  <a:noFill/>
                </a:ln>
                <a:solidFill>
                  <a:prstClr val="black">
                    <a:lumMod val="75000"/>
                    <a:lumOff val="25000"/>
                  </a:prstClr>
                </a:solidFill>
                <a:effectLst/>
                <a:uLnTx/>
                <a:uFillTx/>
                <a:latin typeface="Arial" panose="020B0604020202020204" pitchFamily="34" charset="0"/>
                <a:ea typeface="Roboto Condensed" panose="02000000000000000000" pitchFamily="2" charset="0"/>
                <a:cs typeface="Arial" panose="020B0604020202020204" pitchFamily="34" charset="0"/>
              </a:rPr>
              <a:t>Главное статистическое управление Гродненской области</a:t>
            </a:r>
          </a:p>
        </p:txBody>
      </p:sp>
      <p:sp>
        <p:nvSpPr>
          <p:cNvPr id="10" name="Заголовок 4"/>
          <p:cNvSpPr txBox="1">
            <a:spLocks/>
          </p:cNvSpPr>
          <p:nvPr/>
        </p:nvSpPr>
        <p:spPr>
          <a:xfrm>
            <a:off x="11487612" y="322046"/>
            <a:ext cx="498522" cy="47105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ru-RU" sz="2000" b="1" i="0" u="none" strike="noStrike" kern="1200" cap="none" spc="0" normalizeH="0" baseline="0" noProof="0" dirty="0">
                <a:ln>
                  <a:noFill/>
                </a:ln>
                <a:solidFill>
                  <a:prstClr val="white"/>
                </a:solidFill>
                <a:effectLst/>
                <a:uLnTx/>
                <a:uFillTx/>
                <a:latin typeface="Arial" panose="020B0604020202020204" pitchFamily="34" charset="0"/>
                <a:ea typeface="Roboto Condensed" panose="02000000000000000000" pitchFamily="2" charset="0"/>
                <a:cs typeface="Arial" panose="020B0604020202020204" pitchFamily="34" charset="0"/>
              </a:rPr>
              <a:t>09</a:t>
            </a:r>
          </a:p>
        </p:txBody>
      </p:sp>
      <p:pic>
        <p:nvPicPr>
          <p:cNvPr id="19" name="Рисунок 18"/>
          <p:cNvPicPr>
            <a:picLocks noChangeAspect="1"/>
          </p:cNvPicPr>
          <p:nvPr/>
        </p:nvPicPr>
        <p:blipFill>
          <a:blip r:embed="rId4"/>
          <a:stretch>
            <a:fillRect/>
          </a:stretch>
        </p:blipFill>
        <p:spPr>
          <a:xfrm>
            <a:off x="603406" y="4680426"/>
            <a:ext cx="367089" cy="1583918"/>
          </a:xfrm>
          <a:prstGeom prst="rect">
            <a:avLst/>
          </a:prstGeom>
        </p:spPr>
      </p:pic>
      <p:sp>
        <p:nvSpPr>
          <p:cNvPr id="11" name="Прямоугольник 10"/>
          <p:cNvSpPr/>
          <p:nvPr/>
        </p:nvSpPr>
        <p:spPr>
          <a:xfrm>
            <a:off x="1398494" y="829864"/>
            <a:ext cx="9961581" cy="654691"/>
          </a:xfrm>
          <a:prstGeom prst="rect">
            <a:avLst/>
          </a:prstGeom>
        </p:spPr>
        <p:txBody>
          <a:bodyPr wrap="square">
            <a:noAutofit/>
          </a:bodyPr>
          <a:lstStyle/>
          <a:p>
            <a:pPr lvl="0" algn="ctr">
              <a:spcBef>
                <a:spcPts val="300"/>
              </a:spcBef>
              <a:spcAft>
                <a:spcPts val="600"/>
              </a:spcAft>
            </a:pPr>
            <a:r>
              <a:rPr lang="ru-RU" sz="2000" kern="0" dirty="0">
                <a:solidFill>
                  <a:srgbClr val="C00000"/>
                </a:solidFill>
                <a:latin typeface="Tahoma" pitchFamily="34" charset="0"/>
                <a:cs typeface="Tahoma" pitchFamily="34" charset="0"/>
              </a:rPr>
              <a:t>Изменена структура и введены новые статистические показатели </a:t>
            </a:r>
            <a:r>
              <a:rPr lang="ru-RU" sz="2000" kern="0" dirty="0">
                <a:solidFill>
                  <a:prstClr val="black"/>
                </a:solidFill>
                <a:latin typeface="Tahoma" pitchFamily="34" charset="0"/>
                <a:cs typeface="Tahoma" pitchFamily="34" charset="0"/>
              </a:rPr>
              <a:t/>
            </a:r>
            <a:br>
              <a:rPr lang="ru-RU" sz="2000" kern="0" dirty="0">
                <a:solidFill>
                  <a:prstClr val="black"/>
                </a:solidFill>
                <a:latin typeface="Tahoma" pitchFamily="34" charset="0"/>
                <a:cs typeface="Tahoma" pitchFamily="34" charset="0"/>
              </a:rPr>
            </a:br>
            <a:r>
              <a:rPr lang="ru-RU" sz="2000" kern="0" dirty="0">
                <a:solidFill>
                  <a:srgbClr val="385723"/>
                </a:solidFill>
                <a:latin typeface="Tahoma" pitchFamily="34" charset="0"/>
                <a:cs typeface="Tahoma" pitchFamily="34" charset="0"/>
              </a:rPr>
              <a:t>в</a:t>
            </a:r>
            <a:r>
              <a:rPr lang="ru-RU" sz="2000" kern="0" dirty="0">
                <a:solidFill>
                  <a:prstClr val="black"/>
                </a:solidFill>
                <a:latin typeface="Tahoma" pitchFamily="34" charset="0"/>
                <a:cs typeface="Tahoma" pitchFamily="34" charset="0"/>
              </a:rPr>
              <a:t> </a:t>
            </a:r>
            <a:r>
              <a:rPr lang="ru-RU" sz="2000" kern="0" dirty="0">
                <a:solidFill>
                  <a:srgbClr val="385723"/>
                </a:solidFill>
                <a:latin typeface="Tahoma" pitchFamily="34" charset="0"/>
                <a:cs typeface="Tahoma" pitchFamily="34" charset="0"/>
              </a:rPr>
              <a:t>раздел</a:t>
            </a:r>
            <a:r>
              <a:rPr lang="en-US" sz="2000" kern="0" dirty="0">
                <a:solidFill>
                  <a:schemeClr val="accent6">
                    <a:lumMod val="50000"/>
                  </a:schemeClr>
                </a:solidFill>
                <a:latin typeface="Tahoma" pitchFamily="34" charset="0"/>
                <a:cs typeface="Tahoma" pitchFamily="34" charset="0"/>
              </a:rPr>
              <a:t> II </a:t>
            </a:r>
            <a:r>
              <a:rPr lang="ru-RU" sz="2000" kern="0" dirty="0">
                <a:solidFill>
                  <a:schemeClr val="accent6">
                    <a:lumMod val="50000"/>
                  </a:schemeClr>
                </a:solidFill>
                <a:latin typeface="Tahoma" pitchFamily="34" charset="0"/>
                <a:cs typeface="Tahoma" pitchFamily="34" charset="0"/>
              </a:rPr>
              <a:t>«Численность работников и заработная плата» </a:t>
            </a:r>
          </a:p>
        </p:txBody>
      </p:sp>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4438" y="1481001"/>
            <a:ext cx="7511844" cy="5190566"/>
          </a:xfrm>
          <a:prstGeom prst="rect">
            <a:avLst/>
          </a:prstGeom>
          <a:noFill/>
        </p:spPr>
      </p:pic>
      <p:sp>
        <p:nvSpPr>
          <p:cNvPr id="13" name="Овальная выноска 12"/>
          <p:cNvSpPr/>
          <p:nvPr/>
        </p:nvSpPr>
        <p:spPr>
          <a:xfrm>
            <a:off x="7712473" y="2682796"/>
            <a:ext cx="2534050" cy="1310126"/>
          </a:xfrm>
          <a:prstGeom prst="wedgeEllipseCallout">
            <a:avLst>
              <a:gd name="adj1" fmla="val -71721"/>
              <a:gd name="adj2" fmla="val -13784"/>
            </a:avLst>
          </a:prstGeom>
          <a:solidFill>
            <a:srgbClr val="BED1CD">
              <a:alpha val="61961"/>
            </a:srgbClr>
          </a:solidFill>
          <a:ln w="12700" cap="flat" cmpd="sng" algn="ctr">
            <a:solidFill>
              <a:srgbClr val="648E85"/>
            </a:solidFill>
            <a:prstDash val="solid"/>
            <a:miter lim="800000"/>
          </a:ln>
          <a:effectLst>
            <a:glow rad="228600">
              <a:srgbClr val="ED7D31">
                <a:satMod val="175000"/>
                <a:alpha val="0"/>
              </a:srgbClr>
            </a:glow>
          </a:effectLst>
        </p:spPr>
        <p:txBody>
          <a:bodyPr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000" b="1" i="0" u="none" strike="noStrike" kern="0" cap="none" spc="0" normalizeH="0" baseline="0" noProof="0" dirty="0">
                <a:ln>
                  <a:noFill/>
                </a:ln>
                <a:solidFill>
                  <a:prstClr val="black"/>
                </a:solidFill>
                <a:effectLst/>
                <a:uLnTx/>
                <a:uFillTx/>
                <a:latin typeface="Calibri"/>
                <a:ea typeface="+mn-ea"/>
                <a:cs typeface="Arial" panose="020B0604020202020204" pitchFamily="34" charset="0"/>
              </a:rPr>
              <a:t/>
            </a:r>
            <a:br>
              <a:rPr kumimoji="0" lang="ru-RU" sz="2000" b="1" i="0" u="none" strike="noStrike" kern="0" cap="none" spc="0" normalizeH="0" baseline="0" noProof="0" dirty="0">
                <a:ln>
                  <a:noFill/>
                </a:ln>
                <a:solidFill>
                  <a:prstClr val="black"/>
                </a:solidFill>
                <a:effectLst/>
                <a:uLnTx/>
                <a:uFillTx/>
                <a:latin typeface="Calibri"/>
                <a:ea typeface="+mn-ea"/>
                <a:cs typeface="Arial" panose="020B0604020202020204" pitchFamily="34" charset="0"/>
              </a:rPr>
            </a:br>
            <a:r>
              <a:rPr kumimoji="0" lang="ru-RU" sz="15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с одним знаком после запятой</a:t>
            </a:r>
            <a:r>
              <a:rPr kumimoji="0" lang="en-US" sz="15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kumimoji="0" lang="ru-RU" sz="15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4" name="Овальная выноска 13"/>
          <p:cNvSpPr/>
          <p:nvPr/>
        </p:nvSpPr>
        <p:spPr>
          <a:xfrm>
            <a:off x="8774376" y="5267372"/>
            <a:ext cx="2306580" cy="996972"/>
          </a:xfrm>
          <a:prstGeom prst="wedgeEllipseCallout">
            <a:avLst>
              <a:gd name="adj1" fmla="val -69961"/>
              <a:gd name="adj2" fmla="val -15115"/>
            </a:avLst>
          </a:prstGeom>
          <a:solidFill>
            <a:srgbClr val="BED1CD">
              <a:alpha val="62000"/>
            </a:srgbClr>
          </a:solidFill>
          <a:ln>
            <a:solidFill>
              <a:schemeClr val="accent6">
                <a:lumMod val="50000"/>
                <a:alpha val="35000"/>
              </a:schemeClr>
            </a:solidFill>
          </a:ln>
          <a:effectLst>
            <a:glow>
              <a:srgbClr val="BED1CD"/>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a:solidFill>
                  <a:schemeClr val="tx1"/>
                </a:solidFill>
                <a:latin typeface="Arial" panose="020B0604020202020204" pitchFamily="34" charset="0"/>
                <a:cs typeface="Arial" panose="020B0604020202020204" pitchFamily="34" charset="0"/>
              </a:rPr>
              <a:t>человек, </a:t>
            </a:r>
            <a:br>
              <a:rPr lang="ru-RU" sz="1400" b="1" dirty="0">
                <a:solidFill>
                  <a:schemeClr val="tx1"/>
                </a:solidFill>
                <a:latin typeface="Arial" panose="020B0604020202020204" pitchFamily="34" charset="0"/>
                <a:cs typeface="Arial" panose="020B0604020202020204" pitchFamily="34" charset="0"/>
              </a:rPr>
            </a:br>
            <a:r>
              <a:rPr lang="ru-RU" sz="1400" b="1" dirty="0">
                <a:solidFill>
                  <a:schemeClr val="tx1"/>
                </a:solidFill>
                <a:latin typeface="Arial" panose="020B0604020202020204" pitchFamily="34" charset="0"/>
                <a:cs typeface="Arial" panose="020B0604020202020204" pitchFamily="34" charset="0"/>
              </a:rPr>
              <a:t>в целых числах</a:t>
            </a:r>
          </a:p>
        </p:txBody>
      </p:sp>
      <p:sp>
        <p:nvSpPr>
          <p:cNvPr id="15" name="Правая фигурная скобка 14"/>
          <p:cNvSpPr/>
          <p:nvPr/>
        </p:nvSpPr>
        <p:spPr>
          <a:xfrm>
            <a:off x="6657068" y="2513799"/>
            <a:ext cx="584044" cy="2219325"/>
          </a:xfrm>
          <a:prstGeom prst="rightBrace">
            <a:avLst>
              <a:gd name="adj1" fmla="val 44488"/>
              <a:gd name="adj2" fmla="val 49575"/>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dirty="0"/>
          </a:p>
        </p:txBody>
      </p:sp>
      <p:sp>
        <p:nvSpPr>
          <p:cNvPr id="16" name="Правая фигурная скобка 15"/>
          <p:cNvSpPr/>
          <p:nvPr/>
        </p:nvSpPr>
        <p:spPr>
          <a:xfrm>
            <a:off x="8015288" y="5304124"/>
            <a:ext cx="299039" cy="960220"/>
          </a:xfrm>
          <a:prstGeom prst="rightBrace">
            <a:avLst>
              <a:gd name="adj1" fmla="val 53761"/>
              <a:gd name="adj2" fmla="val 5000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dirty="0"/>
          </a:p>
        </p:txBody>
      </p:sp>
    </p:spTree>
    <p:extLst>
      <p:ext uri="{BB962C8B-B14F-4D97-AF65-F5344CB8AC3E}">
        <p14:creationId xmlns:p14="http://schemas.microsoft.com/office/powerpoint/2010/main" val="42403663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lipFill>
          <a:blip xmlns:r="http://schemas.openxmlformats.org/officeDocument/2006/relationships" r:embed="rId1"/>
          <a:stretch>
            <a:fillRect l="-1159" t="-2370"/>
          </a:stretch>
        </a:blipFill>
      </a:spPr>
      <a:bodyPr wrap="square">
        <a:spAutoFit/>
      </a:bodyPr>
      <a:lstStyle>
        <a:defPPr algn="l">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5666</TotalTime>
  <Words>7682</Words>
  <Application>Microsoft Office PowerPoint</Application>
  <PresentationFormat>Широкоэкранный</PresentationFormat>
  <Paragraphs>707</Paragraphs>
  <Slides>79</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79</vt:i4>
      </vt:variant>
    </vt:vector>
  </HeadingPairs>
  <TitlesOfParts>
    <vt:vector size="88" baseType="lpstr">
      <vt:lpstr>Arial</vt:lpstr>
      <vt:lpstr>Calibri</vt:lpstr>
      <vt:lpstr>Calibri Light</vt:lpstr>
      <vt:lpstr>Cambria Math</vt:lpstr>
      <vt:lpstr>Roboto Condensed</vt:lpstr>
      <vt:lpstr>Tahoma</vt:lpstr>
      <vt:lpstr>Times New Roman</vt:lpstr>
      <vt:lpstr>Wingdings</vt:lpstr>
      <vt:lpstr>Тема Office</vt:lpstr>
      <vt:lpstr> Порядок составления государственной статистической отчетности по форме 1-мп (микро)  «Отчет о финансово- хозяйственной деятельности микроорганизации за 2024 год»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РАЗДЕЛ I  Сведения об организации учета хозяйственных операций</vt:lpstr>
      <vt:lpstr>Презентация PowerPoint</vt:lpstr>
      <vt:lpstr>Вопрос : Чем отличаются показатели «Среднесписочная численность работников» и «Списочная численность работников в среднем за год»? </vt:lpstr>
      <vt:lpstr>Среднесписочная численность работников (строка 1)</vt:lpstr>
      <vt:lpstr>Презентация PowerPoint</vt:lpstr>
      <vt:lpstr>Среднесписочная численность работников (строка 1)</vt:lpstr>
      <vt:lpstr>Среднесписочная численность работников (строка 1)</vt:lpstr>
      <vt:lpstr>Среднесписочная численность работников за месяц</vt:lpstr>
      <vt:lpstr>Пример расчета среднесписочной численности работников за месяц</vt:lpstr>
      <vt:lpstr>Если организация работала неполный месяц</vt:lpstr>
      <vt:lpstr>Среднесписочная работников за отчетный год (строка 1 графа 1)</vt:lpstr>
      <vt:lpstr>Презентация PowerPoint</vt:lpstr>
      <vt:lpstr>Списочная численность работников (строка 2)   (численность работников числящихся в организации)</vt:lpstr>
      <vt:lpstr>Списочная численность работников (строка 2)</vt:lpstr>
      <vt:lpstr>Списочная численность работников (строка 2)</vt:lpstr>
      <vt:lpstr>Пример расчета списочной численности работников за месяц</vt:lpstr>
      <vt:lpstr>Если организация работала неполный месяц</vt:lpstr>
      <vt:lpstr>Списочная численность работников в среднем за год   (строка 2 графа 1)</vt:lpstr>
      <vt:lpstr>Презентация PowerPoint</vt:lpstr>
      <vt:lpstr>Среднесписочная численность работников (строка 1)  может быть больше  списочной численности работников (строка 2)  только в том случае,  когда организация привлекает:</vt:lpstr>
      <vt:lpstr>Презентация PowerPoint</vt:lpstr>
      <vt:lpstr>Презентация PowerPoint</vt:lpstr>
      <vt:lpstr>--</vt:lpstr>
      <vt:lpstr>Среднемесячная заработная плата (строка 11) в рублях не должна быть меньше минимальной (626 руб.)</vt:lpstr>
      <vt:lpstr>Презентация PowerPoint</vt:lpstr>
      <vt:lpstr>Презентация PowerPoint</vt:lpstr>
      <vt:lpstr>Презентация PowerPoint</vt:lpstr>
      <vt:lpstr>Данные об автомобильных транспортных средствах  раздела III «Автомобильный транспорт»  </vt:lpstr>
      <vt:lpstr>В разделе III «Автомобильный транспорт» по строкам 20 21 отражаются данные: </vt:lpstr>
      <vt:lpstr>В разделе III «Автомобильный транспорт» по строкам 20 и 21  не отражаются данные:</vt:lpstr>
      <vt:lpstr>Вопрос: Необходимо ли заполнять раздел «Автомобильный транспорт» организации, использующей автобетоносмесители для перевозки грузов?</vt:lpstr>
      <vt:lpstr>Вопрос: Организация осуществляет перевозки грузов грузовым транспортным средством для других юридических и физических лиц.  Какое расстояние необходимо использовать для расчета грузооборота при заполнении раздела «Автомобильный транспорт»?</vt:lpstr>
      <vt:lpstr>Вопрос: Как рассчитывается объем перевозок грузов и грузооборот  при заполнении раздела «Автомобильный транспорт»? </vt:lpstr>
      <vt:lpstr>Условный пример. Организация имеет на своем балансе два грузовых транспортных средства.</vt:lpstr>
      <vt:lpstr>Презентация PowerPoint</vt:lpstr>
      <vt:lpstr>Вопрос: Как рассчитывается объем перевозок пассажиров и пассажирооборот, выполненный автобусами при городских автомобильных перевозках  в регулярном сообщении?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Раздел III «Автомобильный транспорт»  </vt:lpstr>
      <vt:lpstr>Раздел IV «Финансовые результаты» (для организаций, ведущих бухгалтерский учет и отчетность на общих основаниях)  </vt:lpstr>
      <vt:lpstr>Презентация PowerPoint</vt:lpstr>
      <vt:lpstr>Раздел IV «Финансовые результаты» (для организаций, применяющих упрощенную систему налогообложения и ведущих учет в книге учета доходов и расходов организаций, применяющих упрощенную систему налогообложения, утвержденной постановлением МНС, Минфина, Минтруда и социальной защиты и Белстата от 28.11.2022 № 35/54/75/133)  </vt:lpstr>
      <vt:lpstr>Презентация PowerPoint</vt:lpstr>
      <vt:lpstr>Презентация PowerPoint</vt:lpstr>
      <vt:lpstr>Раздел V «Состояние расчетов на 1 января года, следующего за отчетным» </vt:lpstr>
      <vt:lpstr>Раздел VI  «Сведения о деятельности организации  по видам экономической деятельности»</vt:lpstr>
      <vt:lpstr>Раздел VI  «Сведения о деятельности организации  по видам экономической деятельности»</vt:lpstr>
      <vt:lpstr>Презентация PowerPoint</vt:lpstr>
      <vt:lpstr>Презентация PowerPoint</vt:lpstr>
      <vt:lpstr>Раздел VII  «Производство промышленной продукции (услуг промышленного характера)»</vt:lpstr>
      <vt:lpstr>Презентация PowerPoint</vt:lpstr>
      <vt:lpstr>Раздел VII  «Производство промышленной продукции (услуг промышленного характера)»</vt:lpstr>
      <vt:lpstr>Раздел VII  «Производство промышленной продукции (услуг промышленного характера)»</vt:lpstr>
      <vt:lpstr>Презентация PowerPoint</vt:lpstr>
      <vt:lpstr>Раздел VIII «Объем подрядных работ»</vt:lpstr>
      <vt:lpstr>Введены новые статистические показатели  в раздел VIII «Объем подрядных работ»</vt:lpstr>
      <vt:lpstr>ВНИМАНИЕ!  добавлен новый раздел Раздел IX «Оптовый товарооборот»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Lenovo</dc:creator>
  <cp:lastModifiedBy>Регистр</cp:lastModifiedBy>
  <cp:revision>482</cp:revision>
  <cp:lastPrinted>2024-12-09T14:11:27Z</cp:lastPrinted>
  <dcterms:created xsi:type="dcterms:W3CDTF">2024-01-02T12:50:44Z</dcterms:created>
  <dcterms:modified xsi:type="dcterms:W3CDTF">2025-01-22T14:30:52Z</dcterms:modified>
</cp:coreProperties>
</file>