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2" r:id="rId2"/>
    <p:sldId id="257" r:id="rId3"/>
    <p:sldId id="265" r:id="rId4"/>
    <p:sldId id="266" r:id="rId5"/>
    <p:sldId id="261" r:id="rId6"/>
    <p:sldId id="268" r:id="rId7"/>
    <p:sldId id="270" r:id="rId8"/>
    <p:sldId id="271" r:id="rId9"/>
    <p:sldId id="301" r:id="rId10"/>
    <p:sldId id="300" r:id="rId11"/>
    <p:sldId id="288" r:id="rId12"/>
    <p:sldId id="267" r:id="rId13"/>
    <p:sldId id="291" r:id="rId14"/>
    <p:sldId id="292" r:id="rId15"/>
    <p:sldId id="274" r:id="rId16"/>
    <p:sldId id="273" r:id="rId17"/>
    <p:sldId id="275" r:id="rId18"/>
    <p:sldId id="276" r:id="rId19"/>
    <p:sldId id="279" r:id="rId20"/>
    <p:sldId id="289" r:id="rId21"/>
    <p:sldId id="293" r:id="rId22"/>
    <p:sldId id="294" r:id="rId23"/>
    <p:sldId id="295" r:id="rId24"/>
    <p:sldId id="296" r:id="rId25"/>
    <p:sldId id="299" r:id="rId26"/>
    <p:sldId id="298" r:id="rId27"/>
    <p:sldId id="262" r:id="rId28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нилевич Ирина Геннадьевна" initials="ДИГ" lastIdx="1" clrIdx="0">
    <p:extLst>
      <p:ext uri="{19B8F6BF-5375-455C-9EA6-DF929625EA0E}">
        <p15:presenceInfo xmlns:p15="http://schemas.microsoft.com/office/powerpoint/2012/main" userId="Данилевич Ирина Геннадье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2E"/>
    <a:srgbClr val="003231"/>
    <a:srgbClr val="005250"/>
    <a:srgbClr val="006666"/>
    <a:srgbClr val="1E2A21"/>
    <a:srgbClr val="008080"/>
    <a:srgbClr val="660066"/>
    <a:srgbClr val="632D09"/>
    <a:srgbClr val="87A98F"/>
    <a:srgbClr val="F7F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42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87F7F-FBE5-4902-B539-1B9AE3091944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DD09E-AA11-4060-9376-A8C58DA83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D09E-AA11-4060-9376-A8C58DA83C8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081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D09E-AA11-4060-9376-A8C58DA83C8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043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1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6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49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5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0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7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7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2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75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6F0C-2B34-4052-856D-C123AC89062E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4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lstat.gov.by/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" y="8792"/>
            <a:ext cx="13260651" cy="741148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40233" y="2995221"/>
            <a:ext cx="7948352" cy="133898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Порядок составления государственной статистической отчетности по форме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12-п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785992" y="767943"/>
            <a:ext cx="605930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Республики Беларусь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40" y="3325092"/>
            <a:ext cx="1417673" cy="1463039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3864033" y="3234687"/>
            <a:ext cx="331610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spc="3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785991" y="1256926"/>
            <a:ext cx="605930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3940233" y="4602925"/>
            <a:ext cx="9123834" cy="1338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«Отчет о 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производстве промышленной продукции (работ, услуг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)» 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28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5" y="97027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09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Республики Беларусь</a:t>
            </a:r>
            <a:endParaRPr lang="en-US" sz="1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758419" y="819641"/>
            <a:ext cx="1458386" cy="1477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8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3097" y="819641"/>
            <a:ext cx="9653082" cy="449354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6">
                  <a:lumMod val="50000"/>
                  <a:lumOff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32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232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раздел</a:t>
            </a:r>
            <a:r>
              <a:rPr lang="en-US" sz="232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32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715" y="1507382"/>
            <a:ext cx="11130712" cy="4924425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6">
                  <a:lumMod val="50000"/>
                  <a:lumOff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u="sng" dirty="0">
                <a:latin typeface="Arial" panose="020B0604020202020204" pitchFamily="34" charset="0"/>
                <a:cs typeface="Arial" panose="020B0604020202020204" pitchFamily="34" charset="0"/>
              </a:rPr>
              <a:t>течение одного отчетного периода (месяца)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изделия и полуфабрикаты произведены и подверглись дальнейшей частичной доработке (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код на уровне первых 6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знаков СК не изменился)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то в разделе III </a:t>
            </a:r>
            <a:r>
              <a:rPr lang="ru-RU" sz="3200" u="sng" dirty="0">
                <a:latin typeface="Arial" panose="020B0604020202020204" pitchFamily="34" charset="0"/>
                <a:cs typeface="Arial" panose="020B0604020202020204" pitchFamily="34" charset="0"/>
              </a:rPr>
              <a:t>отражается </a:t>
            </a:r>
            <a:r>
              <a:rPr lang="ru-RU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только доработанный </a:t>
            </a:r>
            <a:r>
              <a:rPr lang="ru-RU" sz="3200" u="sng" dirty="0">
                <a:latin typeface="Arial" panose="020B0604020202020204" pitchFamily="34" charset="0"/>
                <a:cs typeface="Arial" panose="020B0604020202020204" pitchFamily="34" charset="0"/>
              </a:rPr>
              <a:t>конечный вид продукции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Т.е. продукция, подвергающаяся дальнейшей обработке в процессе изготовления конечного аналогичного вида продукции в пределах одного отчетного периода (месяца), является </a:t>
            </a:r>
            <a:r>
              <a:rPr lang="ru-RU" sz="26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промежуточной</a:t>
            </a:r>
            <a:r>
              <a:rPr lang="ru-RU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Поэтому во </a:t>
            </a:r>
            <a:r>
              <a:rPr lang="ru-RU" sz="2600" i="1" dirty="0">
                <a:latin typeface="Arial" panose="020B0604020202020204" pitchFamily="34" charset="0"/>
                <a:cs typeface="Arial" panose="020B0604020202020204" pitchFamily="34" charset="0"/>
              </a:rPr>
              <a:t>избежание двойного </a:t>
            </a:r>
            <a:r>
              <a:rPr lang="ru-RU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учета в </a:t>
            </a:r>
            <a:r>
              <a:rPr lang="ru-RU" sz="2600" i="1" dirty="0">
                <a:latin typeface="Arial" panose="020B0604020202020204" pitchFamily="34" charset="0"/>
                <a:cs typeface="Arial" panose="020B0604020202020204" pitchFamily="34" charset="0"/>
              </a:rPr>
              <a:t>разделе III </a:t>
            </a:r>
            <a:r>
              <a:rPr lang="ru-RU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произведенный </a:t>
            </a:r>
            <a:r>
              <a:rPr lang="ru-RU" sz="2600" i="1" dirty="0">
                <a:latin typeface="Arial" panose="020B0604020202020204" pitchFamily="34" charset="0"/>
                <a:cs typeface="Arial" panose="020B0604020202020204" pitchFamily="34" charset="0"/>
              </a:rPr>
              <a:t>конечный вид продукции отражается </a:t>
            </a:r>
            <a:r>
              <a:rPr lang="ru-RU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единожды.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4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5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10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Республики Беларусь</a:t>
            </a:r>
            <a:endParaRPr lang="en-US" sz="1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758419" y="819641"/>
            <a:ext cx="1458386" cy="1477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8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3097" y="819641"/>
            <a:ext cx="9653082" cy="449354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6">
                  <a:lumMod val="50000"/>
                  <a:lumOff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32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232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раздел</a:t>
            </a:r>
            <a:r>
              <a:rPr lang="en-US" sz="232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32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366" y="1634992"/>
            <a:ext cx="11244250" cy="2246769"/>
          </a:xfrm>
          <a:prstGeom prst="rect">
            <a:avLst/>
          </a:prstGeom>
          <a:ln w="158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Данные о продукции, направленной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 месяц ее производства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 изготовление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иного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вида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продукции (</a:t>
            </a:r>
            <a:r>
              <a:rPr lang="ru-RU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изменится код</a:t>
            </a:r>
            <a:br>
              <a:rPr lang="ru-RU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уровне </a:t>
            </a:r>
            <a:r>
              <a:rPr lang="ru-RU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первых 6 </a:t>
            </a:r>
            <a:r>
              <a:rPr lang="ru-RU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знаков </a:t>
            </a:r>
            <a:r>
              <a:rPr lang="ru-RU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СК)</a:t>
            </a: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следует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считать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направленной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32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dirty="0">
                <a:solidFill>
                  <a:srgbClr val="0032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промышленно-производственные </a:t>
            </a:r>
            <a:r>
              <a:rPr lang="ru-RU" sz="2800" dirty="0" smtClean="0">
                <a:solidFill>
                  <a:srgbClr val="0032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нужды</a:t>
            </a:r>
            <a:r>
              <a:rPr lang="ru-RU" sz="2800" dirty="0" smtClean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 отражать данные о ней в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графах 2, 5 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366" y="4209698"/>
            <a:ext cx="11323398" cy="2462213"/>
          </a:xfrm>
          <a:prstGeom prst="rect">
            <a:avLst/>
          </a:prstGeom>
          <a:gradFill>
            <a:gsLst>
              <a:gs pos="72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94000">
                <a:srgbClr val="EDF5EB"/>
              </a:gs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случае, когда продукция </a:t>
            </a:r>
            <a:r>
              <a:rPr lang="ru-RU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была направлена </a:t>
            </a: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переработку </a:t>
            </a:r>
            <a:r>
              <a:rPr lang="ru-RU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в месяц производства</a:t>
            </a: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графы </a:t>
            </a:r>
            <a:r>
              <a:rPr lang="ru-RU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«направлено на промышленно-производственные нужды </a:t>
            </a:r>
            <a:r>
              <a:rPr lang="ru-RU" sz="2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организации» </a:t>
            </a:r>
            <a:r>
              <a:rPr lang="ru-RU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заполняются</a:t>
            </a: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b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таком случае организация уточнит данные о валовом и товарном выпуске </a:t>
            </a:r>
            <a:r>
              <a:rPr lang="ru-RU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продукции  </a:t>
            </a: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годовом отчете по форме государственной статистической отчетности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1-п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(натура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«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Отчет о производстве промышленной продукции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оказании услуг промышленного характера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)».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682976" y="4209698"/>
            <a:ext cx="1616685" cy="1541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8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8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66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11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55" y="155067"/>
            <a:ext cx="552291" cy="5699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80872" y="894302"/>
            <a:ext cx="9653082" cy="658835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6">
                  <a:lumMod val="50000"/>
                  <a:lumOff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о возвращенной бракованной продукции</a:t>
            </a:r>
            <a:endParaRPr lang="ru-RU" sz="2800" b="1" dirty="0">
              <a:solidFill>
                <a:srgbClr val="0032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69358" y="2070721"/>
            <a:ext cx="4298885" cy="3600762"/>
          </a:xfrm>
          <a:prstGeom prst="rect">
            <a:avLst/>
          </a:prstGeom>
          <a:solidFill>
            <a:schemeClr val="bg1"/>
          </a:solidFill>
          <a:ln w="22225">
            <a:solidFill>
              <a:srgbClr val="006666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23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9358" y="2042209"/>
            <a:ext cx="42988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srgbClr val="0032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подлежащей восстановлению</a:t>
            </a:r>
            <a:r>
              <a:rPr lang="ru-RU" sz="3000" dirty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u="sng" dirty="0" smtClean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исключаются</a:t>
            </a:r>
            <a:r>
              <a:rPr lang="ru-RU" sz="2800" dirty="0" smtClean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объема промышленного </a:t>
            </a:r>
            <a:r>
              <a:rPr lang="ru-RU" sz="2800" dirty="0" smtClean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</a:t>
            </a:r>
            <a:br>
              <a:rPr lang="ru-RU" sz="2800" dirty="0" smtClean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2800" dirty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месяцы, в которых бракованная продукция </a:t>
            </a:r>
            <a:r>
              <a:rPr lang="ru-RU" sz="2800" dirty="0" smtClean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была произведена</a:t>
            </a:r>
            <a:endParaRPr lang="ru-RU" sz="2800" dirty="0">
              <a:solidFill>
                <a:srgbClr val="0032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2217" y="1811704"/>
            <a:ext cx="6067766" cy="4735840"/>
          </a:xfrm>
          <a:prstGeom prst="rect">
            <a:avLst/>
          </a:prstGeom>
          <a:solidFill>
            <a:schemeClr val="bg1"/>
          </a:solidFill>
          <a:ln w="22225">
            <a:solidFill>
              <a:srgbClr val="006666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76655" y="1787266"/>
            <a:ext cx="5814571" cy="476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3000" dirty="0" smtClean="0">
                <a:solidFill>
                  <a:srgbClr val="0032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подвергшейся </a:t>
            </a:r>
            <a:r>
              <a:rPr lang="ru-RU" sz="3000" dirty="0">
                <a:solidFill>
                  <a:srgbClr val="0032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доработке</a:t>
            </a:r>
            <a:r>
              <a:rPr lang="ru-RU" sz="3000" dirty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dirty="0" smtClean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dirty="0" smtClean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u="sng" dirty="0" smtClean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3000" u="sng" dirty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исключаются </a:t>
            </a:r>
            <a:r>
              <a:rPr lang="ru-RU" sz="3000" dirty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объемов промышленного </a:t>
            </a:r>
            <a:r>
              <a:rPr lang="ru-RU" sz="3000" dirty="0" smtClean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</a:t>
            </a:r>
            <a:br>
              <a:rPr lang="ru-RU" sz="3000" dirty="0" smtClean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 smtClean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000" dirty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стоимостном выражении. </a:t>
            </a:r>
            <a:r>
              <a:rPr lang="ru-RU" sz="3000" dirty="0" smtClean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dirty="0" smtClean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000" dirty="0" smtClean="0">
              <a:solidFill>
                <a:srgbClr val="0032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800"/>
              </a:lnSpc>
            </a:pPr>
            <a:r>
              <a:rPr lang="ru-RU" sz="2800" dirty="0" smtClean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2800" dirty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результате доработки продукции увеличилась ее отпускная цена, то в объем промышленного производства </a:t>
            </a:r>
            <a:r>
              <a:rPr lang="ru-RU" sz="2800" dirty="0" smtClean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стоимостном выражении включается разница между новой ценой доработанной </a:t>
            </a:r>
            <a:r>
              <a:rPr lang="ru-RU" sz="2800" dirty="0" smtClean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</a:t>
            </a:r>
            <a:br>
              <a:rPr lang="ru-RU" sz="2800" dirty="0" smtClean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ценой до ее </a:t>
            </a:r>
            <a:r>
              <a:rPr lang="ru-RU" sz="2800" dirty="0" smtClean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доработки</a:t>
            </a:r>
            <a:endParaRPr lang="ru-RU" sz="2800" dirty="0">
              <a:solidFill>
                <a:srgbClr val="0032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6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12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6780179" y="1913777"/>
            <a:ext cx="5518551" cy="309299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Давальческое сырье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768" y="5102264"/>
            <a:ext cx="639662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Продукция считается </a:t>
            </a:r>
            <a:r>
              <a:rPr lang="ru-RU" sz="1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изготовленной</a:t>
            </a:r>
            <a:br>
              <a:rPr lang="ru-RU" sz="1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давальческого сырья </a:t>
            </a:r>
            <a:r>
              <a:rPr lang="ru-RU" sz="1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независимо от </a:t>
            </a:r>
            <a:r>
              <a:rPr lang="ru-RU" sz="19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доли </a:t>
            </a:r>
            <a:r>
              <a:rPr lang="ru-RU" sz="1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давальческого </a:t>
            </a:r>
            <a:r>
              <a:rPr lang="ru-RU" sz="19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сырья, использованного при </a:t>
            </a:r>
            <a:r>
              <a:rPr lang="ru-RU" sz="1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</a:t>
            </a:r>
            <a:br>
              <a:rPr lang="ru-RU" sz="1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данной продукции.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730" y="746630"/>
            <a:ext cx="6800704" cy="426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Комплектующие изделия, узлы и детали,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учитываемые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забалансовом счете бухгалтерского учета организации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будут являться давальческим сырьем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только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случае,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они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используются</a:t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для производства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другого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вида продукции,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отличного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от давальческих комплектующих изделий,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узлов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 деталей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006771"/>
            <a:ext cx="6705396" cy="21288"/>
          </a:xfrm>
          <a:prstGeom prst="line">
            <a:avLst/>
          </a:prstGeom>
          <a:ln w="34925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89133" y="1762465"/>
            <a:ext cx="2305698" cy="2740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80179" y="4362191"/>
            <a:ext cx="537987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израсходованного</a:t>
            </a:r>
            <a:br>
              <a:rPr lang="ru-RU" sz="23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давальческого сырья</a:t>
            </a:r>
            <a:br>
              <a:rPr lang="ru-RU" sz="23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материалов</a:t>
            </a:r>
            <a:br>
              <a:rPr lang="ru-RU" sz="23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отражается по моменту фактического производства</a:t>
            </a:r>
            <a:br>
              <a:rPr lang="ru-RU" sz="23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продукции из него</a:t>
            </a:r>
            <a:endParaRPr lang="ru-RU" sz="23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30" y="-8443"/>
            <a:ext cx="12192000" cy="6858000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13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6780179" y="1293616"/>
            <a:ext cx="5518551" cy="309299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US" sz="6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давальческое сырье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4886" y="2459483"/>
            <a:ext cx="2305698" cy="2740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023333"/>
            <a:ext cx="6885709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Если комплектующие изделия, узлы и детали,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учитываемые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забалансовом счете бухгалтерского учета организации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были </a:t>
            </a:r>
            <a:r>
              <a:rPr 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только частично преобразованы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(отшлифованы,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цинкованы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покрашены, и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тд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то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объем промышленного производства</a:t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(а также отгруженной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продукции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работ, услуг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включается </a:t>
            </a:r>
            <a:r>
              <a:rPr 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только стоимость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выполненных </a:t>
            </a:r>
            <a:r>
              <a:rPr 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работ, оказанных услуг.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этом стоимость самих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комплектующих</a:t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изделий,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узлов 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деталей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2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отражается как </a:t>
            </a:r>
            <a:r>
              <a:rPr lang="ru-RU" sz="22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</a:t>
            </a:r>
            <a:r>
              <a:rPr lang="ru-RU" sz="22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давальческого сырья. </a:t>
            </a:r>
          </a:p>
        </p:txBody>
      </p:sp>
    </p:spTree>
    <p:extLst>
      <p:ext uri="{BB962C8B-B14F-4D97-AF65-F5344CB8AC3E}">
        <p14:creationId xmlns:p14="http://schemas.microsoft.com/office/powerpoint/2010/main" val="267663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3" y="-53651"/>
            <a:ext cx="12192000" cy="6858000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14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6712322" y="1828852"/>
            <a:ext cx="5518551" cy="309299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60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отгруженной продукции (работ, услуг) </a:t>
            </a:r>
            <a:endParaRPr lang="ru-RU" sz="2000" b="1" spc="300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781442"/>
            <a:ext cx="6712322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400" b="1" dirty="0" smtClean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представляет собой стоимость</a:t>
            </a:r>
            <a:br>
              <a:rPr lang="ru-RU" sz="2400" b="1" dirty="0" smtClean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готовой продукции </a:t>
            </a:r>
            <a:r>
              <a:rPr lang="ru-RU" sz="2400" b="1" dirty="0" smtClean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dirty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выполненных работ, оказанных услуг) собственного </a:t>
            </a:r>
            <a:r>
              <a:rPr lang="ru-RU" sz="2400" b="1" dirty="0" smtClean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производства:</a:t>
            </a:r>
            <a:endParaRPr lang="ru-RU" sz="2400" b="1" dirty="0">
              <a:solidFill>
                <a:srgbClr val="002F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27792" y="2057400"/>
            <a:ext cx="6486144" cy="4708683"/>
            <a:chOff x="188051" y="2100938"/>
            <a:chExt cx="11206491" cy="308010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38857" y="2100938"/>
              <a:ext cx="11155685" cy="304181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006666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 вправо 17"/>
            <p:cNvSpPr/>
            <p:nvPr/>
          </p:nvSpPr>
          <p:spPr>
            <a:xfrm>
              <a:off x="238857" y="3561370"/>
              <a:ext cx="371599" cy="120949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6898" y="2231229"/>
              <a:ext cx="10784750" cy="114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u="sng" dirty="0">
                  <a:latin typeface="Arial" panose="020B0604020202020204" pitchFamily="34" charset="0"/>
                  <a:cs typeface="Arial" panose="020B0604020202020204" pitchFamily="34" charset="0"/>
                </a:rPr>
                <a:t>фактически </a:t>
              </a:r>
              <a:r>
                <a:rPr lang="ru-RU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отгруженной</a:t>
              </a:r>
            </a:p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переданной, выполненных, оказанных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b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другим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юридическим и (или) физическим лицам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(включая продукцию, сданную по 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акту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заказчику (покупателю) на месте) независимо от того, поступили деньги организации-изготовителю или 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нет;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Стрелка вправо 19"/>
            <p:cNvSpPr/>
            <p:nvPr/>
          </p:nvSpPr>
          <p:spPr>
            <a:xfrm>
              <a:off x="188051" y="2304471"/>
              <a:ext cx="358847" cy="112143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5403" y="3510230"/>
              <a:ext cx="10784750" cy="1670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u="sng" dirty="0">
                  <a:latin typeface="Arial" panose="020B0604020202020204" pitchFamily="34" charset="0"/>
                  <a:cs typeface="Arial" panose="020B0604020202020204" pitchFamily="34" charset="0"/>
                </a:rPr>
                <a:t>в пределах юридического </a:t>
              </a:r>
              <a:r>
                <a:rPr lang="ru-RU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лица</a:t>
              </a:r>
              <a:br>
                <a:rPr lang="ru-RU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u="sng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переданной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для дальнейшего использования 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при осуществлении непромышленных</a:t>
              </a:r>
              <a:b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видов 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экономической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деятельности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b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выданной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своим работникам в счет оплаты труда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b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зачисленной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в состав собственных основных средств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537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41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15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408" y="831772"/>
            <a:ext cx="11145328" cy="561692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6">
                  <a:lumMod val="50000"/>
                  <a:lumOff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320" b="1" spc="600" dirty="0" smtClean="0">
                <a:solidFill>
                  <a:srgbClr val="0032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МОМЕНТ ОТГРУЗКИ</a:t>
            </a:r>
            <a:endParaRPr lang="ru-RU" sz="1600" b="1" spc="600" dirty="0">
              <a:solidFill>
                <a:srgbClr val="0032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98408" y="1411772"/>
            <a:ext cx="11649881" cy="4777257"/>
            <a:chOff x="182730" y="2194621"/>
            <a:chExt cx="11461278" cy="290267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88051" y="2194621"/>
              <a:ext cx="11155685" cy="2902673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006666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46897" y="2284851"/>
              <a:ext cx="11097111" cy="804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 отгрузке продукции иногороднему получателю – дата сдачи ее организации транспорта или связи, </a:t>
              </a:r>
              <a:r>
                <a:rPr lang="ru-RU" sz="20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определяемая </a:t>
              </a:r>
              <a:r>
                <a:rPr lang="ru-RU" sz="20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датой на документе, удостоверяющем факт принятия </a:t>
              </a:r>
              <a:r>
                <a:rPr lang="ru-RU" sz="20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груза</a:t>
              </a:r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0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 </a:t>
              </a:r>
              <a:r>
                <a:rPr lang="ru-RU" sz="20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перевозке транспортной </a:t>
              </a:r>
              <a:r>
                <a:rPr lang="ru-RU" sz="20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организацией </a:t>
              </a:r>
              <a:r>
                <a:rPr lang="ru-RU" sz="20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или собственным транспортным структурным подразделением, или документе организации связи;</a:t>
              </a:r>
            </a:p>
          </p:txBody>
        </p:sp>
        <p:sp>
          <p:nvSpPr>
            <p:cNvPr id="20" name="Стрелка вправо 19"/>
            <p:cNvSpPr/>
            <p:nvPr/>
          </p:nvSpPr>
          <p:spPr>
            <a:xfrm>
              <a:off x="182730" y="2396504"/>
              <a:ext cx="358847" cy="112143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8654" y="3155784"/>
              <a:ext cx="10784750" cy="430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 сдаче продукции на складе получателя или изготовителя – дата на документе, удостоверяющем факт сдачи готовой продукции на месте;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87774" y="3840706"/>
            <a:ext cx="1078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выполнении работ, оказании услуг – дата подписания заказчиком акта выполненных работ (оказанных услуг);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7677" y="4604776"/>
            <a:ext cx="10784750" cy="707886"/>
          </a:xfrm>
          <a:prstGeom prst="rect">
            <a:avLst/>
          </a:prstGeom>
          <a:noFill/>
          <a:ln>
            <a:solidFill>
              <a:srgbClr val="00666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реализации продукции собственного производства </a:t>
            </a:r>
            <a:r>
              <a:rPr lang="ru-RU" sz="2000" b="1" dirty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</a:t>
            </a:r>
            <a:r>
              <a:rPr lang="ru-RU" sz="2000" dirty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торговые объекты, находящиеся на балансе организации, – дата продажи</a:t>
            </a:r>
            <a:r>
              <a:rPr lang="ru-RU" sz="2000" dirty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9237" y="5455256"/>
            <a:ext cx="10784750" cy="707886"/>
          </a:xfrm>
          <a:prstGeom prst="rect">
            <a:avLst/>
          </a:prstGeom>
          <a:noFill/>
          <a:ln cmpd="dbl">
            <a:solidFill>
              <a:srgbClr val="00666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отгрузке продукции </a:t>
            </a:r>
            <a:r>
              <a:rPr lang="ru-RU" sz="2000" b="1" dirty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комиссионера </a:t>
            </a:r>
            <a:r>
              <a:rPr lang="ru-RU" sz="2000" dirty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договора комиссии – </a:t>
            </a:r>
            <a:r>
              <a:rPr lang="en-US" sz="2000" dirty="0" smtClean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</a:t>
            </a:r>
            <a:r>
              <a:rPr lang="ru-RU" sz="2000" b="1" dirty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отгрузки продукции комиссионером покупателю. </a:t>
            </a:r>
          </a:p>
        </p:txBody>
      </p:sp>
      <p:sp>
        <p:nvSpPr>
          <p:cNvPr id="26" name="Стрелка вправо 25"/>
          <p:cNvSpPr/>
          <p:nvPr/>
        </p:nvSpPr>
        <p:spPr>
          <a:xfrm>
            <a:off x="228927" y="5595593"/>
            <a:ext cx="358847" cy="14019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228927" y="4742370"/>
            <a:ext cx="358847" cy="14019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237932" y="3958393"/>
            <a:ext cx="358847" cy="14019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198408" y="3146490"/>
            <a:ext cx="358847" cy="14019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2817" y="3942365"/>
            <a:ext cx="2305698" cy="274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1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0384"/>
            <a:ext cx="12192000" cy="7028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87612" y="229538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16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237" y="831772"/>
            <a:ext cx="11145328" cy="561692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6">
                  <a:lumMod val="50000"/>
                  <a:lumOff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320" b="1" spc="6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Стоимость транспортировки</a:t>
            </a:r>
            <a:endParaRPr lang="ru-RU" sz="1600" b="1" spc="600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237" y="1574099"/>
            <a:ext cx="7277971" cy="4844191"/>
          </a:xfrm>
          <a:prstGeom prst="rect">
            <a:avLst/>
          </a:prstGeom>
          <a:solidFill>
            <a:schemeClr val="bg1"/>
          </a:solidFill>
          <a:ln w="22225">
            <a:solidFill>
              <a:srgbClr val="006666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51237" y="1702749"/>
            <a:ext cx="710287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u="sng" dirty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транспортировки отгруженной продукции </a:t>
            </a:r>
            <a:r>
              <a:rPr lang="ru-RU" sz="2600" dirty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станции отправления до станции назначения </a:t>
            </a:r>
            <a:r>
              <a:rPr lang="ru-RU" sz="2600" b="1" u="sng" dirty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исключается из объема отгруженной продукции (работ, услуг</a:t>
            </a:r>
            <a:r>
              <a:rPr lang="ru-RU" sz="2600" b="1" u="sng" dirty="0" smtClean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ru-RU" sz="2600" b="1" dirty="0" smtClean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b="1" dirty="0" smtClean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600" b="1" dirty="0" smtClean="0">
              <a:solidFill>
                <a:srgbClr val="0032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кроме случаев, когда доставка осуществляется собственными силами организации и при этом стоимость доставки не формируется индивидуально под каждый договор и не выделена в договоре отдельно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793536" y="1907089"/>
            <a:ext cx="3550200" cy="3919779"/>
          </a:xfrm>
          <a:prstGeom prst="rect">
            <a:avLst/>
          </a:prstGeom>
          <a:solidFill>
            <a:schemeClr val="bg1"/>
          </a:solidFill>
          <a:ln w="22225">
            <a:solidFill>
              <a:srgbClr val="006666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793537" y="2201260"/>
            <a:ext cx="35502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Если на продукцию применяются только цены,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сформированные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условиях </a:t>
            </a: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франко-склад изготовителя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то объем отгруженной продукции (работ, услуг)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отражается </a:t>
            </a:r>
            <a:b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этим ценам.</a:t>
            </a:r>
          </a:p>
        </p:txBody>
      </p:sp>
    </p:spTree>
    <p:extLst>
      <p:ext uri="{BB962C8B-B14F-4D97-AF65-F5344CB8AC3E}">
        <p14:creationId xmlns:p14="http://schemas.microsoft.com/office/powerpoint/2010/main" val="293886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9" y="0"/>
            <a:ext cx="12192000" cy="6858000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17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6780179" y="1913777"/>
            <a:ext cx="5518551" cy="309299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72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Стоимость продукции, поставляемой</a:t>
            </a:r>
            <a:r>
              <a:rPr lang="ru-RU" sz="72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2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72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экспорт</a:t>
            </a:r>
            <a:r>
              <a:rPr lang="ru-RU" sz="6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</a:t>
            </a:r>
            <a:br>
              <a:rPr lang="ru-RU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заключенными контрактами, </a:t>
            </a:r>
            <a:r>
              <a:rPr lang="ru-RU" sz="6500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включается в объем отгруженной продукции (работ, услуг)</a:t>
            </a:r>
            <a:endParaRPr lang="ru-RU" sz="6500" spc="3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109" y="765061"/>
            <a:ext cx="6800704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контрактным ценам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пересчитанным в белорусские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рубли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Национальным стандартом бухгалтерского учета и отчетности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Влияние изменений курсов иностранных валют», утвержденным постановлением Министерства финансов Республики Беларусь от 26 декабря 2022 г. № 61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495" y="3776007"/>
            <a:ext cx="680070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вычетом налогов и сборов, исчисляемых из выручки, экспортных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пошлин и </a:t>
            </a:r>
            <a:r>
              <a:rPr lang="ru-RU" sz="1700" u="sng" dirty="0">
                <a:latin typeface="Arial" panose="020B0604020202020204" pitchFamily="34" charset="0"/>
                <a:cs typeface="Arial" panose="020B0604020202020204" pitchFamily="34" charset="0"/>
              </a:rPr>
              <a:t>стоимости транспортировки </a:t>
            </a:r>
            <a:r>
              <a:rPr lang="ru-RU" sz="17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продукции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от станции отправления до станции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назначения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723" y="3776007"/>
            <a:ext cx="2806326" cy="19827"/>
          </a:xfrm>
          <a:prstGeom prst="line">
            <a:avLst/>
          </a:prstGeom>
          <a:ln w="34925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3005" y="4782810"/>
            <a:ext cx="5797685" cy="1870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Из контрактной цены </a:t>
            </a:r>
            <a:r>
              <a:rPr lang="ru-RU" sz="1700" i="1" dirty="0">
                <a:latin typeface="Arial" panose="020B0604020202020204" pitchFamily="34" charset="0"/>
                <a:cs typeface="Arial" panose="020B0604020202020204" pitchFamily="34" charset="0"/>
              </a:rPr>
              <a:t>не исключаются транспортные расходы по доставке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продукции собственного производства до заказчика (покупателя),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lang="ru-RU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i="1" dirty="0">
                <a:latin typeface="Arial" panose="020B0604020202020204" pitchFamily="34" charset="0"/>
                <a:cs typeface="Arial" panose="020B0604020202020204" pitchFamily="34" charset="0"/>
              </a:rPr>
              <a:t>доставка осуществляется собственными силами организации и при этом стоимость доставки  не формируется индивидуально под каждый </a:t>
            </a:r>
            <a:r>
              <a:rPr lang="ru-RU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контракт и </a:t>
            </a:r>
            <a:r>
              <a:rPr lang="ru-RU" sz="1700" i="1" dirty="0">
                <a:latin typeface="Arial" panose="020B0604020202020204" pitchFamily="34" charset="0"/>
                <a:cs typeface="Arial" panose="020B0604020202020204" pitchFamily="34" charset="0"/>
              </a:rPr>
              <a:t>не выделена в контракте отдельно.</a:t>
            </a:r>
          </a:p>
        </p:txBody>
      </p:sp>
    </p:spTree>
    <p:extLst>
      <p:ext uri="{BB962C8B-B14F-4D97-AF65-F5344CB8AC3E}">
        <p14:creationId xmlns:p14="http://schemas.microsoft.com/office/powerpoint/2010/main" val="297385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0384"/>
            <a:ext cx="12192000" cy="7028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23214" y="180082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18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236" y="743081"/>
            <a:ext cx="11145328" cy="561692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6">
                  <a:lumMod val="50000"/>
                  <a:lumOff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320" b="1" spc="6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Возврат продукции</a:t>
            </a:r>
            <a:endParaRPr lang="ru-RU" sz="1600" b="1" spc="600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236" y="1396717"/>
            <a:ext cx="7102871" cy="5306008"/>
          </a:xfrm>
          <a:prstGeom prst="rect">
            <a:avLst/>
          </a:prstGeom>
          <a:solidFill>
            <a:schemeClr val="bg1"/>
          </a:solidFill>
          <a:ln w="22225">
            <a:solidFill>
              <a:srgbClr val="006666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51236" y="1653293"/>
            <a:ext cx="710287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продукции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соответствующей требованиям стандартов и техническим условиям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отгруженной в предыдущих периодах и возвращенной в отчетном месяце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включается в запасы готовой продукции на конец отчетного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месяца.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этой продукции исключается из объема отгруженной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</a:t>
            </a:r>
            <a:b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те месяцы, в которых эта продукция была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отгружена </a:t>
            </a:r>
            <a:b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 не из отгруженной продукции</a:t>
            </a:r>
          </a:p>
          <a:p>
            <a:pPr algn="ctr"/>
            <a:r>
              <a:rPr lang="ru-RU" sz="2400" b="1" i="1" dirty="0" smtClean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отчетного месяца!!!).</a:t>
            </a:r>
            <a:endParaRPr lang="ru-RU" sz="2400" i="1" dirty="0">
              <a:solidFill>
                <a:srgbClr val="002F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605345" y="1574099"/>
            <a:ext cx="3738391" cy="4252769"/>
          </a:xfrm>
          <a:prstGeom prst="rect">
            <a:avLst/>
          </a:prstGeom>
          <a:solidFill>
            <a:schemeClr val="bg1"/>
          </a:solidFill>
          <a:ln w="22225">
            <a:solidFill>
              <a:srgbClr val="006666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05345" y="1858771"/>
            <a:ext cx="378860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Стоимость бракованной продукции, не подлежащей восстановлению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, отгруженной в предыдущих периодах и возвращенной в отчетном месяце,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подлежит </a:t>
            </a:r>
            <a:r>
              <a:rPr lang="ru-RU" sz="2100" i="1" u="sng" dirty="0">
                <a:latin typeface="Arial" panose="020B0604020202020204" pitchFamily="34" charset="0"/>
                <a:cs typeface="Arial" panose="020B0604020202020204" pitchFamily="34" charset="0"/>
              </a:rPr>
              <a:t>исключению из объема отгруженной </a:t>
            </a:r>
            <a:r>
              <a:rPr lang="ru-RU" sz="21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продукции </a:t>
            </a:r>
            <a:r>
              <a:rPr lang="ru-RU" sz="2100" i="1" u="sng" dirty="0">
                <a:latin typeface="Arial" panose="020B0604020202020204" pitchFamily="34" charset="0"/>
                <a:cs typeface="Arial" panose="020B0604020202020204" pitchFamily="34" charset="0"/>
              </a:rPr>
              <a:t>за те месяцы, </a:t>
            </a:r>
            <a:r>
              <a:rPr lang="ru-RU" sz="21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1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100" i="1" u="sng" dirty="0">
                <a:latin typeface="Arial" panose="020B0604020202020204" pitchFamily="34" charset="0"/>
                <a:cs typeface="Arial" panose="020B0604020202020204" pitchFamily="34" charset="0"/>
              </a:rPr>
              <a:t>которых эта продукция была отгружена.</a:t>
            </a:r>
          </a:p>
        </p:txBody>
      </p:sp>
    </p:spTree>
    <p:extLst>
      <p:ext uri="{BB962C8B-B14F-4D97-AF65-F5344CB8AC3E}">
        <p14:creationId xmlns:p14="http://schemas.microsoft.com/office/powerpoint/2010/main" val="66913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994" y="0"/>
            <a:ext cx="12396994" cy="70421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6410" y="764613"/>
            <a:ext cx="10313686" cy="578499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504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Актуальная информация       </a:t>
            </a:r>
            <a:r>
              <a:rPr lang="ru-RU" sz="4000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40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ru-RU" sz="4000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www.belstat.gov.by</a:t>
            </a:r>
            <a:endParaRPr lang="ru-RU" sz="4000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01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8666" y="1343112"/>
            <a:ext cx="5875454" cy="3918596"/>
            <a:chOff x="104710" y="1446737"/>
            <a:chExt cx="6677089" cy="5623836"/>
          </a:xfrm>
        </p:grpSpPr>
        <p:pic>
          <p:nvPicPr>
            <p:cNvPr id="11" name="Рисунок 10"/>
            <p:cNvPicPr/>
            <p:nvPr/>
          </p:nvPicPr>
          <p:blipFill rotWithShape="1">
            <a:blip r:embed="rId5"/>
            <a:srcRect t="4209" r="588"/>
            <a:stretch/>
          </p:blipFill>
          <p:spPr bwMode="auto">
            <a:xfrm>
              <a:off x="104710" y="1446737"/>
              <a:ext cx="6677089" cy="56238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Овал 12"/>
            <p:cNvSpPr/>
            <p:nvPr/>
          </p:nvSpPr>
          <p:spPr>
            <a:xfrm>
              <a:off x="2990816" y="2765466"/>
              <a:ext cx="1085884" cy="422234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531436" y="2017545"/>
            <a:ext cx="5833395" cy="4586985"/>
            <a:chOff x="8561217" y="1621694"/>
            <a:chExt cx="8595561" cy="5759639"/>
          </a:xfrm>
        </p:grpSpPr>
        <p:pic>
          <p:nvPicPr>
            <p:cNvPr id="15" name="Рисунок 14"/>
            <p:cNvPicPr/>
            <p:nvPr/>
          </p:nvPicPr>
          <p:blipFill rotWithShape="1">
            <a:blip r:embed="rId6"/>
            <a:srcRect t="4209" r="267"/>
            <a:stretch/>
          </p:blipFill>
          <p:spPr bwMode="auto">
            <a:xfrm>
              <a:off x="8561217" y="1621694"/>
              <a:ext cx="8595561" cy="575963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" name="Овал 15"/>
            <p:cNvSpPr/>
            <p:nvPr/>
          </p:nvSpPr>
          <p:spPr>
            <a:xfrm>
              <a:off x="13388826" y="3066735"/>
              <a:ext cx="1478092" cy="363463"/>
            </a:xfrm>
            <a:prstGeom prst="ellips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10618044" y="4915482"/>
              <a:ext cx="2069830" cy="296765"/>
            </a:xfrm>
            <a:prstGeom prst="ellips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8" name="Рисунок 17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5500" y="5238702"/>
              <a:ext cx="6704747" cy="1538685"/>
            </a:xfrm>
            <a:prstGeom prst="rect">
              <a:avLst/>
            </a:prstGeom>
            <a:noFill/>
            <a:ln>
              <a:gradFill>
                <a:gsLst>
                  <a:gs pos="53354">
                    <a:srgbClr val="C7DDF1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cxnSp>
          <p:nvCxnSpPr>
            <p:cNvPr id="19" name="Прямая со стрелкой 18"/>
            <p:cNvCxnSpPr/>
            <p:nvPr/>
          </p:nvCxnSpPr>
          <p:spPr>
            <a:xfrm>
              <a:off x="12687875" y="5063865"/>
              <a:ext cx="594284" cy="353407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29" name="TextBox 28"/>
          <p:cNvSpPr txBox="1"/>
          <p:nvPr/>
        </p:nvSpPr>
        <p:spPr>
          <a:xfrm>
            <a:off x="-234177" y="5386000"/>
            <a:ext cx="6018663" cy="129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80000"/>
              </a:lnSpc>
            </a:pPr>
            <a:r>
              <a:rPr lang="ru-RU" sz="1400" dirty="0">
                <a:solidFill>
                  <a:srgbClr val="0504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Общегосударственный классификатор Республики Беларусь «Виды экономической деятельности» (ОКРБ 005-2011</a:t>
            </a:r>
            <a:r>
              <a:rPr lang="ru-RU" sz="1400" dirty="0" smtClean="0">
                <a:solidFill>
                  <a:srgbClr val="0504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80000"/>
              </a:lnSpc>
            </a:pPr>
            <a:endParaRPr lang="ru-RU" sz="1400" dirty="0">
              <a:solidFill>
                <a:srgbClr val="0504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ru-RU" sz="1400" dirty="0">
                <a:solidFill>
                  <a:srgbClr val="0504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Актуализированная версия статистического классификатора СК </a:t>
            </a:r>
            <a:r>
              <a:rPr lang="en-US" sz="1400" dirty="0">
                <a:solidFill>
                  <a:srgbClr val="0504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dirty="0">
                <a:solidFill>
                  <a:srgbClr val="0504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5.006-2015 «Промышленная продукция</a:t>
            </a:r>
            <a:r>
              <a:rPr lang="ru-RU" sz="1400" dirty="0" smtClean="0">
                <a:solidFill>
                  <a:srgbClr val="0504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утвержденного </a:t>
            </a:r>
            <a:r>
              <a:rPr lang="ru-RU" sz="1400" dirty="0">
                <a:solidFill>
                  <a:srgbClr val="0504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постановлением Белстата </a:t>
            </a:r>
            <a:r>
              <a:rPr lang="ru-RU" sz="1400" dirty="0" smtClean="0">
                <a:solidFill>
                  <a:srgbClr val="0504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</a:t>
            </a:r>
            <a:r>
              <a:rPr lang="en-US" sz="1400" dirty="0">
                <a:solidFill>
                  <a:srgbClr val="0504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400" dirty="0">
                <a:solidFill>
                  <a:srgbClr val="0504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декабря 2015 г. №222</a:t>
            </a:r>
            <a:r>
              <a:rPr lang="ru-RU" sz="1400" dirty="0" smtClean="0">
                <a:solidFill>
                  <a:srgbClr val="0504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1400" dirty="0" smtClean="0">
                <a:solidFill>
                  <a:srgbClr val="05040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0504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dirty="0">
                <a:solidFill>
                  <a:srgbClr val="0504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учетом дополнений и </a:t>
            </a:r>
            <a:r>
              <a:rPr lang="ru-RU" sz="1400" dirty="0" smtClean="0">
                <a:solidFill>
                  <a:srgbClr val="0504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изменений, внесенных </a:t>
            </a:r>
            <a:r>
              <a:rPr lang="ru-RU" sz="1400" dirty="0">
                <a:solidFill>
                  <a:srgbClr val="0504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 smtClean="0">
                <a:solidFill>
                  <a:srgbClr val="0504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году</a:t>
            </a:r>
            <a:endParaRPr lang="ru-RU" sz="1400" dirty="0">
              <a:solidFill>
                <a:srgbClr val="0504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33704" y="5445136"/>
            <a:ext cx="219790" cy="306839"/>
            <a:chOff x="-79131" y="5415183"/>
            <a:chExt cx="263769" cy="378948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-79131" y="5510841"/>
              <a:ext cx="79131" cy="265705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0" y="5415183"/>
              <a:ext cx="184638" cy="378948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26"/>
          <p:cNvGrpSpPr/>
          <p:nvPr/>
        </p:nvGrpSpPr>
        <p:grpSpPr>
          <a:xfrm>
            <a:off x="1" y="6072096"/>
            <a:ext cx="219790" cy="306839"/>
            <a:chOff x="-79131" y="5415183"/>
            <a:chExt cx="263769" cy="378948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-79131" y="5510841"/>
              <a:ext cx="79131" cy="265705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0" y="5415183"/>
              <a:ext cx="184638" cy="378948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908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19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6849891" y="2503745"/>
            <a:ext cx="4939005" cy="2359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6000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ЗАПАСЫ ГОТОВОЙ ПРОДУКЦИИ</a:t>
            </a:r>
            <a:endParaRPr lang="ru-RU" sz="6000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6447" y="4607414"/>
            <a:ext cx="63853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Продукция, произведенная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давальческого сырья, в стоимость запасов готовой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продукции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включается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880675"/>
            <a:ext cx="6661808" cy="3398853"/>
          </a:xfrm>
          <a:prstGeom prst="rect">
            <a:avLst/>
          </a:prstGeom>
          <a:solidFill>
            <a:schemeClr val="bg1"/>
          </a:solidFill>
          <a:ln w="22225">
            <a:solidFill>
              <a:srgbClr val="006666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3000"/>
              </a:lnSpc>
            </a:pPr>
            <a:r>
              <a:rPr lang="ru-RU" sz="2400" dirty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запасам готовой продукции относится </a:t>
            </a:r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оставшаяся в </a:t>
            </a: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неотгруженная готовая </a:t>
            </a: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продукция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также </a:t>
            </a:r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находящаяся на </a:t>
            </a: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реализации </a:t>
            </a:r>
            <a:b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комиссионера</a:t>
            </a:r>
            <a:endParaRPr lang="ru-RU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ts val="3000"/>
              </a:lnSpc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торговых объектах</a:t>
            </a: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находящихся на балансе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80404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" y="-170384"/>
            <a:ext cx="12192000" cy="7028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87612" y="27202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20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236" y="743081"/>
            <a:ext cx="11145328" cy="561692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6">
                  <a:lumMod val="50000"/>
                  <a:lumOff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320" b="1" spc="600" dirty="0" smtClean="0">
                <a:solidFill>
                  <a:srgbClr val="002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ВОПРОС-ОТВЕТ 1</a:t>
            </a:r>
            <a:endParaRPr lang="ru-RU" sz="1600" b="1" spc="600" dirty="0">
              <a:solidFill>
                <a:srgbClr val="002F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236" y="1653293"/>
            <a:ext cx="694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-37814" y="1653292"/>
            <a:ext cx="11434378" cy="4505967"/>
          </a:xfrm>
        </p:spPr>
        <p:txBody>
          <a:bodyPr>
            <a:normAutofit fontScale="77500" lnSpcReduction="20000"/>
          </a:bodyPr>
          <a:lstStyle/>
          <a:p>
            <a:pPr lvl="0" indent="446088" algn="just">
              <a:lnSpc>
                <a:spcPts val="3400"/>
              </a:lnSpc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Организация-изготовитель осуществляет пошив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одежды из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материалов заказчика.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продукцию, произведенную из давальческого сырья, при отгрузке выписываются </a:t>
            </a:r>
            <a:r>
              <a:rPr lang="ru-RU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одновременно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акт выполненных работ (оказанных услуг) и товарно-транспортная накладная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Возникают ситуации, когда продукция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, произведенная из давальческого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сырья в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отчетном месяце, частично может быть отгружена в следующем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месяце.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446088" algn="just">
              <a:lnSpc>
                <a:spcPts val="3400"/>
              </a:lnSpc>
            </a:pPr>
            <a:r>
              <a:rPr lang="ru-RU" sz="2400" b="1" dirty="0">
                <a:solidFill>
                  <a:srgbClr val="922E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Вопрос: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когда следует включать в объем промышленного производства в форме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12-п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продукцию, произведенную из материалов заказчика? По моменту сдачи на склад готовой продукции или по моменту подписания акта выполненных работ заказчиком? На какие пункты Указаний следует опираться при отражении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объемов производства из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давальческого сырья? </a:t>
            </a:r>
          </a:p>
          <a:p>
            <a:pPr>
              <a:lnSpc>
                <a:spcPts val="34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20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0384"/>
            <a:ext cx="12192000" cy="7028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396564" y="226054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21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236" y="743081"/>
            <a:ext cx="11145328" cy="561692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6">
                  <a:lumMod val="50000"/>
                  <a:lumOff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320" b="1" spc="600" dirty="0" smtClean="0">
                <a:solidFill>
                  <a:srgbClr val="002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ВОПРОС-ОТВЕТ 1</a:t>
            </a:r>
            <a:endParaRPr lang="ru-RU" sz="1600" b="1" spc="600" dirty="0">
              <a:solidFill>
                <a:srgbClr val="002F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-1" y="1396716"/>
            <a:ext cx="11318927" cy="5213089"/>
          </a:xfrm>
        </p:spPr>
        <p:txBody>
          <a:bodyPr>
            <a:noAutofit/>
          </a:bodyPr>
          <a:lstStyle/>
          <a:p>
            <a:pPr marL="0" lvl="0" indent="446088" algn="just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600" b="1" dirty="0" smtClean="0">
                <a:solidFill>
                  <a:srgbClr val="922E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пункту 8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Указаний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заполняется на основании 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первичных учетных и иных документов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446088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пунктам 12 и 34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Указаний:</a:t>
            </a:r>
          </a:p>
          <a:p>
            <a:pPr marL="811213" lvl="0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продукция, подлежащая сдаче заказчику на месте согласно заключенному договору, </a:t>
            </a:r>
            <a:b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 </a:t>
            </a:r>
          </a:p>
          <a:p>
            <a:pPr marL="811213" lvl="0" indent="-34290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выполненные работы, оказанные услуги</a:t>
            </a:r>
          </a:p>
          <a:p>
            <a:pPr marL="0" lvl="0" indent="0" algn="just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включаются в 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промышленного производства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отгруженной продукции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основании первичного учетного документа -  </a:t>
            </a:r>
            <a:r>
              <a:rPr lang="ru-RU" sz="1600" b="1" dirty="0" smtClean="0">
                <a:solidFill>
                  <a:srgbClr val="0032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акта выполненных работ (оказанных услуг), подписанного заказчиком.</a:t>
            </a:r>
            <a:endParaRPr lang="ru-RU" sz="1600" dirty="0" smtClean="0">
              <a:solidFill>
                <a:srgbClr val="0032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446088" algn="just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пункту 50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Указаний продукция, произведенная из давальческого сырья, в стоимость </a:t>
            </a:r>
            <a:r>
              <a:rPr lang="ru-RU" sz="1600" b="1" dirty="0" smtClean="0">
                <a:solidFill>
                  <a:srgbClr val="0032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запасов готовой продукции не включается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446088" algn="just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Поэтому продукция, произведенная из давальческого сырья, (</a:t>
            </a:r>
            <a:r>
              <a:rPr lang="ru-RU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оставленная на ответственное хранение</a:t>
            </a:r>
            <a:br>
              <a:rPr lang="ru-RU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организации-изготовителе)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включается в объем промышленного производства и в объем отгруженной продукции согласно дате подписания заказчиком акта выполненных работ (оказанных услуг) </a:t>
            </a: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(т.е. одномоментно!)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62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0384"/>
            <a:ext cx="12192000" cy="7028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396564" y="180253"/>
            <a:ext cx="498522" cy="470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22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236" y="743081"/>
            <a:ext cx="11145328" cy="561692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6">
                  <a:lumMod val="50000"/>
                  <a:lumOff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320" b="1" spc="600" dirty="0" smtClean="0">
                <a:solidFill>
                  <a:srgbClr val="002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ВОПРОС-ОТВЕТ 2</a:t>
            </a:r>
            <a:endParaRPr lang="ru-RU" sz="1600" b="1" spc="600" dirty="0">
              <a:solidFill>
                <a:srgbClr val="002F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236" y="1653293"/>
            <a:ext cx="694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91048" y="1285530"/>
            <a:ext cx="11221386" cy="5446195"/>
          </a:xfrm>
        </p:spPr>
        <p:txBody>
          <a:bodyPr>
            <a:noAutofit/>
          </a:bodyPr>
          <a:lstStyle/>
          <a:p>
            <a:pPr lvl="0" indent="0" algn="just">
              <a:lnSpc>
                <a:spcPts val="1900"/>
              </a:lnSpc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имеет торговые объекты, находящиеся на ее балансе (структурные подразделения).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включает в отгрузку готовую продукцию собственного производства по моменту ее передачи своим торговым объектам, а не по дате продажи, объясняя это тем, что в магазинах </a:t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налажен раздельный учет продажи продукции собственного и несобственного производства. </a:t>
            </a:r>
          </a:p>
          <a:p>
            <a:pPr lvl="0" indent="0" algn="just">
              <a:lnSpc>
                <a:spcPts val="2400"/>
              </a:lnSpc>
              <a:buNone/>
            </a:pPr>
            <a:r>
              <a:rPr lang="ru-RU" sz="17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r>
              <a:rPr lang="ru-RU" sz="17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7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Может ли в таком случае </a:t>
            </a:r>
            <a:r>
              <a:rPr lang="be-BY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включать </a:t>
            </a:r>
            <a:r>
              <a:rPr lang="be-BY" sz="1700" i="1" dirty="0">
                <a:latin typeface="Arial" panose="020B0604020202020204" pitchFamily="34" charset="0"/>
                <a:cs typeface="Arial" panose="020B0604020202020204" pitchFamily="34" charset="0"/>
              </a:rPr>
              <a:t>в отгрузку готовую продукцию собственного </a:t>
            </a:r>
            <a:r>
              <a:rPr lang="be-BY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производства по </a:t>
            </a:r>
            <a:r>
              <a:rPr lang="be-BY" sz="1700" i="1" dirty="0">
                <a:latin typeface="Arial" panose="020B0604020202020204" pitchFamily="34" charset="0"/>
                <a:cs typeface="Arial" panose="020B0604020202020204" pitchFamily="34" charset="0"/>
              </a:rPr>
              <a:t>моменту ее передачи своим торговым объектам, а не по дате </a:t>
            </a:r>
            <a:r>
              <a:rPr lang="be-BY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продажи</a:t>
            </a:r>
            <a:r>
              <a:rPr lang="be-BY" sz="17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be-BY" sz="17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0" algn="just">
              <a:lnSpc>
                <a:spcPts val="1700"/>
              </a:lnSpc>
              <a:buNone/>
            </a:pPr>
            <a:r>
              <a:rPr lang="ru-RU" sz="1700" b="1" dirty="0" smtClean="0">
                <a:solidFill>
                  <a:srgbClr val="922E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Согласно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пункту 8 Указаний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отчет заполняется на основании </a:t>
            </a:r>
            <a:r>
              <a:rPr lang="ru-RU" sz="17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первичных учетных и иных документов</a:t>
            </a:r>
            <a:r>
              <a:rPr lang="ru-RU" sz="17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0" algn="just">
              <a:lnSpc>
                <a:spcPts val="1700"/>
              </a:lnSpc>
              <a:buNone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законодательством по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бухгалтерскому учету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перемещение готовой продукции между структурными 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подразделениями организации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(со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склада на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склад) </a:t>
            </a:r>
            <a:r>
              <a:rPr lang="ru-RU" sz="1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пределах одного </a:t>
            </a:r>
            <a:r>
              <a:rPr lang="ru-RU" sz="1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баланса</a:t>
            </a:r>
            <a:br>
              <a:rPr lang="ru-RU" sz="1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признается отгрузкой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. На счетах бухгалтерского учета продукция, переданная в торговые объекты, будет числиться в запасах головной организации, составляющей баланс.</a:t>
            </a:r>
          </a:p>
          <a:p>
            <a:pPr indent="0" algn="just">
              <a:lnSpc>
                <a:spcPts val="2400"/>
              </a:lnSpc>
              <a:buNone/>
            </a:pP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Таким образом, </a:t>
            </a:r>
            <a:r>
              <a:rPr lang="ru-RU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головная организация должна организовать и наладить учет реализации продукции собственного производства в своих торговых объектах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и при заполнении 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формы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12-п отражать объем отгруженной продукции, руководствуясь </a:t>
            </a:r>
            <a:r>
              <a:rPr lang="be-BY" sz="1700" b="1" dirty="0">
                <a:latin typeface="Arial" panose="020B0604020202020204" pitchFamily="34" charset="0"/>
                <a:cs typeface="Arial" panose="020B0604020202020204" pitchFamily="34" charset="0"/>
              </a:rPr>
              <a:t>абзацем 5 пункта 34 </a:t>
            </a:r>
            <a:r>
              <a:rPr lang="be-BY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Указаний</a:t>
            </a:r>
            <a:br>
              <a:rPr lang="be-BY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e-BY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(…при реализации продукции собственного производства через торговые объекты, находящиеся</a:t>
            </a:r>
            <a:br>
              <a:rPr lang="be-BY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e-BY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на балансе организации, - дата продажи).</a:t>
            </a:r>
            <a:endParaRPr lang="ru-RU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endParaRPr lang="ru-RU" sz="17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4886" y="3927566"/>
            <a:ext cx="2305698" cy="316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7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3188"/>
            <a:ext cx="12192000" cy="7028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87612" y="229538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23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236" y="743081"/>
            <a:ext cx="11145328" cy="561692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6">
                  <a:lumMod val="50000"/>
                  <a:lumOff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320" b="1" spc="600" dirty="0" smtClean="0">
                <a:solidFill>
                  <a:srgbClr val="002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Типичные ошибки 1</a:t>
            </a:r>
            <a:endParaRPr lang="ru-RU" sz="1600" b="1" spc="600" dirty="0">
              <a:solidFill>
                <a:srgbClr val="002F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236" y="1653293"/>
            <a:ext cx="694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125618" y="1419001"/>
            <a:ext cx="11270946" cy="5446195"/>
          </a:xfrm>
        </p:spPr>
        <p:txBody>
          <a:bodyPr>
            <a:noAutofit/>
          </a:bodyPr>
          <a:lstStyle/>
          <a:p>
            <a:pPr lvl="0" algn="just">
              <a:lnSpc>
                <a:spcPts val="2700"/>
              </a:lnSpc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Ошибка: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включение в объем промышленного производства продукции, переданной в пределах юридического лица для дальнейшего использования при осуществлении непромышленных видов экономической деятельности, по фактической себестоимости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то время как аналогичная продукция отгружалась на сторону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2700"/>
              </a:lnSpc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Правильно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в соответствии с пунктом 30 Указаний по заполнению формы готовая продукция (работы, услуги), в пределах юридического лица переданная для дальнейшего использования при осуществлении непромышленных видов экономической деятельности, включается в объем промышленного производства по средневзвешенной цене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отгрузки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отчетный месяц на аналогичную продукцию (работы, услуги), а в случае отсутствия отгрузки аналогичной продукции (работ, услуг) в отчетном месяце – по цене последней отгрузки, но не ниже фактической себестоимости</a:t>
            </a:r>
          </a:p>
          <a:p>
            <a:pPr>
              <a:lnSpc>
                <a:spcPts val="2700"/>
              </a:lnSpc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27231" y="3045312"/>
            <a:ext cx="2305698" cy="316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4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0384"/>
            <a:ext cx="12192000" cy="7028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87612" y="180082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4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236" y="743081"/>
            <a:ext cx="11145328" cy="627864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6">
                  <a:lumMod val="50000"/>
                  <a:lumOff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320" b="1" spc="600" dirty="0" smtClean="0">
                <a:solidFill>
                  <a:srgbClr val="002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Типичные ошибки 2</a:t>
            </a:r>
            <a:endParaRPr lang="ru-RU" sz="1600" b="1" spc="600" dirty="0">
              <a:solidFill>
                <a:srgbClr val="002F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236" y="1653293"/>
            <a:ext cx="694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125618" y="1419001"/>
            <a:ext cx="11270946" cy="5446195"/>
          </a:xfrm>
        </p:spPr>
        <p:txBody>
          <a:bodyPr>
            <a:noAutofit/>
          </a:bodyPr>
          <a:lstStyle/>
          <a:p>
            <a:pPr lvl="0" algn="just">
              <a:lnSpc>
                <a:spcPts val="2100"/>
              </a:lnSpc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Ошибка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промышленная организация произвела рабочую одежду, которую </a:t>
            </a:r>
            <a:b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в дальнейшем использует для своих рабочих, задействованных в производственном процессе (согласно первичному учету организации стоимость одежды собственного производства учитывается в составе себестоимости конечной промышленной продукции), и отразила стоимость рабочей одежды как товарный выпуск в разделах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 формы.</a:t>
            </a:r>
          </a:p>
          <a:p>
            <a:pPr algn="just">
              <a:lnSpc>
                <a:spcPts val="2100"/>
              </a:lnSpc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Правильно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: согласно пункту 13 Указаний по заполнению формы объем промышленного производства определяется без стоимости внутризаводского оборота. Внутризаводской оборот –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стоимость той части изготовленных организацией готовых изделий и полуфабрикатов,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которые</a:t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пределах юридического лица направлены на собственные промышленно-производственные нужды и стоимость которых в дальнейшем учитывается в себестоимости конечной промышленной продукции.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100"/>
              </a:lnSpc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Так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как в данной ситуации рабочая одежда собственного производства в дальнейшем используется для рабочих организации, стоимость ее производства включается в себестоимость конечной промышленной продукции, то она должна быть отнесена на промышленно-производственные нужды организации. Объем ее производства отражается только в разделе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графах 1, 2; 4, 5; 7 и 8 формы.</a:t>
            </a:r>
          </a:p>
          <a:p>
            <a:pPr algn="just">
              <a:lnSpc>
                <a:spcPts val="2100"/>
              </a:lnSpc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27231" y="2349250"/>
            <a:ext cx="2305698" cy="288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6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0384"/>
            <a:ext cx="12192000" cy="7028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87612" y="229538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5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236" y="743081"/>
            <a:ext cx="11145328" cy="416011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6">
                  <a:lumMod val="50000"/>
                  <a:lumOff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spc="600" dirty="0" smtClean="0">
                <a:solidFill>
                  <a:srgbClr val="002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Дополнение в Указания</a:t>
            </a:r>
            <a:endParaRPr lang="ru-RU" sz="1600" b="1" spc="600" dirty="0">
              <a:solidFill>
                <a:srgbClr val="002F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236" y="1653293"/>
            <a:ext cx="694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216666" y="1397705"/>
            <a:ext cx="11270946" cy="54461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900" u="sng" dirty="0">
                <a:latin typeface="Arial" panose="020B0604020202020204" pitchFamily="34" charset="0"/>
                <a:cs typeface="Arial" panose="020B0604020202020204" pitchFamily="34" charset="0"/>
              </a:rPr>
              <a:t>пункт 72 после части первой </a:t>
            </a:r>
            <a:r>
              <a:rPr lang="ru-RU" sz="1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будет дополнен </a:t>
            </a:r>
            <a:r>
              <a:rPr lang="ru-RU" sz="1900" u="sng" dirty="0">
                <a:latin typeface="Arial" panose="020B0604020202020204" pitchFamily="34" charset="0"/>
                <a:cs typeface="Arial" panose="020B0604020202020204" pitchFamily="34" charset="0"/>
              </a:rPr>
              <a:t>частями следующего содержания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«Продукция, направленная на промышленно-производственные нужды – это продукция, стоимость которой в дальнейшем учитывается в себестоимости конечной промышленной продукции. </a:t>
            </a:r>
          </a:p>
          <a:p>
            <a:pPr marL="0" indent="0" algn="just">
              <a:buNone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К ней относятся:</a:t>
            </a:r>
          </a:p>
          <a:p>
            <a:pPr algn="just"/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изделия и полуфабрикаты, направленные на дальнейшую обработку (переработку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производства иного вида продукции, код которого изменяется на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уровне</a:t>
            </a:r>
            <a:b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первых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6 цифровых знаков ОКРБ 007-2012;</a:t>
            </a:r>
          </a:p>
          <a:p>
            <a:pPr algn="just"/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готовые изделия, используемые в производственных целях (инвентарь, рабочая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одежда</a:t>
            </a:r>
            <a:b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другое).</a:t>
            </a:r>
          </a:p>
          <a:p>
            <a:pPr marL="0" indent="0" algn="just">
              <a:buNone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Если изделия и полуфабрикаты произведены и подверглись дальнейшей частичной доработке (код на уровне первых 6 цифровых знаков ОКРБ 007-2012 не изменился) в течение отчетного месяца, то в разделе III отражается доработанный конечный вид продукции.</a:t>
            </a:r>
          </a:p>
          <a:p>
            <a:pPr marL="0" indent="0" algn="just">
              <a:buNone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Если изделия и полуфабрикаты произведены в предыдущих месяцах и в отчетном месяце подверглись частичной доработке (код на уровне первых 6 цифровых знаков ОКРБ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007-2012</a:t>
            </a:r>
            <a:b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изменился), то данные о производстве доработанной продукции в разделе III не отражаются.».</a:t>
            </a:r>
          </a:p>
          <a:p>
            <a:pPr algn="just">
              <a:lnSpc>
                <a:spcPts val="2700"/>
              </a:lnSpc>
            </a:pP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08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136" cy="42291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876445" y="1656701"/>
            <a:ext cx="6029389" cy="66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СПАСИБО ЗА ВНИМАНИЕ!</a:t>
            </a:r>
            <a:endParaRPr lang="ru-RU" sz="3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050321" y="4366097"/>
            <a:ext cx="5855513" cy="510589"/>
            <a:chOff x="3301021" y="4329993"/>
            <a:chExt cx="5855513" cy="510589"/>
          </a:xfrm>
        </p:grpSpPr>
        <p:sp>
          <p:nvSpPr>
            <p:cNvPr id="6" name="Заголовок 4"/>
            <p:cNvSpPr txBox="1">
              <a:spLocks/>
            </p:cNvSpPr>
            <p:nvPr/>
          </p:nvSpPr>
          <p:spPr>
            <a:xfrm>
              <a:off x="3508476" y="4369527"/>
              <a:ext cx="5648058" cy="47105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Национальный статистический комитет Республики Беларусь</a:t>
              </a:r>
            </a:p>
            <a:p>
              <a: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Главное статистическое управление Гродненской области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  <a:p>
              <a:endPara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01021" y="4329993"/>
              <a:ext cx="241574" cy="265842"/>
            </a:xfrm>
            <a:prstGeom prst="rect">
              <a:avLst/>
            </a:prstGeom>
          </p:spPr>
        </p:pic>
      </p:grpSp>
      <p:sp>
        <p:nvSpPr>
          <p:cNvPr id="8" name="Заголовок 4"/>
          <p:cNvSpPr txBox="1">
            <a:spLocks/>
          </p:cNvSpPr>
          <p:nvPr/>
        </p:nvSpPr>
        <p:spPr>
          <a:xfrm>
            <a:off x="3502098" y="5258527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23003, </a:t>
            </a: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г. </a:t>
            </a: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Гродно, ул. Врублевского, 3</a:t>
            </a:r>
            <a:endParaRPr lang="ru-RU" sz="15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3502098" y="5692936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+375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15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55 49 4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+375 15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55 49 4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3502098" y="6074777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p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rom.grodno@belstat.gov.by</a:t>
            </a: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6849891" y="2503745"/>
            <a:ext cx="4939005" cy="2359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1722" y="1256059"/>
            <a:ext cx="46753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производства промышленной </a:t>
            </a:r>
            <a:r>
              <a:rPr 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</a:t>
            </a:r>
            <a:br>
              <a:rPr 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(работ, услуг) </a:t>
            </a:r>
            <a:r>
              <a:rPr 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800" dirty="0">
              <a:solidFill>
                <a:schemeClr val="bg1"/>
              </a:solidFill>
            </a:endParaRPr>
          </a:p>
        </p:txBody>
      </p:sp>
      <p:sp useBgFill="1">
        <p:nvSpPr>
          <p:cNvPr id="9" name="TextBox 8"/>
          <p:cNvSpPr txBox="1"/>
          <p:nvPr/>
        </p:nvSpPr>
        <p:spPr>
          <a:xfrm>
            <a:off x="41249" y="1113471"/>
            <a:ext cx="6520450" cy="3293209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представляет </a:t>
            </a:r>
            <a:r>
              <a:rPr lang="ru-RU" sz="3200" dirty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собой совокупность произведенной готовой продукции, выполненных работ, оказанных услуг </a:t>
            </a:r>
            <a:r>
              <a:rPr lang="ru-RU" sz="4000" b="1" u="sng" dirty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собственного </a:t>
            </a:r>
            <a:r>
              <a:rPr lang="ru-RU" sz="4000" b="1" u="sng" dirty="0" smtClean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</a:t>
            </a:r>
            <a:endParaRPr lang="ru-RU" sz="3200" b="1" dirty="0">
              <a:solidFill>
                <a:srgbClr val="002F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440" y="4908966"/>
            <a:ext cx="1772594" cy="178036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69550" y="4685717"/>
            <a:ext cx="6096000" cy="160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</a:t>
            </a:r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Совета Министров Республики Беларусь 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декабря 2001 г. N 1817 «Об утверждении положения </a:t>
            </a:r>
            <a:r>
              <a:rPr lang="en-US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отнесении продукции (работ, услуг) к продукции </a:t>
            </a:r>
            <a:r>
              <a:rPr lang="en-US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работам, услугам) собственного производства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en-US" sz="14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i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отнесения к продукции собственного производства определены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пунктах 4 и 5 Положения.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69550" y="4685315"/>
            <a:ext cx="1565217" cy="0"/>
          </a:xfrm>
          <a:prstGeom prst="line">
            <a:avLst/>
          </a:prstGeom>
          <a:ln w="44450">
            <a:solidFill>
              <a:srgbClr val="87A9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77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3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6849891" y="2503745"/>
            <a:ext cx="4939005" cy="2359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3866" y="1194061"/>
            <a:ext cx="46753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Выполненные работы, оказанные услуги промышленного характера</a:t>
            </a:r>
            <a:br>
              <a:rPr lang="ru-RU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400" dirty="0">
              <a:solidFill>
                <a:schemeClr val="bg1"/>
              </a:solidFill>
            </a:endParaRPr>
          </a:p>
        </p:txBody>
      </p:sp>
      <p:sp useBgFill="1">
        <p:nvSpPr>
          <p:cNvPr id="9" name="TextBox 8"/>
          <p:cNvSpPr txBox="1"/>
          <p:nvPr/>
        </p:nvSpPr>
        <p:spPr>
          <a:xfrm>
            <a:off x="175097" y="1091340"/>
            <a:ext cx="6420255" cy="5136984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lnSpc>
                <a:spcPts val="3600"/>
              </a:lnSpc>
            </a:pPr>
            <a:r>
              <a:rPr lang="ru-RU" sz="2900" dirty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выполненным работам, оказанным услугам промышленного характера относятся </a:t>
            </a:r>
            <a:r>
              <a:rPr lang="ru-RU" sz="2900" dirty="0" smtClean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</a:t>
            </a:r>
            <a:r>
              <a:rPr lang="ru-RU" sz="2900" dirty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услуги, </a:t>
            </a:r>
            <a:r>
              <a:rPr lang="ru-RU" sz="2900" dirty="0" smtClean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выполненные и оказанные</a:t>
            </a:r>
            <a:br>
              <a:rPr lang="ru-RU" sz="2900" dirty="0" smtClean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b="1" u="sng" dirty="0" smtClean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u="sng" dirty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силами персонала организации</a:t>
            </a:r>
            <a:r>
              <a:rPr lang="ru-RU" sz="2900" dirty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900" dirty="0" smtClean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классифицируемые</a:t>
            </a:r>
            <a:br>
              <a:rPr lang="ru-RU" sz="2900" dirty="0" smtClean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dirty="0" smtClean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900" dirty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промышленным ОКЭД</a:t>
            </a:r>
            <a:r>
              <a:rPr lang="ru-RU" sz="2900" dirty="0" smtClean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2900" dirty="0" smtClean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dirty="0" smtClean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результате </a:t>
            </a:r>
            <a:r>
              <a:rPr lang="ru-RU" sz="2900" dirty="0" smtClean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которых</a:t>
            </a:r>
            <a:r>
              <a:rPr lang="en-US" sz="2900" dirty="0" smtClean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900" dirty="0" smtClean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dirty="0" smtClean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u="sng" dirty="0">
                <a:solidFill>
                  <a:srgbClr val="002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продукция подвергается частичной обработке, но не </a:t>
            </a:r>
            <a:r>
              <a:rPr lang="ru-RU" sz="2900" u="sng" dirty="0" smtClean="0">
                <a:solidFill>
                  <a:srgbClr val="002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преобразуется </a:t>
            </a:r>
            <a:r>
              <a:rPr lang="en-US" sz="2900" u="sng" dirty="0" smtClean="0">
                <a:solidFill>
                  <a:srgbClr val="002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900" u="sng" dirty="0" smtClean="0">
                <a:solidFill>
                  <a:srgbClr val="002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u="sng" dirty="0" smtClean="0">
                <a:solidFill>
                  <a:srgbClr val="002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900" u="sng" dirty="0">
                <a:solidFill>
                  <a:srgbClr val="002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иной вид </a:t>
            </a:r>
            <a:r>
              <a:rPr lang="ru-RU" sz="2900" u="sng" dirty="0" smtClean="0">
                <a:solidFill>
                  <a:srgbClr val="002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изделий</a:t>
            </a:r>
            <a:r>
              <a:rPr lang="ru-RU" sz="2900" dirty="0" smtClean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900" dirty="0">
              <a:solidFill>
                <a:srgbClr val="002F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06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4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128" y="2031467"/>
            <a:ext cx="5354972" cy="4668009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6">
                  <a:lumMod val="50000"/>
                  <a:lumOff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2550" u="sng" dirty="0" smtClean="0">
                <a:solidFill>
                  <a:srgbClr val="0032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всего </a:t>
            </a:r>
            <a:r>
              <a:rPr lang="ru-RU" sz="2550" u="sng" dirty="0">
                <a:solidFill>
                  <a:srgbClr val="0032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процесса производства продукции</a:t>
            </a:r>
            <a:r>
              <a:rPr lang="ru-RU" sz="2550" dirty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получившая обратно готовую продукцию и реализующая ее от своего </a:t>
            </a:r>
            <a:r>
              <a:rPr lang="ru-RU" sz="2550" dirty="0" smtClean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имени без </a:t>
            </a:r>
            <a:r>
              <a:rPr lang="ru-RU" sz="2550" dirty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дополнительной переработки, </a:t>
            </a:r>
            <a:r>
              <a:rPr lang="ru-RU" sz="2550" dirty="0" smtClean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550" dirty="0" smtClean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50" b="1" u="sng" dirty="0" smtClean="0">
                <a:solidFill>
                  <a:srgbClr val="0032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550" b="1" u="sng" dirty="0">
                <a:solidFill>
                  <a:srgbClr val="0032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включает </a:t>
            </a:r>
            <a:r>
              <a:rPr lang="ru-RU" sz="2550" b="1" dirty="0">
                <a:solidFill>
                  <a:srgbClr val="0032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стоимость этой продукции в объем промышленного производства, запасы готовой продукции и объем отгруженной </a:t>
            </a:r>
            <a:r>
              <a:rPr lang="ru-RU" sz="2550" b="1" dirty="0" smtClean="0">
                <a:solidFill>
                  <a:srgbClr val="0032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продукции</a:t>
            </a:r>
            <a:endParaRPr lang="ru-RU" sz="2550" dirty="0">
              <a:solidFill>
                <a:srgbClr val="0032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55" y="155067"/>
            <a:ext cx="552291" cy="5699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08395" y="2030657"/>
            <a:ext cx="5538158" cy="4206344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0"/>
                  <a:lumOff val="10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6">
                  <a:lumMod val="50000"/>
                  <a:lumOff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2550" u="sng" dirty="0" smtClean="0">
                <a:solidFill>
                  <a:srgbClr val="0032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части </a:t>
            </a:r>
            <a:r>
              <a:rPr lang="ru-RU" sz="2550" u="sng" dirty="0">
                <a:solidFill>
                  <a:srgbClr val="0032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процесса производства продукции</a:t>
            </a:r>
            <a:r>
              <a:rPr lang="ru-RU" sz="2550" dirty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550" b="1" u="sng" dirty="0">
                <a:solidFill>
                  <a:srgbClr val="0032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включает</a:t>
            </a:r>
            <a:r>
              <a:rPr lang="ru-RU" sz="2550" b="1" dirty="0">
                <a:solidFill>
                  <a:srgbClr val="0032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 объем промышленного производства, запасы готовой продукции и объем отгруженной продукции </a:t>
            </a:r>
            <a:r>
              <a:rPr lang="ru-RU" sz="2550" b="1" dirty="0" smtClean="0">
                <a:solidFill>
                  <a:srgbClr val="0032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550" b="1" dirty="0" smtClean="0">
                <a:solidFill>
                  <a:srgbClr val="0032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50" i="1" dirty="0" smtClean="0">
                <a:solidFill>
                  <a:srgbClr val="0032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стоимость </a:t>
            </a:r>
            <a:r>
              <a:rPr lang="ru-RU" sz="2550" i="1" dirty="0">
                <a:solidFill>
                  <a:srgbClr val="0032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готовой </a:t>
            </a:r>
            <a:r>
              <a:rPr lang="ru-RU" sz="2550" i="1" dirty="0" smtClean="0">
                <a:solidFill>
                  <a:srgbClr val="0032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продукции</a:t>
            </a:r>
          </a:p>
          <a:p>
            <a:pPr algn="ctr">
              <a:lnSpc>
                <a:spcPts val="3600"/>
              </a:lnSpc>
            </a:pPr>
            <a:r>
              <a:rPr lang="ru-RU" sz="2550" b="1" dirty="0" smtClean="0">
                <a:solidFill>
                  <a:srgbClr val="0032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50" i="1" dirty="0">
                <a:solidFill>
                  <a:srgbClr val="0032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вычетом стоимости услуг</a:t>
            </a:r>
            <a:r>
              <a:rPr lang="ru-RU" sz="2550" i="1" dirty="0" smtClean="0">
                <a:solidFill>
                  <a:srgbClr val="0032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2550" i="1" dirty="0" smtClean="0">
                <a:solidFill>
                  <a:srgbClr val="0032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50" i="1" dirty="0" smtClean="0">
                <a:solidFill>
                  <a:srgbClr val="0032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50" i="1" dirty="0">
                <a:solidFill>
                  <a:srgbClr val="0032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оказанных сторонней </a:t>
            </a:r>
            <a:r>
              <a:rPr lang="ru-RU" sz="2550" i="1" dirty="0" smtClean="0">
                <a:solidFill>
                  <a:srgbClr val="0032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организацией</a:t>
            </a:r>
            <a:endParaRPr lang="ru-RU" sz="2550" dirty="0">
              <a:solidFill>
                <a:srgbClr val="0032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28" y="880099"/>
            <a:ext cx="11163425" cy="1169551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6">
                  <a:lumMod val="50000"/>
                  <a:lumOff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ru-RU" sz="2500" dirty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Организация, являющаяся собственником сырья, материалов, переданных в переработку (обработку) другому юридическому лицу и (или) индивидуальному предпринимателю в целях </a:t>
            </a:r>
            <a:r>
              <a:rPr lang="ru-RU" sz="2500" dirty="0" smtClean="0">
                <a:solidFill>
                  <a:srgbClr val="003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выполнения</a:t>
            </a:r>
            <a:endParaRPr lang="ru-RU" sz="2500" dirty="0">
              <a:solidFill>
                <a:srgbClr val="0032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9928999" y="5871546"/>
            <a:ext cx="957177" cy="450636"/>
            <a:chOff x="7295745" y="5175678"/>
            <a:chExt cx="1227409" cy="1088935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7295745" y="5496128"/>
              <a:ext cx="408561" cy="749029"/>
            </a:xfrm>
            <a:prstGeom prst="line">
              <a:avLst/>
            </a:prstGeom>
            <a:ln w="952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7657392" y="5175678"/>
              <a:ext cx="865762" cy="1088935"/>
            </a:xfrm>
            <a:prstGeom prst="line">
              <a:avLst/>
            </a:prstGeom>
            <a:ln w="952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44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9" y="0"/>
            <a:ext cx="12192000" cy="6858000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5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6849891" y="1770435"/>
            <a:ext cx="5136243" cy="30929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Стоимостная оценка объема промышленного производства</a:t>
            </a:r>
            <a:endParaRPr lang="ru-RU" sz="6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2603" y="1153857"/>
            <a:ext cx="6252234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00"/>
              </a:lnSpc>
            </a:pPr>
            <a:r>
              <a:rPr lang="ru-RU" sz="2800" dirty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осуществляется </a:t>
            </a:r>
            <a:r>
              <a:rPr lang="ru-RU" sz="2800" b="1" dirty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фактических отпускных ценах (ценах отгрузки) за вычетом налогов и сборов, исчисляемых из выручки</a:t>
            </a:r>
            <a:r>
              <a:rPr lang="ru-RU" sz="2800" dirty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включая средства, </a:t>
            </a:r>
            <a:r>
              <a:rPr lang="ru-RU" sz="2800" dirty="0" smtClean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полученные</a:t>
            </a:r>
            <a:br>
              <a:rPr lang="ru-RU" sz="2800" dirty="0" smtClean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2800" dirty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в </a:t>
            </a:r>
            <a:r>
              <a:rPr lang="ru-RU" sz="2800" dirty="0" smtClean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</a:t>
            </a:r>
            <a:br>
              <a:rPr lang="ru-RU" sz="2800" dirty="0" smtClean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800" dirty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государственным регулированием цен и тарифов, на покрытие убытков, на возмещение </a:t>
            </a:r>
            <a:r>
              <a:rPr lang="ru-RU" sz="2800" dirty="0" smtClean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</a:t>
            </a:r>
            <a:br>
              <a:rPr lang="ru-RU" sz="2800" dirty="0" smtClean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производство</a:t>
            </a:r>
            <a:endParaRPr lang="ru-RU" sz="2800" dirty="0">
              <a:solidFill>
                <a:srgbClr val="002F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99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9" y="0"/>
            <a:ext cx="12192000" cy="6858000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6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489" y="880675"/>
            <a:ext cx="4225048" cy="3170099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6">
                  <a:lumMod val="50000"/>
                  <a:lumOff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Готовая продукция, произведенная в отчетном месяце и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предназначенная</a:t>
            </a:r>
            <a:b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отгрузки другим юридическим и (или) физическим лицам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еще не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отгруженная,</a:t>
            </a:r>
          </a:p>
          <a:p>
            <a:pPr algn="ctr"/>
            <a:endParaRPr lang="ru-RU" sz="2500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9886" y="3727825"/>
            <a:ext cx="5116748" cy="249299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6">
                  <a:lumMod val="50000"/>
                  <a:lumOff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включается в объем промышленного производства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фактическим отпускным ценам,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действовавшим</a:t>
            </a:r>
          </a:p>
          <a:p>
            <a:pPr algn="ctr"/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дату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сдачи</a:t>
            </a:r>
            <a:b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на склад готовой продукции.</a:t>
            </a:r>
            <a:endParaRPr lang="ru-RU" sz="2500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0713" y="882419"/>
            <a:ext cx="4561212" cy="2785378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6">
                  <a:lumMod val="50000"/>
                  <a:lumOff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В случае колебания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цен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на дату сдачи на склад готовой продукции используется средневзвешенная цена отгрузки за отчетный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месяц на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данную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продукцию </a:t>
            </a:r>
            <a:b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(вид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продукции).</a:t>
            </a:r>
            <a:endParaRPr lang="ru-RU" sz="2500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64784" y="3771186"/>
            <a:ext cx="4627216" cy="2785378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6">
                  <a:lumMod val="50000"/>
                  <a:lumOff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При отсутствии отгрузки </a:t>
            </a:r>
            <a:endParaRPr lang="ru-RU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отчетном месяце используется цена последней отгрузки на данную продукцию (вид продукции), но не ниже фактической себестоимости.</a:t>
            </a:r>
            <a:endParaRPr lang="ru-RU" sz="2500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емиугольник 2"/>
          <p:cNvSpPr/>
          <p:nvPr/>
        </p:nvSpPr>
        <p:spPr>
          <a:xfrm>
            <a:off x="510806" y="914400"/>
            <a:ext cx="513121" cy="417337"/>
          </a:xfrm>
          <a:prstGeom prst="heptagon">
            <a:avLst/>
          </a:prstGeom>
          <a:solidFill>
            <a:srgbClr val="87A9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36506" y="962405"/>
            <a:ext cx="51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5" name="Семиугольник 14"/>
          <p:cNvSpPr/>
          <p:nvPr/>
        </p:nvSpPr>
        <p:spPr>
          <a:xfrm>
            <a:off x="6562726" y="872809"/>
            <a:ext cx="601338" cy="458928"/>
          </a:xfrm>
          <a:prstGeom prst="heptagon">
            <a:avLst/>
          </a:prstGeom>
          <a:solidFill>
            <a:srgbClr val="87A9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6" name="Семиугольник 15"/>
          <p:cNvSpPr/>
          <p:nvPr/>
        </p:nvSpPr>
        <p:spPr>
          <a:xfrm>
            <a:off x="7030714" y="3757114"/>
            <a:ext cx="642712" cy="552707"/>
          </a:xfrm>
          <a:prstGeom prst="heptagon">
            <a:avLst/>
          </a:prstGeom>
          <a:solidFill>
            <a:srgbClr val="87A9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62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30" y="0"/>
            <a:ext cx="12192000" cy="6858000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7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6780179" y="1913777"/>
            <a:ext cx="5518551" cy="309299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0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Готовая продукция, поставляемая</a:t>
            </a:r>
            <a:br>
              <a:rPr lang="ru-RU" sz="10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05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экспорт</a:t>
            </a:r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</a:t>
            </a:r>
            <a:br>
              <a:rPr lang="ru-RU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заключенными контрактами, </a:t>
            </a:r>
            <a:r>
              <a:rPr lang="ru-RU" sz="9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включается в объем промышленного производства</a:t>
            </a:r>
            <a:endParaRPr lang="ru-RU" sz="9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679972"/>
            <a:ext cx="6799360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endParaRPr lang="ru-RU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контрактным ценам,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пересчитанным в белорусские рубли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Национальным стандартом бухгалтерского учета и отчетности «Влияние изменений курсов иностранных валют», утвержденным постановлением Министерства финансов Республики Беларусь от 26 декабря 2022 г. № 61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если продукция была отгружена в тот же день,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когда зачислена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 состав готовой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760" y="3685616"/>
            <a:ext cx="6800704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либо по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официальному курсу Национального банка, действовавшему на дату сдачи на склад готовой продукции (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если продукция не была отгружена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вычетом налогов и сборов, исчисляемых из выручки, экспортных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пошлин и </a:t>
            </a:r>
            <a:r>
              <a:rPr lang="ru-RU" i="1" u="sng" dirty="0">
                <a:latin typeface="Arial" panose="020B0604020202020204" pitchFamily="34" charset="0"/>
                <a:cs typeface="Arial" panose="020B0604020202020204" pitchFamily="34" charset="0"/>
              </a:rPr>
              <a:t>стоимости транспортировки продукции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от станции отправления до станции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назначения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8363" y="5011053"/>
            <a:ext cx="6760998" cy="0"/>
          </a:xfrm>
          <a:prstGeom prst="line">
            <a:avLst/>
          </a:prstGeom>
          <a:ln w="34925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54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30" y="0"/>
            <a:ext cx="12123075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8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Республики Беларусь</a:t>
            </a:r>
            <a:endParaRPr lang="en-US" sz="1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758419" y="819641"/>
            <a:ext cx="1458386" cy="1477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8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6951" y="880675"/>
            <a:ext cx="10504362" cy="707886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6">
                  <a:lumMod val="50000"/>
                  <a:lumOff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320" b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000" dirty="0" smtClean="0"/>
              <a:t>Отражение данных </a:t>
            </a:r>
            <a:r>
              <a:rPr lang="ru-RU" sz="2000" dirty="0"/>
              <a:t>о готовой продукции, сданной на склад готовой </a:t>
            </a:r>
            <a:r>
              <a:rPr lang="ru-RU" sz="2000" dirty="0" smtClean="0"/>
              <a:t>продукции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в предыдущих месяцах и </a:t>
            </a:r>
            <a:r>
              <a:rPr lang="ru-RU" sz="2000" dirty="0" smtClean="0"/>
              <a:t>возвращенной в </a:t>
            </a:r>
            <a:r>
              <a:rPr lang="ru-RU" sz="2000" dirty="0"/>
              <a:t>отчетном месяце в цех на </a:t>
            </a:r>
            <a:r>
              <a:rPr lang="ru-RU" sz="2000" dirty="0" smtClean="0"/>
              <a:t>доработку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066662"/>
              </p:ext>
            </p:extLst>
          </p:nvPr>
        </p:nvGraphicFramePr>
        <p:xfrm>
          <a:off x="93730" y="1659798"/>
          <a:ext cx="11393882" cy="5036967"/>
        </p:xfrm>
        <a:graphic>
          <a:graphicData uri="http://schemas.openxmlformats.org/drawingml/2006/table">
            <a:tbl>
              <a:tblPr firstRow="1" firstCol="1" bandRow="1"/>
              <a:tblGrid>
                <a:gridCol w="2033501">
                  <a:extLst>
                    <a:ext uri="{9D8B030D-6E8A-4147-A177-3AD203B41FA5}">
                      <a16:colId xmlns:a16="http://schemas.microsoft.com/office/drawing/2014/main" val="3249250436"/>
                    </a:ext>
                  </a:extLst>
                </a:gridCol>
                <a:gridCol w="3939258">
                  <a:extLst>
                    <a:ext uri="{9D8B030D-6E8A-4147-A177-3AD203B41FA5}">
                      <a16:colId xmlns:a16="http://schemas.microsoft.com/office/drawing/2014/main" val="1769208507"/>
                    </a:ext>
                  </a:extLst>
                </a:gridCol>
                <a:gridCol w="3487086">
                  <a:extLst>
                    <a:ext uri="{9D8B030D-6E8A-4147-A177-3AD203B41FA5}">
                      <a16:colId xmlns:a16="http://schemas.microsoft.com/office/drawing/2014/main" val="3531053456"/>
                    </a:ext>
                  </a:extLst>
                </a:gridCol>
                <a:gridCol w="1934037">
                  <a:extLst>
                    <a:ext uri="{9D8B030D-6E8A-4147-A177-3AD203B41FA5}">
                      <a16:colId xmlns:a16="http://schemas.microsoft.com/office/drawing/2014/main" val="3430717872"/>
                    </a:ext>
                  </a:extLst>
                </a:gridCol>
              </a:tblGrid>
              <a:tr h="268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отчетном месяце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разделы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включаются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разделе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548796"/>
                  </a:ext>
                </a:extLst>
              </a:tr>
              <a:tr h="130987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Использовалась</a:t>
                      </a:r>
                      <a:b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готовая продукция </a:t>
                      </a: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предыдущих </a:t>
                      </a: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месяцев</a:t>
                      </a:r>
                      <a:br>
                        <a:rPr lang="ru-RU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отчетного года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получен</a:t>
                      </a: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доработанный </a:t>
                      </a: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аналогичный вид продукции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60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 изменился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код на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уровне</a:t>
                      </a:r>
                      <a:b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первых 6 знаков СК)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 стоимости доработки </a:t>
                      </a:r>
                      <a:b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как разница между новой ценой доработанной продукции и </a:t>
                      </a:r>
                      <a:r>
                        <a:rPr lang="ru-RU" sz="14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ценой до </a:t>
                      </a:r>
                      <a:r>
                        <a:rPr lang="ru-RU" sz="14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ее доработки)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данные 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 отражаются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472663"/>
                  </a:ext>
                </a:extLst>
              </a:tr>
              <a:tr h="11234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получен </a:t>
                      </a: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новый вид продукции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60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изменился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код на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уровне</a:t>
                      </a:r>
                      <a:b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первых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 знаков СК)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 стоимости доработки (переработки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как разница между новой ценой новой продукции и </a:t>
                      </a:r>
                      <a:r>
                        <a:rPr lang="ru-RU" sz="14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ценой до </a:t>
                      </a:r>
                      <a:r>
                        <a:rPr lang="ru-RU" sz="14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ее переработки)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данные </a:t>
                      </a: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отражаются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4594383"/>
                  </a:ext>
                </a:extLst>
              </a:tr>
              <a:tr h="130987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Использовалась</a:t>
                      </a:r>
                      <a:b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готовая продукция </a:t>
                      </a: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предыдущих лет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получен </a:t>
                      </a:r>
                      <a:b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доработанный </a:t>
                      </a: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аналогичный вид продукции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60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 изменился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код на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уровне</a:t>
                      </a:r>
                      <a:b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первых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 знаков СК)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стоимости доработки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данные </a:t>
                      </a:r>
                      <a:b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 отражаются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826476"/>
                  </a:ext>
                </a:extLst>
              </a:tr>
              <a:tr h="7781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получен </a:t>
                      </a: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новый вид продукции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60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изменился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код на уровне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первых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 знаков СК)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 полной стоимости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данные</a:t>
                      </a: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отражаются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050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71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3549</TotalTime>
  <Words>1270</Words>
  <Application>Microsoft Office PowerPoint</Application>
  <PresentationFormat>Широкоэкранный</PresentationFormat>
  <Paragraphs>226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Roboto Condensed</vt:lpstr>
      <vt:lpstr>Times New Roman</vt:lpstr>
      <vt:lpstr>Wingdings</vt:lpstr>
      <vt:lpstr>Тема Office</vt:lpstr>
      <vt:lpstr>Порядок составления государственной статистической отчетности по форме 12-п</vt:lpstr>
      <vt:lpstr>Актуальная информация       http://www.belstat.gov.by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Данилевич Ирина Геннадьевна</cp:lastModifiedBy>
  <cp:revision>260</cp:revision>
  <cp:lastPrinted>2024-12-19T10:29:57Z</cp:lastPrinted>
  <dcterms:created xsi:type="dcterms:W3CDTF">2024-01-02T12:50:44Z</dcterms:created>
  <dcterms:modified xsi:type="dcterms:W3CDTF">2025-02-12T07:41:26Z</dcterms:modified>
</cp:coreProperties>
</file>