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9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3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4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5.xml" ContentType="application/vnd.openxmlformats-officedocument.theme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6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7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8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theme/theme19.xml" ContentType="application/vnd.openxmlformats-officedocument.theme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theme/theme20.xml" ContentType="application/vnd.openxmlformats-officedocument.theme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1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  <p:sldMasterId id="2147483828" r:id="rId2"/>
    <p:sldMasterId id="2147483840" r:id="rId3"/>
    <p:sldMasterId id="2147483852" r:id="rId4"/>
    <p:sldMasterId id="2147483864" r:id="rId5"/>
    <p:sldMasterId id="2147483876" r:id="rId6"/>
    <p:sldMasterId id="2147483888" r:id="rId7"/>
    <p:sldMasterId id="2147483900" r:id="rId8"/>
    <p:sldMasterId id="2147483912" r:id="rId9"/>
    <p:sldMasterId id="2147483924" r:id="rId10"/>
    <p:sldMasterId id="2147483936" r:id="rId11"/>
    <p:sldMasterId id="2147483948" r:id="rId12"/>
    <p:sldMasterId id="2147483960" r:id="rId13"/>
    <p:sldMasterId id="2147483972" r:id="rId14"/>
    <p:sldMasterId id="2147483984" r:id="rId15"/>
    <p:sldMasterId id="2147483996" r:id="rId16"/>
    <p:sldMasterId id="2147484008" r:id="rId17"/>
    <p:sldMasterId id="2147484020" r:id="rId18"/>
    <p:sldMasterId id="2147484032" r:id="rId19"/>
    <p:sldMasterId id="2147484044" r:id="rId20"/>
    <p:sldMasterId id="2147484056" r:id="rId21"/>
    <p:sldMasterId id="2147484068" r:id="rId22"/>
  </p:sldMasterIdLst>
  <p:notesMasterIdLst>
    <p:notesMasterId r:id="rId49"/>
  </p:notesMasterIdLst>
  <p:sldIdLst>
    <p:sldId id="259" r:id="rId23"/>
    <p:sldId id="301" r:id="rId24"/>
    <p:sldId id="258" r:id="rId25"/>
    <p:sldId id="308" r:id="rId26"/>
    <p:sldId id="265" r:id="rId27"/>
    <p:sldId id="264" r:id="rId28"/>
    <p:sldId id="267" r:id="rId29"/>
    <p:sldId id="269" r:id="rId30"/>
    <p:sldId id="271" r:id="rId31"/>
    <p:sldId id="314" r:id="rId32"/>
    <p:sldId id="273" r:id="rId33"/>
    <p:sldId id="283" r:id="rId34"/>
    <p:sldId id="274" r:id="rId35"/>
    <p:sldId id="307" r:id="rId36"/>
    <p:sldId id="278" r:id="rId37"/>
    <p:sldId id="303" r:id="rId38"/>
    <p:sldId id="302" r:id="rId39"/>
    <p:sldId id="312" r:id="rId40"/>
    <p:sldId id="304" r:id="rId41"/>
    <p:sldId id="313" r:id="rId42"/>
    <p:sldId id="294" r:id="rId43"/>
    <p:sldId id="286" r:id="rId44"/>
    <p:sldId id="290" r:id="rId45"/>
    <p:sldId id="300" r:id="rId46"/>
    <p:sldId id="311" r:id="rId47"/>
    <p:sldId id="287" r:id="rId48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FFFF"/>
    <a:srgbClr val="CCFFCC"/>
    <a:srgbClr val="CCFFFF"/>
    <a:srgbClr val="660066"/>
    <a:srgbClr val="FF00FF"/>
    <a:srgbClr val="FFFF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9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2.xml"/><Relationship Id="rId42" Type="http://schemas.openxmlformats.org/officeDocument/2006/relationships/slide" Target="slides/slide20.xml"/><Relationship Id="rId47" Type="http://schemas.openxmlformats.org/officeDocument/2006/relationships/slide" Target="slides/slide2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slide" Target="slides/slide11.xml"/><Relationship Id="rId38" Type="http://schemas.openxmlformats.org/officeDocument/2006/relationships/slide" Target="slides/slide16.xml"/><Relationship Id="rId46" Type="http://schemas.openxmlformats.org/officeDocument/2006/relationships/slide" Target="slides/slide24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7.xml"/><Relationship Id="rId41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slide" Target="slides/slide10.xml"/><Relationship Id="rId37" Type="http://schemas.openxmlformats.org/officeDocument/2006/relationships/slide" Target="slides/slide15.xml"/><Relationship Id="rId40" Type="http://schemas.openxmlformats.org/officeDocument/2006/relationships/slide" Target="slides/slide18.xml"/><Relationship Id="rId45" Type="http://schemas.openxmlformats.org/officeDocument/2006/relationships/slide" Target="slides/slide2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slide" Target="slides/slide14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9.xml"/><Relationship Id="rId44" Type="http://schemas.openxmlformats.org/officeDocument/2006/relationships/slide" Target="slides/slide2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slide" Target="slides/slide13.xml"/><Relationship Id="rId43" Type="http://schemas.openxmlformats.org/officeDocument/2006/relationships/slide" Target="slides/slide21.xml"/><Relationship Id="rId48" Type="http://schemas.openxmlformats.org/officeDocument/2006/relationships/slide" Target="slides/slide26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3922"/>
            <a:ext cx="5487041" cy="447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noProof="0" smtClean="0"/>
              <a:t>Образец текста</a:t>
            </a:r>
          </a:p>
          <a:p>
            <a:pPr lvl="1"/>
            <a:r>
              <a:rPr lang="ru-RU" altLang="en-US" noProof="0" smtClean="0"/>
              <a:t>Второй уровень</a:t>
            </a:r>
          </a:p>
          <a:p>
            <a:pPr lvl="2"/>
            <a:r>
              <a:rPr lang="ru-RU" altLang="en-US" noProof="0" smtClean="0"/>
              <a:t>Третий уровень</a:t>
            </a:r>
          </a:p>
          <a:p>
            <a:pPr lvl="3"/>
            <a:r>
              <a:rPr lang="ru-RU" altLang="en-US" noProof="0" smtClean="0"/>
              <a:t>Четвертый уровень</a:t>
            </a:r>
          </a:p>
          <a:p>
            <a:pPr lvl="4"/>
            <a:r>
              <a:rPr lang="ru-RU" altLang="en-US" noProof="0" smtClean="0"/>
              <a:t>Пятый уровень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9435"/>
            <a:ext cx="2972547" cy="49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9435"/>
            <a:ext cx="2972547" cy="49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D3297A5-B493-46A6-8F94-03CCE33B1A1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5FDF-35B4-4EAD-9BF4-865C8875ABB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9047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7ED98-624B-4B63-A9E7-D39D6612396F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8155207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64F0A-F8F7-41D1-ADDC-9855662AD5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893639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D7D2C7-82E5-49C0-9E08-5850FC2D13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742915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6CDE88-84BC-409A-86C2-147D945AD9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70285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9D9EBF-7319-4A9A-8CC0-8FE3593867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709035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F668A2-A322-4FDD-A30C-3D44042EB7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642917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F05259-9F1B-431E-A34A-2F20EB9006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651960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853E99-FA14-4E9A-84BB-4916676FF8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99388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697742-EB57-4379-A249-5CCCC5AE59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56573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10A955-29D5-423E-84FF-C84CF7B9C6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155034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D90C1E-406A-4C07-998B-2F180460B7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13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F72B0-E061-4B10-8853-CC9A5304E0C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62019676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28CA82-D4A6-4DD5-8E19-ACE8E03ADF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15744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511A9-A591-4BE1-BDB9-B0F955EDB9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68047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AF2617-A4B7-4A91-AC6F-2E8443A079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360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BF1EA8-F4D3-4F76-8E0E-EE632D4139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17077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1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B2069-3CAA-447A-AF7B-1BDA7CA876A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977788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97CCD-CD91-4EEC-9CE6-C2E0EF4D50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543559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6427C1-0060-4518-8B03-54B27A7C92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2004365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52975-9790-43AF-8142-0EE49EA19B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36084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79ACD-5300-486C-8A79-2DD9999942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317107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382C5D-8B7B-4BA4-88C5-07E9C2DB8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4554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076325"/>
            <a:ext cx="4038600" cy="2547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776663"/>
            <a:ext cx="4038600" cy="2547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0CFCA-910A-4A2F-89A6-026EE3B6EB5C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182291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9968C-879C-4D75-BBA3-1275E45F50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585815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8122BF-3AB0-4543-B359-95573E3CD7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833875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7BBD4C-B34B-45E2-A8EE-FC15C29579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00400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93B647-A04C-4CB9-859C-22339F4BE4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731613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D08E66-03C3-4997-97FF-D3DB32EA15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423787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88C80D-2449-4193-BC4A-8EDB5CA85E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888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370AF-CEA2-4099-B3F8-097099C501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418501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5AD9E6-1ED8-431A-9072-82DF5F4D2B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952123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6DAC9-87C0-45BC-BFA8-B77C256BEE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488664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88B99C-7EEB-440F-85FB-02073BE2C5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560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24DF9-C5DD-46A8-A802-13AEFC62210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167415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651B2B-41D6-4AEE-AEA9-6782405162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270820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BD7575-5226-47C6-8ABC-3114A147F2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250698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B4535E-80DB-4838-AF6D-63969165A6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580926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911FE-7BEB-4926-92BF-F9CE7062FD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395096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EFDFFE-BF92-4FD7-ADF1-3F48ECB50D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151690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429F8F-693B-49C6-81A3-76AA73CDB9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890606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61F1D9-344F-42E0-9C41-DD55D0D159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005352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F6737F-C71B-4C8C-948F-3D1436124B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31306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46A1A8-EC98-4A30-A486-A2836C9F71B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980820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6750AC-FE4F-4824-AE3E-44C1EBD667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0368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9E1BB-550F-4710-8D9A-6CD09FCEF0C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0358524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B0FE8C-4A9F-4063-9E11-DB06F297E8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537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63E94-8010-4407-BA50-EE277EDD5E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7413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7B684-85BA-4C3D-9A77-F1EDDCB678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506629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726F0E-2085-4D64-AF27-EAECE5E6F9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686468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CDE73C-DAB4-457B-8C85-CF07352343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4414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40787-696E-4E96-81CE-DD006B4737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317493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F19F08-163B-4E3A-9E24-12DF6DC040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647341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53333-ADBF-4661-8A3D-A4A53DBAB2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1986429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4A11D8-96F0-4869-B267-3FCE14F9D8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670125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DD1DFA-9886-403B-8703-3C5258DBD4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7649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14DA2-84F3-4DC7-9C91-DDB00665C55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5318937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C640C-EC89-48AF-9419-9DFDA7AD3F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916043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AE73C6-5D7C-4318-8C3F-2BF1EA70FF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001802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8EB4FC-42D9-439A-8A46-D66978CFFB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10315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E0B9C0-EF4C-407B-A7D7-56D62D428F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994527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E92B9F-B959-480D-BB56-2FFA8CCB1E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653470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EBDAD-E284-492F-85EC-7E0942AECC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24429354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464B1C-4FE6-4562-B8CC-FBD3B359A0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204339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95F3DB-F102-434F-9879-3126A66A40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526120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EC425-7EBB-480D-ABB1-D4EBEC6DB3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955621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744F4-2AFC-473E-BDFA-631E533E3B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6773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490629"/>
      </p:ext>
    </p:extLst>
  </p:cSld>
  <p:clrMapOvr>
    <a:masterClrMapping/>
  </p:clrMapOvr>
  <p:transition spd="slow">
    <p:pull dir="d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C91780-0E2B-4026-8B6E-3090A30B5F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11038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5F259-704E-41B2-BE4B-9C0A4AD919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419786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A89EDD-B390-4410-92AA-039295F2C8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55868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0BF913-B1FD-4A32-B7AC-03D176C0F2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564145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32D710-B496-47EC-8DE0-AAAD72F5690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022214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2C7B03-FAB0-40CB-8C01-A3DFB0CC8F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226581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F3B004-39C3-47C4-A637-FA89EEA7B6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16826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DA86FC-BFE9-482D-ADE4-FB032846E3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37603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84234B-776B-4C3D-86F5-00BFB389BE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799310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B05EE9-210A-45B9-93B2-D857A071E2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6575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408274"/>
      </p:ext>
    </p:extLst>
  </p:cSld>
  <p:clrMapOvr>
    <a:masterClrMapping/>
  </p:clrMapOvr>
  <p:transition spd="slow">
    <p:pull dir="d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181EFB-BB45-48C6-A61F-143982A9E0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299253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721CF-B5B8-4C92-BDC9-3541E9D85F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338396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3FB9F-E595-4CA5-9DDE-2D51BF7A41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990793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00B359-D7C2-438B-A9C4-75B9B568DB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39379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6C2BE-06C6-46D8-8F27-E7C803C8F5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982438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39029B-3E4F-40DE-99DC-5FD9940B08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849383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15BCC-8869-46EF-9D7E-084EE43F0E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633498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4756C-7D17-4BE7-8DFE-E105135746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041246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90B308-ED68-4234-B238-B53FA6AEED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697089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C6439-E4CE-4BCF-BDD1-9DCC7449C6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4624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36381772"/>
      </p:ext>
    </p:extLst>
  </p:cSld>
  <p:clrMapOvr>
    <a:masterClrMapping/>
  </p:clrMapOvr>
  <p:transition spd="slow">
    <p:pull dir="d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402375-3872-42D9-AEE9-C15468CE55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062281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18696-68E1-4BC8-9885-5A38ACC8DC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383925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2AF23A-6783-483B-9968-459091DA1E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556999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7E4FB-1D50-47BF-BCD3-160EAB92D0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317560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CF4F56-3113-4115-9096-F1775FFA6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240480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D4C8CE-6913-4864-8BFA-9C102A5975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2775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312F9-CD1F-4029-B242-514CDC569A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28246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11231E-8358-4901-BCCA-5BFEB9C91C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718939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4B5022-7451-4A88-B95F-B6FD14A257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649218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33281-0B7D-4704-83D0-D8C31AD6D3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1583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62423"/>
      </p:ext>
    </p:extLst>
  </p:cSld>
  <p:clrMapOvr>
    <a:masterClrMapping/>
  </p:clrMapOvr>
  <p:transition spd="slow">
    <p:pull dir="d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B19FD8-71D7-4CB3-91BA-13DE1F7DD0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7137714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99C1CF-EE93-44D8-8584-598791A8F6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026708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6BBCEC-129A-4B6E-98A2-524E69CDE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1149715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CDEE0-916C-4566-9CB4-ADF50C34859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96460173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FA570-4454-4502-857D-17F2ACE0884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43112534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3CF417-4417-4E97-BA49-C8BD5BAAA7B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6759291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2ED8F2-6193-4FD8-8EF5-43593C5AAF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0890576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AD1AB-9D1B-4490-80ED-3E3F0C6FF7C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0774836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142290-B84A-4785-836A-442C94951A8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8275091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AAD3DD-1AF1-4A8D-8F3B-54CD8E1E6F5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6041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9534A-0579-4A33-A0C1-EDC6E42993F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2875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353552"/>
      </p:ext>
    </p:extLst>
  </p:cSld>
  <p:clrMapOvr>
    <a:masterClrMapping/>
  </p:clrMapOvr>
  <p:transition spd="slow">
    <p:pull dir="d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2A09DD-F27E-44BA-BE47-8D2C2A2A5F3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5074857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821BE2-EF4D-4F43-905C-390A5148B63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1176753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457200"/>
            <a:ext cx="207645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457200"/>
            <a:ext cx="607695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B2838-2B84-45BD-85DA-809C4F92695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8581609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D83319-6B43-41E2-8BD0-AACA2762579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2922386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3F7C01-EA79-44EE-93C1-E1D7BF60886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4194334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782F60-C29D-4EB0-A92D-FDA11508425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331638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AED099-B63B-4DB0-BA6C-73426A0FD5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1370134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14201E-9F7E-41B5-9DE9-2F3FE45F05F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35716574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D623C4-9C39-4329-B063-FCAF068AE92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26948746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2D7F5-5B9B-45AF-B6F0-6B7DDAACD4E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333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61565"/>
      </p:ext>
    </p:extLst>
  </p:cSld>
  <p:clrMapOvr>
    <a:masterClrMapping/>
  </p:clrMapOvr>
  <p:transition spd="slow">
    <p:pull dir="d"/>
  </p:transition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D3C4A2-D583-4557-ACEB-4859DE12E7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82130527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76E341-D5F5-4B94-B780-62AFC0CDB5E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23329634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88EAF-3852-44FB-A1B3-FE89F35CE02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079662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457200"/>
            <a:ext cx="207645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457200"/>
            <a:ext cx="607695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225E07-D3B9-411A-BAF5-D0EAC738CFA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14919367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C7B3EA-02DA-4AE8-B636-75EB0F4FE3D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0985739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BEF10D-B6A0-4A48-B7B6-710C6730492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96365098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50DA2-D0A3-4DE3-9CE3-17917AB9FD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05452898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509CAB-18D4-4530-B27F-08B5717FB4B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63294067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6D6320-DCD2-448D-AFD8-9B2001F145E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8641010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1BCE2-8B8F-420C-B930-25224F41AF8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0723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776605"/>
      </p:ext>
    </p:extLst>
  </p:cSld>
  <p:clrMapOvr>
    <a:masterClrMapping/>
  </p:clrMapOvr>
  <p:transition spd="slow">
    <p:pull dir="d"/>
  </p:transition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761CA0-1878-498C-84CA-6F83895BD26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3109425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E1546-8AF1-4399-9F07-66F83501DA9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55408854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C17805-ADED-4ABD-A382-DDD41911B9B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6044427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2D21B9-7526-4BFC-82ED-D1F38832CA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28237971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994888-7662-4F67-AC9D-E88EC5CA847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0098329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1776FA-DAAA-4EE2-938F-BF4CABD4101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940334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F3AD4E-8852-4D61-B8D7-4429AF56009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3158300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DCAD70-9BED-424A-B17F-D96B44A2DE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5582896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EEF00-ADD7-486E-BA88-D3D9554D7F2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96277133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57EB41-01FA-497B-B8F0-6C6B9FF2226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958243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1000432"/>
      </p:ext>
    </p:extLst>
  </p:cSld>
  <p:clrMapOvr>
    <a:masterClrMapping/>
  </p:clrMapOvr>
  <p:transition spd="slow">
    <p:pull dir="d"/>
  </p:transition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20CA20-277A-471A-836B-3C92A3D54EC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8076573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A11F28-D28A-4E84-9F2E-0BD0C119F87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78049560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88D392-8A2A-41D7-9BDB-A9806D214FD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30974776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CCAE9-9701-4D86-B163-BE2CD6DAD64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602995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860863-954B-46C6-ADDF-DD2709ABF3D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5462675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1D9FA-77B7-42E8-A7C0-BD8F8F1573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91301147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22296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79457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92370547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031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42278882"/>
      </p:ext>
    </p:extLst>
  </p:cSld>
  <p:clrMapOvr>
    <a:masterClrMapping/>
  </p:clrMapOvr>
  <p:transition spd="slow">
    <p:pull dir="d"/>
  </p:transition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8286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6634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8470146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4581548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45404297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525465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54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062161"/>
      </p:ext>
    </p:extLst>
  </p:cSld>
  <p:clrMapOvr>
    <a:masterClrMapping/>
  </p:clrMapOvr>
  <p:transition spd="slow">
    <p:pull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292141"/>
      </p:ext>
    </p:extLst>
  </p:cSld>
  <p:clrMapOvr>
    <a:masterClrMapping/>
  </p:clrMapOvr>
  <p:transition spd="slow">
    <p:pull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EBB29E-0238-4578-971D-8DE7D3C1870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66357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A4937C-53F5-4306-8890-F5A1321AC0B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86929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8A62CE-74D0-4028-9121-04EA9A99D55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0372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83C1A-41F4-4407-84F3-476D3F0FABE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8850689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8C918-B9C0-4C97-ADD7-5D690671601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795576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AC89E-D9D5-4A04-BADE-A690516C848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747688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5C94F-213B-4366-B9EA-7C144A8608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1194573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C78A1-C1F0-42A1-B5C0-9705ABB783D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732266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5061C4-F90C-4323-8BE4-B4B648BEFB4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773848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B63E1-A724-4FD7-9877-3DFA26D0598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9324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FCCA19-0E0C-41B9-90E9-B896A309862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3253583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9DE40-4D84-490C-A1D6-A702FA71414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089326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C2438-D810-4B63-82AF-36FC62EA6CC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023349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7C667F-0E53-4BDF-9F4F-20BCACAB3E4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5415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5CAD9-17FC-4C61-BC0C-DBB25477AFD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745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4432FC-6CE9-4A82-BD17-925DDDA4236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120184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25A70C-E46A-46DC-9C08-8431FFBC0B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5049691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B08FDB-9991-486D-BF3F-5560B712EEC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723700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27F967-65EE-4FE3-B52D-A89D77315D8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018754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4348F6-FA85-491F-B941-1D53E69B79C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223071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B8D960-620B-4223-96A0-3774CFF6629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28286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1D1AD9-A829-4FBF-BA95-08304E57D26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784067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51F77F-BED0-48DE-8686-DB5898BDB68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287404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6DD31-2220-4FD3-9F71-5DC24EB7731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998647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A45A6F-0F42-474A-BDB0-10E9967A5E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0879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352EB-6198-45FA-8380-F1882F72EE4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017303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303F84-F999-4346-A2E2-E2082B6ED6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52720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486071-1575-421C-9822-4B4E742283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8802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A4DC9-2E31-48B2-9A6A-0D3B957A1F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83783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13FC1-56C3-4815-BA70-FF8549C2B3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49465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B533C-55A8-4A59-AD83-EDDFC33F4A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29934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3012A-4FDC-476C-AE21-A0631F6D49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432319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CD1CB7-94F4-469F-B909-FD246A5B889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30732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D9D871-1FD5-43DB-880D-A9D9792E7B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346503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D15E0D-9E86-4944-BD26-0051166819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28088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2FCB58-A28E-43B1-B861-87695E5DF4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473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8C107-FD26-47DC-B06A-40DA35E0FD9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815991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B15AF-3D97-4BFB-8265-6D60FF227D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87944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FC607-A37E-4332-9398-958DD1CCC9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18634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BA969A-B335-403D-81D9-1D47EC81E0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26544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12C0DC-00F1-42E2-B4A4-03B8E0C0E8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78282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4D6333-9087-41E9-A5DD-7C193650B3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530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239A07-4A9A-4E03-9670-F85F639295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672869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60E015-AB55-458D-BF79-A0A9B51724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299439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6B9DE5-8A04-4C8D-9644-E221A84D09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31803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6944B-C62C-4D3A-9834-68E61C577F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12886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19CAE7-96A9-4997-9D3A-554FB2EBBF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692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E5645-679B-47C1-B611-B9E33E4549D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245410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436DB-B59B-4AAF-A587-A89B6EB89F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61864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C53272-CB51-4790-A80B-6DEA64C73D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95867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C49BDE-9DC5-4E74-938F-8F5F7FD028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887010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7B8302-F8BC-4F5F-826F-FF10933FF2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27258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5F304-0534-497F-B1C4-7D319F9D4C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190471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3122B4-D080-4EB3-B4E3-4E89053ABF0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84979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F7344-5A27-47EC-842C-EFF55C0093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6272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29188-EF5B-423F-8F7E-77E651DE4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559122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BA567C-84B0-4349-B68B-7446C6926A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267688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EBB45-F558-496A-8BC8-892FF6609E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9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038FD-C237-4BC8-BFF5-529922E2EB1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673517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05D25A-2BA6-4B5B-838D-BA7C65DEC8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377456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F96A7-D25E-42B6-926E-B0185AF1F8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73918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31FF3-CA06-443A-B9EE-74E272095D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88763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B5E0E-950D-49B5-9313-35195981D4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4341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EADC89-8AE5-4171-8B61-DCA6C95E8F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25644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B1CD80-8D83-4C10-A42D-6F99BAC45E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76304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E5355F-0FB3-4C72-BFDD-1514E39299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873797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336211-2E2F-4556-9F09-05887EA0CE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706360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578625-96EB-4DB2-BBCA-C4A23C08E5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89805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504B4-2C5A-450E-8787-7E7B7C5753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6493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36D55-B639-4E73-9897-C1CC79E82BC2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6124382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DC550-2BC6-4D47-96B5-AB358B3DAE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83734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52437A-ECB3-4E68-94B2-A18165ABAB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09976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04038" y="0"/>
            <a:ext cx="2239962" cy="6308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572250" cy="6308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6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7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10024B-2939-4C06-9663-6A8DC68026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93613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E37173-4537-4347-AFB3-825A0C3B6B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31530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4A4249-1910-4A88-971D-951F28DB43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093981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909E1A-1986-4E11-9C09-4656A0C170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463732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836613"/>
            <a:ext cx="4316412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613"/>
            <a:ext cx="4316413" cy="5472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013894-2050-45A6-8BA1-1A6F23F06B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46459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946950-1580-464B-A8F1-5EEC96A313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145938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809F0B-0919-44C4-8F4B-8DD11854C1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310277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3" name="Номер слайда 3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BA0CBF-0DAE-43D6-A308-B640F4771D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703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11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7.xml"/><Relationship Id="rId3" Type="http://schemas.openxmlformats.org/officeDocument/2006/relationships/slideLayout" Target="../slideLayouts/slideLayout172.xml"/><Relationship Id="rId7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1.xml"/><Relationship Id="rId1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5.xml"/><Relationship Id="rId11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1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Relationship Id="rId14" Type="http://schemas.openxmlformats.org/officeDocument/2006/relationships/oleObject" Target="../embeddings/oleObject4.bin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27.xml"/><Relationship Id="rId7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6.xml"/><Relationship Id="rId1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30.xml"/><Relationship Id="rId11" Type="http://schemas.openxmlformats.org/officeDocument/2006/relationships/slideLayout" Target="../slideLayouts/slideLayout235.xml"/><Relationship Id="rId5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4.xml"/><Relationship Id="rId4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33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oleObject" Target="../embeddings/oleObject2.bin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vmlDrawing" Target="../drawings/vmlDrawing3.v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oleObject" Target="../embeddings/oleObject3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7"/>
          <p:cNvSpPr>
            <a:spLocks noChangeArrowheads="1"/>
          </p:cNvSpPr>
          <p:nvPr/>
        </p:nvSpPr>
        <p:spPr bwMode="gray">
          <a:xfrm>
            <a:off x="0" y="6524625"/>
            <a:ext cx="9144000" cy="33337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0" y="188913"/>
          <a:ext cx="91440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02" name="Image" r:id="rId18" imgW="10006349" imgH="1269841" progId="">
                  <p:embed/>
                </p:oleObj>
              </mc:Choice>
              <mc:Fallback>
                <p:oleObj name="Image" r:id="rId18" imgW="10006349" imgH="1269841" progId="">
                  <p:embed/>
                  <p:pic>
                    <p:nvPicPr>
                      <p:cNvPr id="225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16"/>
          <p:cNvSpPr>
            <a:spLocks noChangeArrowheads="1"/>
          </p:cNvSpPr>
          <p:nvPr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0" y="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750"/>
            <a:ext cx="2895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300CFCA-910A-4A2F-89A6-026EE3B6EB5C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22537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2926253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1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2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0A5DA395-3E82-4912-B84A-3766B6A7DB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5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A78F095C-8F6F-49BE-8E93-D825E2FE59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815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95E60806-EA78-4F6C-9761-245CAD519C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223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4A7F76E8-DBA5-460A-BD71-D6F6519992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769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F2CA8A9A-688A-48E2-91F4-77F97781E1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332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A1738FC7-3D32-41D6-8526-D1C07E59E6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65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698B2256-2B8C-4035-9648-802CFACE47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969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D51AFEE1-17C0-4D94-88D5-11B6E4C99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953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4"/>
          <p:cNvSpPr txBox="1">
            <a:spLocks noChangeArrowheads="1"/>
          </p:cNvSpPr>
          <p:nvPr/>
        </p:nvSpPr>
        <p:spPr bwMode="white">
          <a:xfrm>
            <a:off x="7162800" y="5729288"/>
            <a:ext cx="1384300" cy="519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800" b="1" i="1" smtClean="0">
                <a:solidFill>
                  <a:schemeClr val="accent2"/>
                </a:solidFill>
              </a:rPr>
              <a:t>LOGO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14400" y="457200"/>
            <a:ext cx="75438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0BF1A28-A0CA-4E7A-8E5A-E80D1593002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3978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79"/>
          <p:cNvGrpSpPr>
            <a:grpSpLocks/>
          </p:cNvGrpSpPr>
          <p:nvPr/>
        </p:nvGrpSpPr>
        <p:grpSpPr bwMode="auto">
          <a:xfrm>
            <a:off x="685800" y="685800"/>
            <a:ext cx="8458200" cy="260350"/>
            <a:chOff x="2448" y="384"/>
            <a:chExt cx="3312" cy="212"/>
          </a:xfrm>
        </p:grpSpPr>
        <p:sp>
          <p:nvSpPr>
            <p:cNvPr id="18447" name="Rectangle 77"/>
            <p:cNvSpPr>
              <a:spLocks noChangeArrowheads="1"/>
            </p:cNvSpPr>
            <p:nvPr userDrawn="1"/>
          </p:nvSpPr>
          <p:spPr bwMode="gray">
            <a:xfrm>
              <a:off x="2448" y="384"/>
              <a:ext cx="3312" cy="96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969696">
                    <a:alpha val="26999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/>
            </a:p>
          </p:txBody>
        </p:sp>
        <p:sp>
          <p:nvSpPr>
            <p:cNvPr id="18448" name="Rectangle 78"/>
            <p:cNvSpPr>
              <a:spLocks noChangeArrowheads="1"/>
            </p:cNvSpPr>
            <p:nvPr userDrawn="1"/>
          </p:nvSpPr>
          <p:spPr bwMode="gray">
            <a:xfrm>
              <a:off x="2448" y="500"/>
              <a:ext cx="3312" cy="96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969696">
                    <a:alpha val="26999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/>
            </a:p>
          </p:txBody>
        </p:sp>
      </p:grp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762000" y="65532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5029200" y="6248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35814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0014FE83-7ACB-4D88-8D8C-57323418AA22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843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14400" y="457200"/>
            <a:ext cx="75438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grpSp>
        <p:nvGrpSpPr>
          <p:cNvPr id="18440" name="Group 73"/>
          <p:cNvGrpSpPr>
            <a:grpSpLocks/>
          </p:cNvGrpSpPr>
          <p:nvPr/>
        </p:nvGrpSpPr>
        <p:grpSpPr bwMode="auto">
          <a:xfrm>
            <a:off x="360363" y="457200"/>
            <a:ext cx="533400" cy="609600"/>
            <a:chOff x="4128" y="1920"/>
            <a:chExt cx="1010" cy="1104"/>
          </a:xfrm>
        </p:grpSpPr>
        <p:sp>
          <p:nvSpPr>
            <p:cNvPr id="18443" name="Freeform 69"/>
            <p:cNvSpPr>
              <a:spLocks/>
            </p:cNvSpPr>
            <p:nvPr userDrawn="1"/>
          </p:nvSpPr>
          <p:spPr bwMode="gray">
            <a:xfrm>
              <a:off x="4128" y="1920"/>
              <a:ext cx="529" cy="529"/>
            </a:xfrm>
            <a:custGeom>
              <a:avLst/>
              <a:gdLst>
                <a:gd name="T0" fmla="*/ 0 w 528"/>
                <a:gd name="T1" fmla="*/ 0 h 530"/>
                <a:gd name="T2" fmla="*/ 0 w 528"/>
                <a:gd name="T3" fmla="*/ 192 h 530"/>
                <a:gd name="T4" fmla="*/ 347 w 528"/>
                <a:gd name="T5" fmla="*/ 523 h 530"/>
                <a:gd name="T6" fmla="*/ 535 w 528"/>
                <a:gd name="T7" fmla="*/ 521 h 530"/>
                <a:gd name="T8" fmla="*/ 535 w 528"/>
                <a:gd name="T9" fmla="*/ 329 h 530"/>
                <a:gd name="T10" fmla="*/ 196 w 528"/>
                <a:gd name="T11" fmla="*/ 0 h 530"/>
                <a:gd name="T12" fmla="*/ 0 w 528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8" h="530">
                  <a:moveTo>
                    <a:pt x="0" y="0"/>
                  </a:moveTo>
                  <a:lnTo>
                    <a:pt x="0" y="192"/>
                  </a:lnTo>
                  <a:lnTo>
                    <a:pt x="340" y="530"/>
                  </a:lnTo>
                  <a:lnTo>
                    <a:pt x="528" y="528"/>
                  </a:lnTo>
                  <a:lnTo>
                    <a:pt x="528" y="336"/>
                  </a:lnTo>
                  <a:lnTo>
                    <a:pt x="1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Freeform 70"/>
            <p:cNvSpPr>
              <a:spLocks/>
            </p:cNvSpPr>
            <p:nvPr userDrawn="1"/>
          </p:nvSpPr>
          <p:spPr bwMode="gray">
            <a:xfrm rot="5400000">
              <a:off x="4128" y="2495"/>
              <a:ext cx="529" cy="529"/>
            </a:xfrm>
            <a:custGeom>
              <a:avLst/>
              <a:gdLst>
                <a:gd name="T0" fmla="*/ 0 w 528"/>
                <a:gd name="T1" fmla="*/ 0 h 530"/>
                <a:gd name="T2" fmla="*/ 0 w 528"/>
                <a:gd name="T3" fmla="*/ 192 h 530"/>
                <a:gd name="T4" fmla="*/ 347 w 528"/>
                <a:gd name="T5" fmla="*/ 523 h 530"/>
                <a:gd name="T6" fmla="*/ 535 w 528"/>
                <a:gd name="T7" fmla="*/ 521 h 530"/>
                <a:gd name="T8" fmla="*/ 535 w 528"/>
                <a:gd name="T9" fmla="*/ 329 h 530"/>
                <a:gd name="T10" fmla="*/ 196 w 528"/>
                <a:gd name="T11" fmla="*/ 0 h 530"/>
                <a:gd name="T12" fmla="*/ 0 w 528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8" h="530">
                  <a:moveTo>
                    <a:pt x="0" y="0"/>
                  </a:moveTo>
                  <a:lnTo>
                    <a:pt x="0" y="192"/>
                  </a:lnTo>
                  <a:lnTo>
                    <a:pt x="340" y="530"/>
                  </a:lnTo>
                  <a:lnTo>
                    <a:pt x="528" y="528"/>
                  </a:lnTo>
                  <a:lnTo>
                    <a:pt x="528" y="336"/>
                  </a:lnTo>
                  <a:lnTo>
                    <a:pt x="1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Freeform 71"/>
            <p:cNvSpPr>
              <a:spLocks/>
            </p:cNvSpPr>
            <p:nvPr userDrawn="1"/>
          </p:nvSpPr>
          <p:spPr bwMode="gray">
            <a:xfrm>
              <a:off x="4609" y="1920"/>
              <a:ext cx="526" cy="529"/>
            </a:xfrm>
            <a:custGeom>
              <a:avLst/>
              <a:gdLst>
                <a:gd name="T0" fmla="*/ 0 w 528"/>
                <a:gd name="T1" fmla="*/ 0 h 530"/>
                <a:gd name="T2" fmla="*/ 0 w 528"/>
                <a:gd name="T3" fmla="*/ 192 h 530"/>
                <a:gd name="T4" fmla="*/ 333 w 528"/>
                <a:gd name="T5" fmla="*/ 523 h 530"/>
                <a:gd name="T6" fmla="*/ 514 w 528"/>
                <a:gd name="T7" fmla="*/ 521 h 530"/>
                <a:gd name="T8" fmla="*/ 514 w 528"/>
                <a:gd name="T9" fmla="*/ 329 h 530"/>
                <a:gd name="T10" fmla="*/ 189 w 528"/>
                <a:gd name="T11" fmla="*/ 0 h 530"/>
                <a:gd name="T12" fmla="*/ 0 w 528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8" h="530">
                  <a:moveTo>
                    <a:pt x="0" y="0"/>
                  </a:moveTo>
                  <a:lnTo>
                    <a:pt x="0" y="192"/>
                  </a:lnTo>
                  <a:lnTo>
                    <a:pt x="340" y="530"/>
                  </a:lnTo>
                  <a:lnTo>
                    <a:pt x="528" y="528"/>
                  </a:lnTo>
                  <a:lnTo>
                    <a:pt x="528" y="336"/>
                  </a:lnTo>
                  <a:lnTo>
                    <a:pt x="1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Freeform 72"/>
            <p:cNvSpPr>
              <a:spLocks/>
            </p:cNvSpPr>
            <p:nvPr userDrawn="1"/>
          </p:nvSpPr>
          <p:spPr bwMode="gray">
            <a:xfrm rot="5400000">
              <a:off x="4609" y="2495"/>
              <a:ext cx="529" cy="529"/>
            </a:xfrm>
            <a:custGeom>
              <a:avLst/>
              <a:gdLst>
                <a:gd name="T0" fmla="*/ 0 w 528"/>
                <a:gd name="T1" fmla="*/ 0 h 530"/>
                <a:gd name="T2" fmla="*/ 0 w 528"/>
                <a:gd name="T3" fmla="*/ 192 h 530"/>
                <a:gd name="T4" fmla="*/ 347 w 528"/>
                <a:gd name="T5" fmla="*/ 523 h 530"/>
                <a:gd name="T6" fmla="*/ 535 w 528"/>
                <a:gd name="T7" fmla="*/ 521 h 530"/>
                <a:gd name="T8" fmla="*/ 535 w 528"/>
                <a:gd name="T9" fmla="*/ 329 h 530"/>
                <a:gd name="T10" fmla="*/ 196 w 528"/>
                <a:gd name="T11" fmla="*/ 0 h 530"/>
                <a:gd name="T12" fmla="*/ 0 w 528"/>
                <a:gd name="T13" fmla="*/ 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28" h="530">
                  <a:moveTo>
                    <a:pt x="0" y="0"/>
                  </a:moveTo>
                  <a:lnTo>
                    <a:pt x="0" y="192"/>
                  </a:lnTo>
                  <a:lnTo>
                    <a:pt x="340" y="530"/>
                  </a:lnTo>
                  <a:lnTo>
                    <a:pt x="528" y="528"/>
                  </a:lnTo>
                  <a:lnTo>
                    <a:pt x="528" y="336"/>
                  </a:lnTo>
                  <a:lnTo>
                    <a:pt x="19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1" name="Text Box 80"/>
          <p:cNvSpPr txBox="1">
            <a:spLocks noChangeArrowheads="1"/>
          </p:cNvSpPr>
          <p:nvPr/>
        </p:nvSpPr>
        <p:spPr bwMode="gray">
          <a:xfrm>
            <a:off x="3352800" y="304800"/>
            <a:ext cx="55086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1400" b="1" smtClean="0"/>
              <a:t>Add your company slogan</a:t>
            </a:r>
          </a:p>
        </p:txBody>
      </p:sp>
      <p:sp>
        <p:nvSpPr>
          <p:cNvPr id="18442" name="Text Box 82"/>
          <p:cNvSpPr txBox="1">
            <a:spLocks noChangeArrowheads="1"/>
          </p:cNvSpPr>
          <p:nvPr/>
        </p:nvSpPr>
        <p:spPr bwMode="white">
          <a:xfrm>
            <a:off x="7848600" y="6172200"/>
            <a:ext cx="1066800" cy="39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000" b="1" i="1" smtClean="0">
                <a:solidFill>
                  <a:schemeClr val="accent2"/>
                </a:solidFill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1353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14"/>
          <p:cNvSpPr txBox="1">
            <a:spLocks noChangeArrowheads="1"/>
          </p:cNvSpPr>
          <p:nvPr/>
        </p:nvSpPr>
        <p:spPr bwMode="auto">
          <a:xfrm>
            <a:off x="4178300" y="5957888"/>
            <a:ext cx="1308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800" b="1" smtClean="0">
                <a:solidFill>
                  <a:schemeClr val="tx2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20045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114550" y="0"/>
          <a:ext cx="702945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4" name="Image" r:id="rId14" imgW="6565079" imgH="4761905" progId="">
                  <p:embed/>
                </p:oleObj>
              </mc:Choice>
              <mc:Fallback>
                <p:oleObj name="Image" r:id="rId14" imgW="6565079" imgH="4761905" progId="">
                  <p:embed/>
                  <p:pic>
                    <p:nvPicPr>
                      <p:cNvPr id="194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2114550" y="0"/>
                        <a:ext cx="702945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Rectangle 18"/>
          <p:cNvSpPr>
            <a:spLocks noChangeArrowheads="1"/>
          </p:cNvSpPr>
          <p:nvPr/>
        </p:nvSpPr>
        <p:spPr bwMode="gray">
          <a:xfrm>
            <a:off x="0" y="0"/>
            <a:ext cx="2133600" cy="32004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19460" name="Rectangle 19"/>
          <p:cNvSpPr>
            <a:spLocks noChangeArrowheads="1"/>
          </p:cNvSpPr>
          <p:nvPr/>
        </p:nvSpPr>
        <p:spPr bwMode="gray">
          <a:xfrm>
            <a:off x="0" y="3200400"/>
            <a:ext cx="9144000" cy="4572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19461" name="Rectangle 20"/>
          <p:cNvSpPr>
            <a:spLocks noChangeArrowheads="1"/>
          </p:cNvSpPr>
          <p:nvPr/>
        </p:nvSpPr>
        <p:spPr bwMode="gray">
          <a:xfrm>
            <a:off x="0" y="3352800"/>
            <a:ext cx="2133600" cy="3505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19462" name="Text Box 14"/>
          <p:cNvSpPr txBox="1">
            <a:spLocks noChangeArrowheads="1"/>
          </p:cNvSpPr>
          <p:nvPr/>
        </p:nvSpPr>
        <p:spPr bwMode="white">
          <a:xfrm>
            <a:off x="457200" y="457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400" b="1" smtClean="0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19463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94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508750"/>
            <a:ext cx="2133600" cy="152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168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9B2F34FA-CF0B-4C8D-B0B1-0B8A25A7785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5157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5"/>
          <p:cNvSpPr>
            <a:spLocks noChangeArrowheads="1"/>
          </p:cNvSpPr>
          <p:nvPr/>
        </p:nvSpPr>
        <p:spPr bwMode="gray">
          <a:xfrm>
            <a:off x="0" y="0"/>
            <a:ext cx="9144000" cy="7667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20483" name="Rectangle 17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20484" name="AutoShape 18"/>
          <p:cNvSpPr>
            <a:spLocks noChangeArrowheads="1"/>
          </p:cNvSpPr>
          <p:nvPr/>
        </p:nvSpPr>
        <p:spPr bwMode="gray">
          <a:xfrm>
            <a:off x="133350" y="6380163"/>
            <a:ext cx="304800" cy="334962"/>
          </a:xfrm>
          <a:prstGeom prst="diamond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381000" y="6567488"/>
            <a:ext cx="24384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http://ppt.prtxt.ru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6400800" y="6551613"/>
            <a:ext cx="2362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3657600" y="6551613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5E7405A7-9E0C-4D32-BD77-5A5B6BA0E9F4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20488" name="Text Box 13"/>
          <p:cNvSpPr txBox="1">
            <a:spLocks noChangeArrowheads="1"/>
          </p:cNvSpPr>
          <p:nvPr/>
        </p:nvSpPr>
        <p:spPr bwMode="white">
          <a:xfrm>
            <a:off x="8153400" y="261938"/>
            <a:ext cx="990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000" b="1" smtClean="0"/>
              <a:t>LOGO</a:t>
            </a:r>
          </a:p>
        </p:txBody>
      </p:sp>
      <p:sp>
        <p:nvSpPr>
          <p:cNvPr id="20489" name="AutoShape 14"/>
          <p:cNvSpPr>
            <a:spLocks noChangeArrowheads="1"/>
          </p:cNvSpPr>
          <p:nvPr/>
        </p:nvSpPr>
        <p:spPr bwMode="auto">
          <a:xfrm rot="5400000">
            <a:off x="8458201" y="-196850"/>
            <a:ext cx="273050" cy="860425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pic>
        <p:nvPicPr>
          <p:cNvPr id="20490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371600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gray">
          <a:xfrm>
            <a:off x="7772400" y="762000"/>
            <a:ext cx="1371600" cy="480060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ru-RU">
              <a:latin typeface="Arial" charset="0"/>
            </a:endParaRPr>
          </a:p>
        </p:txBody>
      </p:sp>
      <p:sp>
        <p:nvSpPr>
          <p:cNvPr id="2049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54511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3886200" y="6015038"/>
            <a:ext cx="1308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2800" b="1" smtClean="0">
                <a:latin typeface="Verdana" pitchFamily="34" charset="0"/>
              </a:rPr>
              <a:t>LOGO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67128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0" y="-26988"/>
          <a:ext cx="91440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26" name="Image" r:id="rId14" imgW="6450794" imgH="952045" progId="">
                  <p:embed/>
                </p:oleObj>
              </mc:Choice>
              <mc:Fallback>
                <p:oleObj name="Image" r:id="rId14" imgW="6450794" imgH="952045" progId="">
                  <p:embed/>
                  <p:pic>
                    <p:nvPicPr>
                      <p:cNvPr id="20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43663"/>
            <a:ext cx="28956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46838"/>
            <a:ext cx="21336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</a:lstStyle>
          <a:p>
            <a:fld id="{3832B61D-EFF5-486A-80AB-C4C266FEE2D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031180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8"/>
          <p:cNvGraphicFramePr>
            <a:graphicFrameLocks noChangeAspect="1"/>
          </p:cNvGraphicFramePr>
          <p:nvPr/>
        </p:nvGraphicFramePr>
        <p:xfrm>
          <a:off x="0" y="-26988"/>
          <a:ext cx="91440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50" name="Image" r:id="rId14" imgW="6450794" imgH="952045" progId="">
                  <p:embed/>
                </p:oleObj>
              </mc:Choice>
              <mc:Fallback>
                <p:oleObj name="Image" r:id="rId14" imgW="6450794" imgH="952045" progId="">
                  <p:embed/>
                  <p:pic>
                    <p:nvPicPr>
                      <p:cNvPr id="3074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6988"/>
                        <a:ext cx="9144000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B9AD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1D528D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0C0C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67400" y="6443663"/>
            <a:ext cx="28956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46838"/>
            <a:ext cx="21336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chemeClr val="tx2"/>
                </a:solidFill>
                <a:latin typeface="Verdana" panose="020B0604030504040204" pitchFamily="34" charset="0"/>
              </a:defRPr>
            </a:lvl1pPr>
          </a:lstStyle>
          <a:p>
            <a:fld id="{6F6BAD3E-DC38-4ED6-AB2B-170B2E3B5E5C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152400"/>
            <a:ext cx="8229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69744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B85246A2-1907-49BB-80D7-41A7C4E22A4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488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2008.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0155B866-2F33-4B46-8F91-29A58FF2B2D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71550" cy="765175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Tahoma" panose="020B0604030504040204" pitchFamily="34" charset="0"/>
            </a:endParaRPr>
          </a:p>
        </p:txBody>
      </p:sp>
      <p:pic>
        <p:nvPicPr>
          <p:cNvPr id="5127" name="Picture 2" descr="Шаблон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51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C86F2006-1229-4C72-81A7-CA6B2A8B25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475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6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7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1E34B856-BB35-4965-AB8F-A429ECC069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677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CFE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0"/>
            <a:ext cx="79565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836613"/>
            <a:ext cx="878522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1042988" y="6381750"/>
            <a:ext cx="23764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3A497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Все права защищены. Поволжский ЦИТ, 2007.</a:t>
            </a:r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4"/>
          </p:nvPr>
        </p:nvSpPr>
        <p:spPr bwMode="auto">
          <a:xfrm>
            <a:off x="468313" y="6381750"/>
            <a:ext cx="503237" cy="3397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b="1">
                <a:solidFill>
                  <a:srgbClr val="3A497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</a:lstStyle>
          <a:p>
            <a:fld id="{A57FFE7F-840C-4779-A857-723CD69AA4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071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3A497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3A497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3A497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497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A497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3A497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06" y="1628800"/>
            <a:ext cx="8229600" cy="3313113"/>
          </a:xfrm>
        </p:spPr>
        <p:txBody>
          <a:bodyPr/>
          <a:lstStyle/>
          <a:p>
            <a:pPr algn="ctr" eaLnBrk="1" hangingPunct="1"/>
            <a:r>
              <a:rPr lang="ru-RU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заполнения формы государственной статистической отчетности</a:t>
            </a:r>
            <a:r>
              <a:rPr lang="ru-RU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6-т (профессии) </a:t>
            </a:r>
            <a:br>
              <a:rPr lang="ru-RU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«Отчет о заработной плате работников по профессиям и должностям»</a:t>
            </a:r>
            <a:br>
              <a:rPr lang="ru-RU" altLang="en-US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en-US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>
            <a:spLocks/>
          </p:cNvSpPr>
          <p:nvPr/>
        </p:nvSpPr>
        <p:spPr bwMode="auto">
          <a:xfrm>
            <a:off x="456406" y="3067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anose="05040102010807070707" pitchFamily="18" charset="2"/>
              <a:buChar char="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547688" indent="-273050">
              <a:spcBef>
                <a:spcPts val="500"/>
              </a:spcBef>
              <a:buClr>
                <a:schemeClr val="accent2"/>
              </a:buClr>
              <a:buSzPct val="76000"/>
              <a:buFont typeface="Wingdings 3" panose="05040102010807070707" pitchFamily="18" charset="2"/>
              <a:buChar char=""/>
              <a:defRPr sz="23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822325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anose="05040102010807070707" pitchFamily="18" charset="2"/>
              <a:buChar char="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096963" indent="-228600">
              <a:spcBef>
                <a:spcPts val="400"/>
              </a:spcBef>
              <a:buClr>
                <a:srgbClr val="8BA2B4"/>
              </a:buClr>
              <a:buSzPct val="70000"/>
              <a:buFont typeface="Wingdings" panose="05000000000000000000" pitchFamily="2" charset="2"/>
              <a:buChar char="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28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86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43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04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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en-US" sz="2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Главное статистическое управление</a:t>
            </a:r>
            <a:br>
              <a:rPr lang="ru-RU" altLang="en-US" sz="2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ru-RU" altLang="en-US" sz="25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Гродненской области</a:t>
            </a:r>
            <a:endParaRPr lang="ru-RU" altLang="en-US" sz="2500" b="1" i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62049" y="1124744"/>
            <a:ext cx="839371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en-US" sz="2000" dirty="0"/>
              <a:t>Н</a:t>
            </a:r>
            <a:r>
              <a:rPr lang="ru-RU" altLang="en-US" sz="2000" dirty="0" smtClean="0"/>
              <a:t>екоторым </a:t>
            </a:r>
            <a:r>
              <a:rPr lang="ru-RU" altLang="en-US" sz="2000" dirty="0" smtClean="0"/>
              <a:t>категориям </a:t>
            </a:r>
            <a:r>
              <a:rPr lang="ru-RU" altLang="en-US" sz="2000" dirty="0" smtClean="0"/>
              <a:t>работников законодательно </a:t>
            </a:r>
            <a:r>
              <a:rPr lang="ru-RU" altLang="en-US" sz="2000" dirty="0" smtClean="0"/>
              <a:t>установлена сокращенная продолжительность рабочего времени </a:t>
            </a:r>
            <a:br>
              <a:rPr lang="ru-RU" altLang="en-US" sz="2000" dirty="0" smtClean="0"/>
            </a:br>
            <a:r>
              <a:rPr lang="ru-RU" altLang="en-US" sz="2000" dirty="0" smtClean="0"/>
              <a:t>(для медицинских, педагогических работников, работников учреждений культуры, работников, занятых на работах с вредными </a:t>
            </a:r>
            <a:br>
              <a:rPr lang="ru-RU" altLang="en-US" sz="2000" dirty="0" smtClean="0"/>
            </a:br>
            <a:r>
              <a:rPr lang="ru-RU" altLang="en-US" sz="2000" dirty="0" smtClean="0"/>
              <a:t>и (или) опасными условиями труда, и др.) Считается, что эти работники отработали </a:t>
            </a:r>
            <a:r>
              <a:rPr lang="ru-RU" altLang="en-US" sz="2000" b="1" dirty="0" smtClean="0"/>
              <a:t>полный месяц</a:t>
            </a:r>
            <a:r>
              <a:rPr lang="ru-RU" altLang="en-US" sz="2000" dirty="0" smtClean="0"/>
              <a:t>.</a:t>
            </a:r>
            <a:endParaRPr lang="ru-RU" altLang="en-US" sz="20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62049" y="3717032"/>
            <a:ext cx="839371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en-US" sz="2000" dirty="0" smtClean="0"/>
              <a:t>В учреждениях образования, если человек принят по трудовому договору на выполнение </a:t>
            </a:r>
            <a:r>
              <a:rPr lang="ru-RU" altLang="en-US" sz="2000" b="1" dirty="0" smtClean="0"/>
              <a:t>разного рода работ </a:t>
            </a:r>
            <a:r>
              <a:rPr lang="ru-RU" altLang="en-US" sz="2000" dirty="0" smtClean="0"/>
              <a:t>на условиях работы </a:t>
            </a:r>
            <a:br>
              <a:rPr lang="ru-RU" altLang="en-US" sz="2000" dirty="0" smtClean="0"/>
            </a:br>
            <a:r>
              <a:rPr lang="ru-RU" altLang="en-US" sz="2000" dirty="0" smtClean="0"/>
              <a:t>с неполным рабочим временем по каждой профессии </a:t>
            </a:r>
            <a:br>
              <a:rPr lang="ru-RU" altLang="en-US" sz="2000" dirty="0" smtClean="0"/>
            </a:br>
            <a:r>
              <a:rPr lang="ru-RU" altLang="en-US" sz="2000" dirty="0" smtClean="0"/>
              <a:t>(например: психолог и библиотекарь) </a:t>
            </a:r>
            <a:r>
              <a:rPr lang="ru-RU" altLang="en-US" sz="2000" b="1" dirty="0" smtClean="0"/>
              <a:t>не должны быть отобраны</a:t>
            </a:r>
            <a:r>
              <a:rPr lang="ru-RU" altLang="en-US" sz="2000" dirty="0" smtClean="0"/>
              <a:t> для индивидуального обследования.</a:t>
            </a:r>
            <a:endParaRPr lang="ru-R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36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96975"/>
            <a:ext cx="8291512" cy="863873"/>
          </a:xfrm>
        </p:spPr>
        <p:txBody>
          <a:bodyPr>
            <a:normAutofit/>
          </a:bodyPr>
          <a:lstStyle/>
          <a:p>
            <a:pPr marL="0" indent="0" algn="just" eaLnBrk="1" hangingPunct="1">
              <a:lnSpc>
                <a:spcPts val="1700"/>
              </a:lnSpc>
              <a:buFontTx/>
              <a:buNone/>
            </a:pPr>
            <a:r>
              <a:rPr lang="ru-RU" altLang="en-US" sz="2100" dirty="0" smtClean="0">
                <a:latin typeface="Times New Roman" panose="02020603050405020304" pitchFamily="18" charset="0"/>
              </a:rPr>
              <a:t>Количество работников, подлежащих индивидуальному обследованию составляет </a:t>
            </a:r>
            <a:r>
              <a:rPr lang="ru-RU" altLang="en-US" sz="2100" b="1" i="1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от 8 до 64 человек</a:t>
            </a:r>
            <a:r>
              <a:rPr lang="ru-RU" altLang="en-US" sz="2100" dirty="0" smtClean="0">
                <a:latin typeface="Times New Roman" panose="02020603050405020304" pitchFamily="18" charset="0"/>
              </a:rPr>
              <a:t>. Расчет численности производится согласно </a:t>
            </a:r>
            <a:r>
              <a:rPr lang="ru-RU" altLang="en-US" sz="2100" u="sng" dirty="0">
                <a:latin typeface="Times New Roman" panose="02020603050405020304" pitchFamily="18" charset="0"/>
              </a:rPr>
              <a:t>П</a:t>
            </a:r>
            <a:r>
              <a:rPr lang="ru-RU" altLang="en-US" sz="2100" b="1" u="sng" dirty="0" smtClean="0">
                <a:latin typeface="Times New Roman" panose="02020603050405020304" pitchFamily="18" charset="0"/>
              </a:rPr>
              <a:t>риложению 1</a:t>
            </a:r>
            <a:r>
              <a:rPr lang="ru-RU" altLang="en-US" sz="2100" dirty="0" smtClean="0">
                <a:latin typeface="Times New Roman" panose="02020603050405020304" pitchFamily="18" charset="0"/>
              </a:rPr>
              <a:t> к настоящим Указаниям.</a:t>
            </a:r>
          </a:p>
        </p:txBody>
      </p:sp>
      <p:graphicFrame>
        <p:nvGraphicFramePr>
          <p:cNvPr id="87323" name="Group 28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1014487"/>
              </p:ext>
            </p:extLst>
          </p:nvPr>
        </p:nvGraphicFramePr>
        <p:xfrm>
          <a:off x="544513" y="2060848"/>
          <a:ext cx="7993062" cy="3260725"/>
        </p:xfrm>
        <a:graphic>
          <a:graphicData uri="http://schemas.openxmlformats.org/drawingml/2006/table">
            <a:tbl>
              <a:tblPr/>
              <a:tblGrid>
                <a:gridCol w="4479925">
                  <a:extLst>
                    <a:ext uri="{9D8B030D-6E8A-4147-A177-3AD203B41FA5}">
                      <a16:colId xmlns:a16="http://schemas.microsoft.com/office/drawing/2014/main" val="2730775180"/>
                    </a:ext>
                  </a:extLst>
                </a:gridCol>
                <a:gridCol w="3513137">
                  <a:extLst>
                    <a:ext uri="{9D8B030D-6E8A-4147-A177-3AD203B41FA5}">
                      <a16:colId xmlns:a16="http://schemas.microsoft.com/office/drawing/2014/main" val="2801675973"/>
                    </a:ext>
                  </a:extLst>
                </a:gridCol>
              </a:tblGrid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работников, полностью отработавших октябрь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(данные строки 06 таблицы 2  раздела </a:t>
                      </a: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человек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работников, данные о которых отражаются в разделе </a:t>
                      </a: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человек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057129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49 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908608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50-99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6198138"/>
                  </a:ext>
                </a:extLst>
              </a:tr>
              <a:tr h="230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100-249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278395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250-499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449313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500-699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3833217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700-999</a:t>
                      </a:r>
                      <a:endParaRPr kumimoji="0" lang="ru-RU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1396176"/>
                  </a:ext>
                </a:extLst>
              </a:tr>
              <a:tr h="230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1 000-1 499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421974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1 500-1 999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731952"/>
                  </a:ext>
                </a:extLst>
              </a:tr>
              <a:tr h="2286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2 000-3 999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7120782"/>
                  </a:ext>
                </a:extLst>
              </a:tr>
              <a:tr h="2301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4 000 и более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kumimoji="0" lang="ru-RU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42748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117475" y="811519"/>
            <a:ext cx="8569325" cy="21134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altLang="en-US" sz="900" b="1" i="1" u="sng" dirty="0" smtClean="0">
              <a:latin typeface="Times New Roman" panose="02020603050405020304" pitchFamily="18" charset="0"/>
            </a:endParaRPr>
          </a:p>
          <a:p>
            <a:pPr marL="0" indent="0" algn="just" eaLnBrk="1" hangingPunct="1">
              <a:buFontTx/>
              <a:buNone/>
              <a:defRPr/>
            </a:pPr>
            <a:r>
              <a:rPr lang="ru-RU" altLang="en-US" sz="1500" b="1" i="1" u="sng" dirty="0" smtClean="0">
                <a:latin typeface="Times New Roman" panose="02020603050405020304" pitchFamily="18" charset="0"/>
              </a:rPr>
              <a:t>Список составляется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 по фамилиям (или табельным номерам) работников, полностью отработавших октябрь и включенных в данные по строке 06 таблицы 2 раздела </a:t>
            </a:r>
            <a:r>
              <a:rPr lang="en-US" altLang="en-US" sz="1500" dirty="0" smtClean="0">
                <a:latin typeface="Times New Roman" panose="02020603050405020304" pitchFamily="18" charset="0"/>
              </a:rPr>
              <a:t>I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, </a:t>
            </a:r>
            <a:br>
              <a:rPr lang="ru-RU" altLang="en-US" sz="1500" dirty="0" smtClean="0">
                <a:latin typeface="Times New Roman" panose="02020603050405020304" pitchFamily="18" charset="0"/>
              </a:rPr>
            </a:br>
            <a:r>
              <a:rPr lang="ru-RU" altLang="en-US" sz="1500" b="1" i="1" u="sng" dirty="0" smtClean="0">
                <a:latin typeface="Times New Roman" panose="02020603050405020304" pitchFamily="18" charset="0"/>
              </a:rPr>
              <a:t>в следующей последовательности: </a:t>
            </a:r>
          </a:p>
          <a:p>
            <a:pPr eaLnBrk="1" hangingPunct="1">
              <a:buFontTx/>
              <a:buNone/>
              <a:defRPr/>
            </a:pPr>
            <a:r>
              <a:rPr lang="ru-RU" altLang="en-US" sz="15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1. руководители, </a:t>
            </a:r>
          </a:p>
          <a:p>
            <a:pPr eaLnBrk="1" hangingPunct="1">
              <a:buFontTx/>
              <a:buNone/>
              <a:defRPr/>
            </a:pPr>
            <a:r>
              <a:rPr lang="ru-RU" altLang="en-US" sz="15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2. специалисты, </a:t>
            </a:r>
          </a:p>
          <a:p>
            <a:pPr eaLnBrk="1" hangingPunct="1">
              <a:buFontTx/>
              <a:buNone/>
              <a:defRPr/>
            </a:pPr>
            <a:r>
              <a:rPr lang="ru-RU" altLang="en-US" sz="15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3. другие служащие, </a:t>
            </a:r>
          </a:p>
          <a:p>
            <a:pPr eaLnBrk="1" hangingPunct="1">
              <a:buFontTx/>
              <a:buNone/>
              <a:defRPr/>
            </a:pPr>
            <a:r>
              <a:rPr lang="ru-RU" altLang="en-US" sz="15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4. рабочие.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2924945"/>
            <a:ext cx="8435280" cy="3297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None/>
              <a:defRPr/>
            </a:pPr>
            <a:r>
              <a:rPr lang="ru-RU" altLang="en-US" sz="1500" i="1" kern="0" dirty="0">
                <a:latin typeface="Times New Roman" panose="02020603050405020304" pitchFamily="18" charset="0"/>
              </a:rPr>
              <a:t>Список работников, подлежащих </a:t>
            </a:r>
            <a:r>
              <a:rPr lang="ru-RU" altLang="en-US" sz="1500" i="1" kern="0" dirty="0" smtClean="0">
                <a:latin typeface="Times New Roman" panose="02020603050405020304" pitchFamily="18" charset="0"/>
              </a:rPr>
              <a:t>индивидуальному обследованию </a:t>
            </a:r>
            <a:r>
              <a:rPr lang="ru-RU" altLang="en-US" sz="1500" i="1" kern="0" dirty="0">
                <a:latin typeface="Times New Roman" panose="02020603050405020304" pitchFamily="18" charset="0"/>
              </a:rPr>
              <a:t>определяется следующим образом:</a:t>
            </a:r>
          </a:p>
          <a:p>
            <a:pPr>
              <a:buFontTx/>
              <a:buNone/>
              <a:defRPr/>
            </a:pPr>
            <a:r>
              <a:rPr lang="ru-RU" altLang="en-US" sz="1500" i="1" u="sng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Шаг 1:</a:t>
            </a:r>
            <a:r>
              <a:rPr lang="ru-RU" altLang="en-US" sz="1500" kern="0" dirty="0">
                <a:latin typeface="Times New Roman" panose="02020603050405020304" pitchFamily="18" charset="0"/>
              </a:rPr>
              <a:t>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  </a:t>
            </a:r>
            <a:r>
              <a:rPr lang="ru-RU" altLang="en-US" sz="1500" i="1" kern="0" dirty="0" smtClean="0">
                <a:latin typeface="Times New Roman" panose="02020603050405020304" pitchFamily="18" charset="0"/>
              </a:rPr>
              <a:t>определяется </a:t>
            </a:r>
            <a:r>
              <a:rPr lang="ru-RU" altLang="en-US" sz="1500" i="1" kern="0" dirty="0">
                <a:latin typeface="Times New Roman" panose="02020603050405020304" pitchFamily="18" charset="0"/>
              </a:rPr>
              <a:t>интервал (шаг) отбора (ИО) по формуле:</a:t>
            </a:r>
            <a:r>
              <a:rPr lang="ru-RU" altLang="en-US" sz="1500" kern="0" dirty="0">
                <a:latin typeface="Times New Roman" panose="02020603050405020304" pitchFamily="18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ru-RU" altLang="en-US" sz="1500" i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              ИО=</a:t>
            </a:r>
            <a:r>
              <a:rPr lang="en-US" altLang="en-US" sz="1500" i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</a:t>
            </a:r>
            <a:r>
              <a:rPr lang="ru-RU" altLang="en-US" sz="1500" i="1" kern="0" baseline="-2500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en-US" sz="1500" i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: </a:t>
            </a:r>
            <a:r>
              <a:rPr lang="en-US" altLang="en-US" sz="1500" i="1" kern="0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</a:t>
            </a:r>
            <a:r>
              <a:rPr lang="ru-RU" altLang="en-US" sz="1500" kern="0" dirty="0">
                <a:latin typeface="Times New Roman" panose="02020603050405020304" pitchFamily="18" charset="0"/>
              </a:rPr>
              <a:t>, </a:t>
            </a:r>
          </a:p>
          <a:p>
            <a:pPr>
              <a:buFontTx/>
              <a:buNone/>
              <a:defRPr/>
            </a:pPr>
            <a:r>
              <a:rPr lang="ru-RU" altLang="en-US" sz="1500" i="1" kern="0" dirty="0">
                <a:latin typeface="Times New Roman" panose="02020603050405020304" pitchFamily="18" charset="0"/>
              </a:rPr>
              <a:t>M</a:t>
            </a:r>
            <a:r>
              <a:rPr lang="ru-RU" altLang="en-US" sz="1500" kern="0" dirty="0">
                <a:latin typeface="Times New Roman" panose="02020603050405020304" pitchFamily="18" charset="0"/>
              </a:rPr>
              <a:t> – численность работников по строке 06;</a:t>
            </a:r>
          </a:p>
          <a:p>
            <a:pPr>
              <a:buFontTx/>
              <a:buNone/>
              <a:defRPr/>
            </a:pPr>
            <a:r>
              <a:rPr lang="ru-RU" altLang="en-US" sz="1500" i="1" kern="0" dirty="0">
                <a:latin typeface="Times New Roman" panose="02020603050405020304" pitchFamily="18" charset="0"/>
              </a:rPr>
              <a:t>m</a:t>
            </a:r>
            <a:r>
              <a:rPr lang="ru-RU" altLang="en-US" sz="1500" kern="0" dirty="0">
                <a:latin typeface="Times New Roman" panose="02020603050405020304" pitchFamily="18" charset="0"/>
              </a:rPr>
              <a:t> – количество работников,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подлежащих индивидуальному </a:t>
            </a:r>
            <a:r>
              <a:rPr lang="ru-RU" altLang="en-US" sz="1500" kern="0" dirty="0">
                <a:latin typeface="Times New Roman" panose="02020603050405020304" pitchFamily="18" charset="0"/>
              </a:rPr>
              <a:t>обследованию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(Приложение </a:t>
            </a:r>
            <a:r>
              <a:rPr lang="ru-RU" altLang="en-US" sz="1500" kern="0" dirty="0">
                <a:latin typeface="Times New Roman" panose="02020603050405020304" pitchFamily="18" charset="0"/>
              </a:rPr>
              <a:t>1).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en-US" sz="1500" i="1" u="sng" kern="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Шаг 2: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 определяется первый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работник (начало отбора – НО),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который должен быть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включен</a:t>
            </a:r>
            <a:br>
              <a:rPr lang="ru-RU" altLang="en-US" sz="1500" kern="0" dirty="0" smtClean="0">
                <a:latin typeface="Times New Roman" panose="02020603050405020304" pitchFamily="18" charset="0"/>
              </a:rPr>
            </a:br>
            <a:r>
              <a:rPr lang="ru-RU" altLang="en-US" sz="1500" kern="0" dirty="0" smtClean="0">
                <a:latin typeface="Times New Roman" panose="02020603050405020304" pitchFamily="18" charset="0"/>
              </a:rPr>
              <a:t>в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список (</a:t>
            </a:r>
            <a:r>
              <a:rPr lang="ru-RU" altLang="en-US" sz="1500" i="1" kern="0" dirty="0" smtClean="0">
                <a:latin typeface="Times New Roman" panose="02020603050405020304" pitchFamily="18" charset="0"/>
              </a:rPr>
              <a:t>случайное число).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en-US" sz="1500" i="1" u="sng" kern="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Шаг 3: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 второе число = НО + ИО,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en-US" sz="1500" i="1" u="sng" kern="0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Шаг 4: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третье = (НО + ИО) + ИО и т.д.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en-US" sz="1500" kern="0" dirty="0" smtClean="0">
                <a:latin typeface="Times New Roman" panose="02020603050405020304" pitchFamily="18" charset="0"/>
              </a:rPr>
              <a:t>Если одна из категорий не была отобрана, то необходимо добавить одного – двух человек из этой категории персонала.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ru-RU" altLang="en-US" sz="1500" kern="0" dirty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908397"/>
            <a:ext cx="8291513" cy="360363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Tx/>
              <a:buNone/>
            </a:pPr>
            <a:r>
              <a:rPr lang="ru-RU" altLang="en-US" sz="1800" b="1" i="1" u="sng" dirty="0" smtClean="0">
                <a:latin typeface="Times New Roman" panose="02020603050405020304" pitchFamily="18" charset="0"/>
              </a:rPr>
              <a:t>Приложение 2</a:t>
            </a:r>
          </a:p>
        </p:txBody>
      </p:sp>
      <p:graphicFrame>
        <p:nvGraphicFramePr>
          <p:cNvPr id="88645" name="Group 58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66462510"/>
              </p:ext>
            </p:extLst>
          </p:nvPr>
        </p:nvGraphicFramePr>
        <p:xfrm>
          <a:off x="539552" y="1268760"/>
          <a:ext cx="8280400" cy="5167313"/>
        </p:xfrm>
        <a:graphic>
          <a:graphicData uri="http://schemas.openxmlformats.org/drawingml/2006/table">
            <a:tbl>
              <a:tblPr/>
              <a:tblGrid>
                <a:gridCol w="2016125">
                  <a:extLst>
                    <a:ext uri="{9D8B030D-6E8A-4147-A177-3AD203B41FA5}">
                      <a16:colId xmlns:a16="http://schemas.microsoft.com/office/drawing/2014/main" val="1259207664"/>
                    </a:ext>
                  </a:extLst>
                </a:gridCol>
                <a:gridCol w="1223962">
                  <a:extLst>
                    <a:ext uri="{9D8B030D-6E8A-4147-A177-3AD203B41FA5}">
                      <a16:colId xmlns:a16="http://schemas.microsoft.com/office/drawing/2014/main" val="556620987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948198425"/>
                    </a:ext>
                  </a:extLst>
                </a:gridCol>
                <a:gridCol w="1370013">
                  <a:extLst>
                    <a:ext uri="{9D8B030D-6E8A-4147-A177-3AD203B41FA5}">
                      <a16:colId xmlns:a16="http://schemas.microsoft.com/office/drawing/2014/main" val="1835595878"/>
                    </a:ext>
                  </a:extLst>
                </a:gridCol>
                <a:gridCol w="1366837">
                  <a:extLst>
                    <a:ext uri="{9D8B030D-6E8A-4147-A177-3AD203B41FA5}">
                      <a16:colId xmlns:a16="http://schemas.microsoft.com/office/drawing/2014/main" val="3702417643"/>
                    </a:ext>
                  </a:extLst>
                </a:gridCol>
                <a:gridCol w="1223963">
                  <a:extLst>
                    <a:ext uri="{9D8B030D-6E8A-4147-A177-3AD203B41FA5}">
                      <a16:colId xmlns:a16="http://schemas.microsoft.com/office/drawing/2014/main" val="1879841484"/>
                    </a:ext>
                  </a:extLst>
                </a:gridCol>
              </a:tblGrid>
              <a:tr h="595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работников, полностью отработавших октябрь (таблица 2 раздела </a:t>
                      </a:r>
                      <a:r>
                        <a:rPr kumimoji="0" lang="en-US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категории персонала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Порядковый номер работника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Набор чисел, полученных в результате отбора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Порядковые номера отобранных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работников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отобранных работников 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274283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Руководители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(начало отбора)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(Шаг 7,4)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11,4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405722"/>
                  </a:ext>
                </a:extLst>
              </a:tr>
              <a:tr h="682625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b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998656"/>
                  </a:ext>
                </a:extLst>
              </a:tr>
              <a:tr h="684213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служащие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63,2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2464320"/>
                  </a:ext>
                </a:extLst>
              </a:tr>
              <a:tr h="141605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Рабочие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107,6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538356"/>
                  </a:ext>
                </a:extLst>
              </a:tr>
              <a:tr h="209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Итого</a:t>
                      </a:r>
                      <a:endParaRPr kumimoji="0" lang="en-US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kumimoji="0" lang="ru-RU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38205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25538"/>
            <a:ext cx="8229600" cy="863600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en-US" sz="19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РАЗДЕЛ </a:t>
            </a:r>
            <a:r>
              <a:rPr lang="en-US" altLang="en-US" sz="19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II</a:t>
            </a:r>
            <a:endParaRPr lang="ru-RU" altLang="en-US" sz="1900" b="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ts val="1600"/>
              </a:lnSpc>
              <a:buFontTx/>
              <a:buNone/>
              <a:defRPr/>
            </a:pPr>
            <a:r>
              <a:rPr lang="ru-RU" altLang="en-US" sz="19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ДАННЫЕ ОБ ОТДЕЛЬНЫХ РАБОТНИКАХ, </a:t>
            </a:r>
            <a:br>
              <a:rPr lang="ru-RU" altLang="en-US" sz="19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</a:br>
            <a:r>
              <a:rPr lang="ru-RU" altLang="en-US" sz="19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ПОЛНОСТЬЮ ОТРАБОТАВШИХ  ОКТЯБРЬ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altLang="en-US" sz="1600" b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Таблица 3</a:t>
            </a:r>
          </a:p>
        </p:txBody>
      </p:sp>
      <p:sp>
        <p:nvSpPr>
          <p:cNvPr id="23556" name="Line 246"/>
          <p:cNvSpPr>
            <a:spLocks noChangeShapeType="1"/>
          </p:cNvSpPr>
          <p:nvPr/>
        </p:nvSpPr>
        <p:spPr bwMode="auto">
          <a:xfrm>
            <a:off x="2582863" y="1363663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57" name="Rectangle 539"/>
          <p:cNvSpPr>
            <a:spLocks noChangeArrowheads="1"/>
          </p:cNvSpPr>
          <p:nvPr/>
        </p:nvSpPr>
        <p:spPr bwMode="auto">
          <a:xfrm>
            <a:off x="-174625" y="508476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en-US" sz="1800"/>
              <a:t/>
            </a:r>
            <a:br>
              <a:rPr lang="ru-RU" altLang="en-US" sz="1800"/>
            </a:br>
            <a:endParaRPr lang="ru-RU" altLang="en-US" sz="1800"/>
          </a:p>
        </p:txBody>
      </p:sp>
      <p:sp>
        <p:nvSpPr>
          <p:cNvPr id="23558" name="Line 810"/>
          <p:cNvSpPr>
            <a:spLocks noChangeShapeType="1"/>
          </p:cNvSpPr>
          <p:nvPr/>
        </p:nvSpPr>
        <p:spPr bwMode="auto">
          <a:xfrm>
            <a:off x="2997200" y="14366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775887"/>
              </p:ext>
            </p:extLst>
          </p:nvPr>
        </p:nvGraphicFramePr>
        <p:xfrm>
          <a:off x="63275" y="1844824"/>
          <a:ext cx="9026973" cy="3099916"/>
        </p:xfrm>
        <a:graphic>
          <a:graphicData uri="http://schemas.openxmlformats.org/drawingml/2006/table">
            <a:tbl>
              <a:tblPr/>
              <a:tblGrid>
                <a:gridCol w="1106094">
                  <a:extLst>
                    <a:ext uri="{9D8B030D-6E8A-4147-A177-3AD203B41FA5}">
                      <a16:colId xmlns:a16="http://schemas.microsoft.com/office/drawing/2014/main" val="387997143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8320962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45801149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94222816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90918329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07637929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36548102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2506663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94474736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40526351"/>
                    </a:ext>
                  </a:extLst>
                </a:gridCol>
                <a:gridCol w="779375">
                  <a:extLst>
                    <a:ext uri="{9D8B030D-6E8A-4147-A177-3AD203B41FA5}">
                      <a16:colId xmlns:a16="http://schemas.microsoft.com/office/drawing/2014/main" val="739630567"/>
                    </a:ext>
                  </a:extLst>
                </a:gridCol>
                <a:gridCol w="444760">
                  <a:extLst>
                    <a:ext uri="{9D8B030D-6E8A-4147-A177-3AD203B41FA5}">
                      <a16:colId xmlns:a16="http://schemas.microsoft.com/office/drawing/2014/main" val="268154226"/>
                    </a:ext>
                  </a:extLst>
                </a:gridCol>
              </a:tblGrid>
              <a:tr h="127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5510647"/>
                  </a:ext>
                </a:extLst>
              </a:tr>
              <a:tr h="38100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служащего, профессии рабочего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строки,  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должности служащего, профессии рабочего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ОКРБ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014-2017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 (мужской -1, 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женский -2)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(ступень)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(высшее – 1, среднее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ное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нально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-тех-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ническое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3,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4,  общее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базовое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–5)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Возраст, лет*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Стаж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-ты,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лет* 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платы, 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начисленный за октябрь,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рублей*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-чески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отрабо-тано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октябрь, часов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ность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ников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данной должности (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-сии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полностью отработав-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ших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октябрь, человек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Стаж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-ты в 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-низа-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ции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лет*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7259991"/>
                  </a:ext>
                </a:extLst>
              </a:tr>
              <a:tr h="127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него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780449"/>
                  </a:ext>
                </a:extLst>
              </a:tr>
              <a:tr h="1309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тарифным ставкам 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тарифным 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окладам), базовой ставке  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надбавки 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доплаты </a:t>
                      </a:r>
                      <a:b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тариф-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ставкам (тариф-</a:t>
                      </a:r>
                      <a:r>
                        <a:rPr kumimoji="0" lang="ru-RU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ным</a:t>
                      </a: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окладам), базовой ставке 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285062"/>
                  </a:ext>
                </a:extLst>
              </a:tr>
              <a:tr h="177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531041"/>
                  </a:ext>
                </a:extLst>
              </a:tr>
              <a:tr h="673100">
                <a:tc>
                  <a:txBody>
                    <a:bodyPr/>
                    <a:lstStyle>
                      <a:lvl1pPr marL="3492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9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9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служащих, профессии рабочих: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3083969"/>
                  </a:ext>
                </a:extLst>
              </a:tr>
              <a:tr h="127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5626804"/>
                  </a:ext>
                </a:extLst>
              </a:tr>
              <a:tr h="177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05" marR="5750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9046431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1962" y="5225623"/>
            <a:ext cx="8229600" cy="563562"/>
          </a:xfrm>
        </p:spPr>
        <p:txBody>
          <a:bodyPr/>
          <a:lstStyle/>
          <a:p>
            <a:r>
              <a:rPr lang="ru-RU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*Данные заполняются с одним знаком после запятой.</a:t>
            </a:r>
            <a:endParaRPr lang="ru-RU" sz="1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3737"/>
            <a:ext cx="8229600" cy="3456731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altLang="en-US" sz="2200" b="1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графе А</a:t>
            </a:r>
            <a:r>
              <a:rPr lang="ru-RU" altLang="en-US" sz="2200" dirty="0" smtClean="0">
                <a:latin typeface="Times New Roman" panose="02020603050405020304" pitchFamily="18" charset="0"/>
              </a:rPr>
              <a:t> записывается наименование профессии рабочего, служащего в соответствии с ОКРБ 014-2017.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altLang="en-US" sz="2200" b="1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графе Б</a:t>
            </a:r>
            <a:r>
              <a:rPr lang="ru-RU" altLang="en-US" sz="2200" dirty="0" smtClean="0">
                <a:latin typeface="Times New Roman" panose="02020603050405020304" pitchFamily="18" charset="0"/>
              </a:rPr>
              <a:t> – код должности служащего, профессии рабочего, </a:t>
            </a:r>
            <a:br>
              <a:rPr lang="ru-RU" altLang="en-US" sz="2200" dirty="0" smtClean="0">
                <a:latin typeface="Times New Roman" panose="02020603050405020304" pitchFamily="18" charset="0"/>
              </a:rPr>
            </a:br>
            <a:r>
              <a:rPr lang="ru-RU" altLang="en-US" sz="2200" dirty="0" smtClean="0">
                <a:latin typeface="Times New Roman" panose="02020603050405020304" pitchFamily="18" charset="0"/>
              </a:rPr>
              <a:t>по </a:t>
            </a:r>
            <a:r>
              <a:rPr lang="ru-RU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ОКРБ 014-2017 (семь цифр и дефис).</a:t>
            </a:r>
          </a:p>
          <a:p>
            <a:pPr marL="0" indent="0" algn="just" eaLnBrk="1" hangingPunct="1">
              <a:buFontTx/>
              <a:buNone/>
              <a:defRPr/>
            </a:pPr>
            <a:endParaRPr lang="ru-RU" altLang="en-US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spcBef>
                <a:spcPts val="1200"/>
              </a:spcBef>
              <a:buFontTx/>
              <a:buNone/>
              <a:defRPr/>
            </a:pPr>
            <a:r>
              <a:rPr lang="ru-RU" alt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Должности, содержащие слова старший, младший, первый, второй и тому подобное (при отсутствии полного наименования должности в ОКРБ 014-2017), кодируются теми же кодами, что и соответствующие основные должности.</a:t>
            </a:r>
            <a:endParaRPr lang="ru-RU" altLang="en-US" sz="22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altLang="en-US" sz="280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392" y="4293096"/>
            <a:ext cx="8229600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spcAft>
                <a:spcPts val="0"/>
              </a:spcAft>
            </a:pPr>
            <a:r>
              <a:rPr lang="ru-RU" dirty="0">
                <a:ea typeface="Times New Roman" panose="02020603050405020304" pitchFamily="18" charset="0"/>
              </a:rPr>
              <a:t>Объектами классификации в </a:t>
            </a:r>
            <a:r>
              <a:rPr lang="ru-RU" dirty="0" smtClean="0">
                <a:ea typeface="Times New Roman" panose="02020603050405020304" pitchFamily="18" charset="0"/>
              </a:rPr>
              <a:t>ОКРБ 014-2017 </a:t>
            </a:r>
            <a:r>
              <a:rPr lang="ru-RU" dirty="0">
                <a:ea typeface="Times New Roman" panose="02020603050405020304" pitchFamily="18" charset="0"/>
              </a:rPr>
              <a:t>являются занятия, образующие однородные с точки зрения содержания, укрупненные группировки работ. </a:t>
            </a:r>
            <a:r>
              <a:rPr lang="ru-RU" dirty="0" smtClean="0"/>
              <a:t>Наименование </a:t>
            </a:r>
            <a:r>
              <a:rPr lang="ru-RU" dirty="0"/>
              <a:t>конкретного занятия соответствует наименованию профессии рабочего (должности служащего</a:t>
            </a:r>
            <a:r>
              <a:rPr lang="ru-RU" dirty="0" smtClean="0"/>
              <a:t>).</a:t>
            </a:r>
            <a:endParaRPr lang="ru-RU" dirty="0"/>
          </a:p>
          <a:p>
            <a:pPr algn="just">
              <a:spcBef>
                <a:spcPts val="600"/>
              </a:spcBef>
            </a:pPr>
            <a:r>
              <a:rPr lang="ru-RU" dirty="0"/>
              <a:t>Описания конкретных занятий соответствуют квалификационным (тарифно-квалификационным) характеристикам должностей служащих (профессий рабочих), содержащимся в ЕКСД и ЕТКС</a:t>
            </a:r>
            <a:r>
              <a:rPr lang="ru-RU" dirty="0" smtClean="0"/>
              <a:t>.</a:t>
            </a:r>
            <a:endParaRPr lang="ru-RU" dirty="0">
              <a:ea typeface="Times New Roman" panose="020206030504050203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black">
          <a:xfrm>
            <a:off x="827584" y="2360322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2000" b="1" kern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*Код должности (профессии) можно найти, например, </a:t>
            </a:r>
            <a:br>
              <a:rPr lang="ru-RU" sz="2000" b="1" kern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kern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разделе 2 формы ПУ-2.</a:t>
            </a:r>
            <a:endParaRPr lang="ru-RU" sz="2000" b="1" kern="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Текст 1"/>
          <p:cNvSpPr>
            <a:spLocks noGrp="1"/>
          </p:cNvSpPr>
          <p:nvPr>
            <p:ph type="body" sz="half" idx="1"/>
          </p:nvPr>
        </p:nvSpPr>
        <p:spPr>
          <a:xfrm>
            <a:off x="1403648" y="3861048"/>
            <a:ext cx="7038975" cy="2232248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код выпуска ЕТКС – если заготовщик трудится на лесозаготовительных работах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код выпуска ЕТКС – если заготовщик трудится на производстве радиодеталей</a:t>
            </a:r>
          </a:p>
          <a:p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alt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оды выпусков Единого тарифно-квалификационного справочника работ и профессий рабочих приведены </a:t>
            </a:r>
            <a:br>
              <a:rPr lang="ru-RU" alt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7 ОКРБ 014-2017.</a:t>
            </a:r>
            <a:endParaRPr lang="en-US" alt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231247"/>
              </p:ext>
            </p:extLst>
          </p:nvPr>
        </p:nvGraphicFramePr>
        <p:xfrm>
          <a:off x="1060469" y="1472282"/>
          <a:ext cx="7038975" cy="2151576"/>
        </p:xfrm>
        <a:graphic>
          <a:graphicData uri="http://schemas.openxmlformats.org/drawingml/2006/table">
            <a:tbl>
              <a:tblPr/>
              <a:tblGrid>
                <a:gridCol w="2754312">
                  <a:extLst>
                    <a:ext uri="{9D8B030D-6E8A-4147-A177-3AD203B41FA5}">
                      <a16:colId xmlns:a16="http://schemas.microsoft.com/office/drawing/2014/main" val="775088878"/>
                    </a:ext>
                  </a:extLst>
                </a:gridCol>
                <a:gridCol w="1192213">
                  <a:extLst>
                    <a:ext uri="{9D8B030D-6E8A-4147-A177-3AD203B41FA5}">
                      <a16:colId xmlns:a16="http://schemas.microsoft.com/office/drawing/2014/main" val="3201738705"/>
                    </a:ext>
                  </a:extLst>
                </a:gridCol>
                <a:gridCol w="1084262">
                  <a:extLst>
                    <a:ext uri="{9D8B030D-6E8A-4147-A177-3AD203B41FA5}">
                      <a16:colId xmlns:a16="http://schemas.microsoft.com/office/drawing/2014/main" val="863332541"/>
                    </a:ext>
                  </a:extLst>
                </a:gridCol>
                <a:gridCol w="2008188">
                  <a:extLst>
                    <a:ext uri="{9D8B030D-6E8A-4147-A177-3AD203B41FA5}">
                      <a16:colId xmlns:a16="http://schemas.microsoft.com/office/drawing/2014/main" val="2525256704"/>
                    </a:ext>
                  </a:extLst>
                </a:gridCol>
              </a:tblGrid>
              <a:tr h="6000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служащего, профессии рабочего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выпуска ЕКСД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выпуска ЕТКС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должности служащего, профессии рабочего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278177"/>
                  </a:ext>
                </a:extLst>
              </a:tr>
              <a:tr h="5567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Заготовщик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6210-009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781779"/>
                  </a:ext>
                </a:extLst>
              </a:tr>
              <a:tr h="6524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Заготовщик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A1A18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7421-007</a:t>
                      </a:r>
                      <a:endParaRPr kumimoji="0" lang="en-US" altLang="en-U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8841683"/>
                  </a:ext>
                </a:extLst>
              </a:tr>
            </a:tbl>
          </a:graphicData>
        </a:graphic>
      </p:graphicFrame>
      <p:sp>
        <p:nvSpPr>
          <p:cNvPr id="7" name="Заголовок 2"/>
          <p:cNvSpPr txBox="1">
            <a:spLocks/>
          </p:cNvSpPr>
          <p:nvPr/>
        </p:nvSpPr>
        <p:spPr bwMode="black">
          <a:xfrm>
            <a:off x="611560" y="908720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1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1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заготовщика упоминается в алфавитном указателе два раза.</a:t>
            </a:r>
            <a:endParaRPr lang="ru-RU" sz="1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396057468"/>
              </p:ext>
            </p:extLst>
          </p:nvPr>
        </p:nvGraphicFramePr>
        <p:xfrm>
          <a:off x="1173957" y="4352125"/>
          <a:ext cx="740886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942">
                  <a:extLst>
                    <a:ext uri="{9D8B030D-6E8A-4147-A177-3AD203B41FA5}">
                      <a16:colId xmlns:a16="http://schemas.microsoft.com/office/drawing/2014/main" val="2253967602"/>
                    </a:ext>
                  </a:extLst>
                </a:gridCol>
                <a:gridCol w="4685920">
                  <a:extLst>
                    <a:ext uri="{9D8B030D-6E8A-4147-A177-3AD203B41FA5}">
                      <a16:colId xmlns:a16="http://schemas.microsoft.com/office/drawing/2014/main" val="34979857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8322-001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водитель легковых автомобилей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062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8331-001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водитель автобусов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91590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8331-002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водитель трамвая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493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8331-003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водитель троллейбуса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6844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8332-001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водитель грузовых автомобилей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590214"/>
                  </a:ext>
                </a:extLst>
              </a:tr>
            </a:tbl>
          </a:graphicData>
        </a:graphic>
      </p:graphicFrame>
      <p:graphicFrame>
        <p:nvGraphicFramePr>
          <p:cNvPr id="3279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143168"/>
              </p:ext>
            </p:extLst>
          </p:nvPr>
        </p:nvGraphicFramePr>
        <p:xfrm>
          <a:off x="1115616" y="1536372"/>
          <a:ext cx="8348663" cy="3742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1" name="Документ" r:id="rId3" imgW="6558851" imgH="2918206" progId="Word.Document.12">
                  <p:embed/>
                </p:oleObj>
              </mc:Choice>
              <mc:Fallback>
                <p:oleObj name="Документ" r:id="rId3" imgW="6558851" imgH="2918206" progId="Word.Document.12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536372"/>
                        <a:ext cx="8348663" cy="37428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black">
          <a:xfrm>
            <a:off x="611560" y="908720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1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1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водителя упоминается три раза  в алфавитном указателе.</a:t>
            </a:r>
            <a:endParaRPr lang="ru-RU" sz="1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 bwMode="black">
          <a:xfrm>
            <a:off x="763588" y="3634536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1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определить по Таблице 2 ОКРБ 014-2017 к какой начальной группе относятся занятия, выполняемые водителем автомобиля.</a:t>
            </a:r>
            <a:endParaRPr lang="ru-RU" sz="1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940144"/>
              </p:ext>
            </p:extLst>
          </p:nvPr>
        </p:nvGraphicFramePr>
        <p:xfrm>
          <a:off x="688975" y="1988840"/>
          <a:ext cx="8378825" cy="171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7" name="Документ" r:id="rId3" imgW="6215023" imgH="1267962" progId="Word.Document.12">
                  <p:embed/>
                </p:oleObj>
              </mc:Choice>
              <mc:Fallback>
                <p:oleObj name="Документ" r:id="rId3" imgW="6215023" imgH="1267962" progId="Word.Document.12">
                  <p:embed/>
                  <p:pic>
                    <p:nvPicPr>
                      <p:cNvPr id="34821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975" y="1988840"/>
                        <a:ext cx="8378825" cy="171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Заголовок 2"/>
          <p:cNvSpPr txBox="1">
            <a:spLocks/>
          </p:cNvSpPr>
          <p:nvPr/>
        </p:nvSpPr>
        <p:spPr bwMode="black">
          <a:xfrm>
            <a:off x="688975" y="1196752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1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1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рыбовод встречается два раза в алфавитном указателе.</a:t>
            </a:r>
            <a:endParaRPr lang="ru-RU" sz="1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 bwMode="black">
          <a:xfrm>
            <a:off x="763588" y="3634536"/>
            <a:ext cx="8229600" cy="130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если рыбовод принят на работу: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служащим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 должности) – код должности 2132-048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рабочим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 профессии) – код профессии 6221-001</a:t>
            </a:r>
            <a:endParaRPr lang="ru-RU" sz="24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6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Текст 1"/>
          <p:cNvSpPr>
            <a:spLocks noGrp="1"/>
          </p:cNvSpPr>
          <p:nvPr>
            <p:ph type="body" sz="half" idx="1"/>
          </p:nvPr>
        </p:nvSpPr>
        <p:spPr>
          <a:xfrm>
            <a:off x="738188" y="3644900"/>
            <a:ext cx="7866062" cy="2481263"/>
          </a:xfrm>
        </p:spPr>
        <p:txBody>
          <a:bodyPr/>
          <a:lstStyle/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код выпуска ЕКСД – должности служащих, занятых в культуре и искусстве (специалист)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 код выпуска ЕТКС – киностудии и предприятия, организации телевидения и телевещания (рабочий)</a:t>
            </a:r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4821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1973"/>
              </p:ext>
            </p:extLst>
          </p:nvPr>
        </p:nvGraphicFramePr>
        <p:xfrm>
          <a:off x="738188" y="1929126"/>
          <a:ext cx="8405812" cy="170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8" name="Документ" r:id="rId3" imgW="6176878" imgH="1256390" progId="Word.Document.12">
                  <p:embed/>
                </p:oleObj>
              </mc:Choice>
              <mc:Fallback>
                <p:oleObj name="Документ" r:id="rId3" imgW="6176878" imgH="1256390" progId="Word.Document.12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188" y="1929126"/>
                        <a:ext cx="8405812" cy="170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Заголовок 2"/>
          <p:cNvSpPr txBox="1">
            <a:spLocks/>
          </p:cNvSpPr>
          <p:nvPr/>
        </p:nvSpPr>
        <p:spPr bwMode="black">
          <a:xfrm>
            <a:off x="556419" y="1080765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1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sz="1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Оператор видеозаписи в алфавитном указателе встречается два раза.</a:t>
            </a:r>
            <a:endParaRPr lang="ru-RU" sz="18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84188" y="1052513"/>
            <a:ext cx="842486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accent4"/>
                </a:solidFill>
                <a:ea typeface="+mj-ea"/>
                <a:cs typeface="Arial" pitchFamily="34" charset="0"/>
              </a:rPr>
              <a:t>Форма 6-т </a:t>
            </a:r>
            <a:r>
              <a:rPr lang="ru-RU" sz="2400" b="1" dirty="0">
                <a:solidFill>
                  <a:schemeClr val="accent4"/>
                </a:solidFill>
                <a:ea typeface="+mj-ea"/>
                <a:cs typeface="Arial" pitchFamily="34" charset="0"/>
              </a:rPr>
              <a:t>(</a:t>
            </a:r>
            <a:r>
              <a:rPr lang="ru-RU" sz="2400" b="1" dirty="0" smtClean="0">
                <a:solidFill>
                  <a:schemeClr val="accent4"/>
                </a:solidFill>
                <a:ea typeface="+mj-ea"/>
                <a:cs typeface="Arial" pitchFamily="34" charset="0"/>
              </a:rPr>
              <a:t>профессии) </a:t>
            </a:r>
            <a:r>
              <a:rPr lang="ru-RU" sz="2400" b="1" dirty="0">
                <a:solidFill>
                  <a:schemeClr val="accent4"/>
                </a:solidFill>
                <a:ea typeface="+mj-ea"/>
                <a:cs typeface="Arial" pitchFamily="34" charset="0"/>
              </a:rPr>
              <a:t>«Отчет о </a:t>
            </a:r>
            <a:r>
              <a:rPr lang="ru-RU" sz="2400" b="1" dirty="0" smtClean="0">
                <a:solidFill>
                  <a:schemeClr val="accent4"/>
                </a:solidFill>
                <a:ea typeface="+mj-ea"/>
                <a:cs typeface="Arial" pitchFamily="34" charset="0"/>
              </a:rPr>
              <a:t>заработной плате </a:t>
            </a:r>
            <a:r>
              <a:rPr lang="ru-RU" altLang="en-US" sz="2400" b="1" dirty="0">
                <a:solidFill>
                  <a:schemeClr val="accent4"/>
                </a:solidFill>
              </a:rPr>
              <a:t>работников по профессиям и должностям» </a:t>
            </a:r>
          </a:p>
        </p:txBody>
      </p:sp>
      <p:sp>
        <p:nvSpPr>
          <p:cNvPr id="9" name="Заголовок 1"/>
          <p:cNvSpPr>
            <a:spLocks/>
          </p:cNvSpPr>
          <p:nvPr/>
        </p:nvSpPr>
        <p:spPr bwMode="black">
          <a:xfrm>
            <a:off x="323528" y="1864329"/>
            <a:ext cx="8393112" cy="118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i="1" dirty="0">
                <a:solidFill>
                  <a:schemeClr val="tx2"/>
                </a:solidFill>
                <a:cs typeface="Arial" panose="020B0604020202020204" pitchFamily="34" charset="0"/>
              </a:rPr>
              <a:t>(постановление </a:t>
            </a:r>
            <a:r>
              <a:rPr lang="ru-RU" altLang="ru-RU" i="1" dirty="0" err="1">
                <a:solidFill>
                  <a:schemeClr val="tx2"/>
                </a:solidFill>
                <a:cs typeface="Arial" panose="020B0604020202020204" pitchFamily="34" charset="0"/>
              </a:rPr>
              <a:t>Белстата</a:t>
            </a:r>
            <a:r>
              <a:rPr lang="ru-RU" altLang="ru-RU" i="1" dirty="0">
                <a:solidFill>
                  <a:schemeClr val="tx2"/>
                </a:solidFill>
                <a:cs typeface="Arial" panose="020B0604020202020204" pitchFamily="34" charset="0"/>
              </a:rPr>
              <a:t> от </a:t>
            </a:r>
            <a:r>
              <a:rPr lang="ru-RU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9</a:t>
            </a:r>
            <a:r>
              <a:rPr lang="de-DE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de-DE" altLang="ru-RU" i="1" dirty="0" err="1" smtClean="0">
                <a:solidFill>
                  <a:schemeClr val="tx2"/>
                </a:solidFill>
                <a:cs typeface="Arial" panose="020B0604020202020204" pitchFamily="34" charset="0"/>
              </a:rPr>
              <a:t>ию</a:t>
            </a:r>
            <a:r>
              <a:rPr lang="ru-RU" altLang="ru-RU" i="1" dirty="0">
                <a:solidFill>
                  <a:schemeClr val="tx2"/>
                </a:solidFill>
                <a:cs typeface="Arial" panose="020B0604020202020204" pitchFamily="34" charset="0"/>
              </a:rPr>
              <a:t>н</a:t>
            </a:r>
            <a:r>
              <a:rPr lang="de-DE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я 20</a:t>
            </a:r>
            <a:r>
              <a:rPr lang="ru-RU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21</a:t>
            </a:r>
            <a:r>
              <a:rPr lang="de-DE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r>
              <a:rPr lang="de-DE" altLang="ru-RU" i="1" dirty="0">
                <a:solidFill>
                  <a:schemeClr val="tx2"/>
                </a:solidFill>
                <a:cs typeface="Arial" panose="020B0604020202020204" pitchFamily="34" charset="0"/>
              </a:rPr>
              <a:t>г. № </a:t>
            </a:r>
            <a:r>
              <a:rPr lang="ru-RU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30</a:t>
            </a:r>
            <a:r>
              <a:rPr lang="be-BY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/>
            </a:r>
            <a:br>
              <a:rPr lang="be-BY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</a:br>
            <a:r>
              <a:rPr lang="be-BY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с учетом изменений, </a:t>
            </a:r>
            <a:r>
              <a:rPr lang="be-BY" altLang="ru-RU" i="1" dirty="0">
                <a:solidFill>
                  <a:schemeClr val="tx2"/>
                </a:solidFill>
                <a:cs typeface="Arial" panose="020B0604020202020204" pitchFamily="34" charset="0"/>
              </a:rPr>
              <a:t>внесенных </a:t>
            </a:r>
            <a:r>
              <a:rPr 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постановлением </a:t>
            </a:r>
            <a:r>
              <a:rPr lang="ru-RU" i="1" dirty="0" err="1" smtClean="0">
                <a:solidFill>
                  <a:schemeClr val="tx2"/>
                </a:solidFill>
                <a:cs typeface="Arial" panose="020B0604020202020204" pitchFamily="34" charset="0"/>
              </a:rPr>
              <a:t>Белстата</a:t>
            </a:r>
            <a:r>
              <a:rPr 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/>
            </a:r>
            <a:br>
              <a:rPr 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</a:br>
            <a:r>
              <a:rPr 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от 8 августа 2024 </a:t>
            </a:r>
            <a:r>
              <a:rPr lang="ru-RU" i="1" dirty="0">
                <a:solidFill>
                  <a:schemeClr val="tx2"/>
                </a:solidFill>
                <a:cs typeface="Arial" panose="020B0604020202020204" pitchFamily="34" charset="0"/>
              </a:rPr>
              <a:t>г. № </a:t>
            </a:r>
            <a:r>
              <a:rPr 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42)</a:t>
            </a:r>
            <a:endParaRPr lang="ru-RU" i="1" dirty="0">
              <a:solidFill>
                <a:schemeClr val="tx2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ru-RU" altLang="ru-RU" i="1" dirty="0" smtClean="0">
                <a:solidFill>
                  <a:schemeClr val="tx2"/>
                </a:solidFill>
                <a:cs typeface="Arial" panose="020B0604020202020204" pitchFamily="34" charset="0"/>
              </a:rPr>
              <a:t> </a:t>
            </a:r>
            <a:endParaRPr lang="ru-RU" altLang="ru-RU" i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1" name="Содержимое 2"/>
          <p:cNvSpPr>
            <a:spLocks noGrp="1"/>
          </p:cNvSpPr>
          <p:nvPr>
            <p:ph idx="4294967295"/>
          </p:nvPr>
        </p:nvSpPr>
        <p:spPr>
          <a:xfrm>
            <a:off x="629821" y="3429000"/>
            <a:ext cx="8479829" cy="1689506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altLang="ru-RU" sz="1800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Респонденты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800" b="0" dirty="0" smtClean="0">
                <a:latin typeface="Arial" panose="020B0604020202020204" pitchFamily="34" charset="0"/>
              </a:rPr>
              <a:t> – </a:t>
            </a:r>
            <a:r>
              <a:rPr lang="ru-RU" altLang="en-US" sz="1800" i="1" kern="0" dirty="0" smtClean="0">
                <a:latin typeface="Times New Roman" panose="02020603050405020304" pitchFamily="18" charset="0"/>
              </a:rPr>
              <a:t>юридические лица,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800" b="0" dirty="0" smtClean="0">
                <a:latin typeface="Arial" panose="020B0604020202020204" pitchFamily="34" charset="0"/>
              </a:rPr>
              <a:t> – </a:t>
            </a:r>
            <a:r>
              <a:rPr lang="ru-RU" altLang="en-US" sz="1800" i="1" kern="0" dirty="0" smtClean="0">
                <a:latin typeface="Times New Roman" panose="02020603050405020304" pitchFamily="18" charset="0"/>
              </a:rPr>
              <a:t>обособленные подразделения    юридических лиц, </a:t>
            </a:r>
            <a:r>
              <a:rPr lang="ru-RU" altLang="en-US" sz="1800" i="1" kern="0" dirty="0" smtClean="0">
                <a:latin typeface="Times New Roman" panose="02020603050405020304" pitchFamily="18" charset="0"/>
              </a:rPr>
              <a:t>имеющие </a:t>
            </a:r>
            <a:r>
              <a:rPr lang="ru-RU" altLang="en-US" sz="1800" i="1" kern="0" dirty="0" smtClean="0">
                <a:latin typeface="Times New Roman" panose="02020603050405020304" pitchFamily="18" charset="0"/>
              </a:rPr>
              <a:t>отдельный </a:t>
            </a:r>
            <a:r>
              <a:rPr lang="ru-RU" altLang="en-US" sz="1800" i="1" kern="0" dirty="0" smtClean="0">
                <a:latin typeface="Times New Roman" panose="02020603050405020304" pitchFamily="18" charset="0"/>
              </a:rPr>
              <a:t>баланс</a:t>
            </a:r>
          </a:p>
          <a:p>
            <a:pPr marL="0" indent="0">
              <a:lnSpc>
                <a:spcPct val="80000"/>
              </a:lnSpc>
              <a:buNone/>
            </a:pPr>
            <a:endParaRPr lang="ru-RU" altLang="en-US" sz="1800" i="1" kern="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en-US" sz="1800" i="1" dirty="0" smtClean="0">
                <a:latin typeface="Times New Roman" panose="02020603050405020304" pitchFamily="18" charset="0"/>
              </a:rPr>
              <a:t>(по перечню, формируемому Национальным статистическим комитетом)</a:t>
            </a:r>
            <a:r>
              <a:rPr lang="ru-RU" altLang="en-US" sz="1800" i="1" dirty="0">
                <a:latin typeface="Times New Roman" panose="02020603050405020304" pitchFamily="18" charset="0"/>
              </a:rPr>
              <a:t>.</a:t>
            </a:r>
            <a:endParaRPr lang="ru-RU" altLang="en-US" sz="1600" kern="0" dirty="0" smtClean="0">
              <a:latin typeface="Times New Roman" panose="02020603050405020304" pitchFamily="18" charset="0"/>
            </a:endParaRPr>
          </a:p>
          <a:p>
            <a:pPr algn="just" eaLnBrk="1" hangingPunct="1">
              <a:buClr>
                <a:srgbClr val="2D2DB9"/>
              </a:buClr>
              <a:buFont typeface="Wingdings" panose="05000000000000000000" pitchFamily="2" charset="2"/>
              <a:buNone/>
            </a:pPr>
            <a:endParaRPr lang="ru-RU" altLang="ru-RU" sz="1800" b="0" dirty="0" smtClean="0">
              <a:latin typeface="Arial" panose="020B0604020202020204" pitchFamily="34" charset="0"/>
            </a:endParaRPr>
          </a:p>
          <a:p>
            <a:pPr eaLnBrk="1" hangingPunct="1">
              <a:buClr>
                <a:srgbClr val="2D2DB9"/>
              </a:buClr>
              <a:buFont typeface="Wingdings" panose="05000000000000000000" pitchFamily="2" charset="2"/>
              <a:buNone/>
            </a:pPr>
            <a:endParaRPr lang="ru-RU" altLang="ru-RU" sz="1800" b="0" dirty="0" smtClean="0">
              <a:latin typeface="Arial" panose="020B0604020202020204" pitchFamily="34" charset="0"/>
            </a:endParaRPr>
          </a:p>
          <a:p>
            <a:endParaRPr lang="ru-RU" altLang="ru-RU" sz="1800" b="0" dirty="0" smtClean="0"/>
          </a:p>
          <a:p>
            <a:pPr eaLnBrk="1" hangingPunct="1">
              <a:buClr>
                <a:srgbClr val="2D2DB9"/>
              </a:buClr>
              <a:buFont typeface="Wingdings" panose="05000000000000000000" pitchFamily="2" charset="2"/>
              <a:buNone/>
            </a:pPr>
            <a:endParaRPr lang="ru-RU" altLang="ru-RU" sz="1800" b="0" dirty="0" smtClean="0">
              <a:latin typeface="Arial" panose="020B0604020202020204" pitchFamily="34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 dirty="0" smtClean="0"/>
              <a:t>  </a:t>
            </a:r>
            <a:endParaRPr lang="ru-RU" altLang="ru-RU" sz="20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0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 txBox="1">
            <a:spLocks/>
          </p:cNvSpPr>
          <p:nvPr/>
        </p:nvSpPr>
        <p:spPr bwMode="black">
          <a:xfrm>
            <a:off x="683568" y="1196752"/>
            <a:ext cx="8229600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Verdana" pitchFamily="34" charset="0"/>
              </a:defRPr>
            </a:lvl9pPr>
          </a:lstStyle>
          <a:p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должность имеет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двойное наименование,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 должности определяется по первой должности. </a:t>
            </a:r>
          </a:p>
          <a:p>
            <a:r>
              <a:rPr lang="ru-RU" sz="24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sz="2400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 должности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бухгалтера-ревизора 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по должности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бухгалтера. </a:t>
            </a:r>
          </a:p>
          <a:p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Код должности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заместителя </a:t>
            </a:r>
            <a:r>
              <a:rPr lang="ru-RU" sz="24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начальника управления – начальника отдела определяется по базовой должности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начальника управления.</a:t>
            </a:r>
          </a:p>
          <a:p>
            <a:r>
              <a:rPr lang="ru-RU" sz="2400" b="1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72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25538"/>
            <a:ext cx="8291512" cy="539908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altLang="en-US" sz="2500" b="0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графе 2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 – отражается уровень образования по самому высокому уровню </a:t>
            </a:r>
            <a:r>
              <a:rPr lang="ru-RU" altLang="en-US" sz="2500" b="0" i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законченного</a:t>
            </a:r>
            <a:r>
              <a:rPr lang="ru-RU" altLang="en-US" sz="2500" b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образования.</a:t>
            </a:r>
          </a:p>
          <a:p>
            <a:pPr>
              <a:buNone/>
              <a:defRPr/>
            </a:pPr>
            <a:r>
              <a:rPr lang="ru-RU" altLang="en-US" sz="2500" b="0" i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графе </a:t>
            </a:r>
            <a:r>
              <a:rPr lang="ru-RU" altLang="en-US" sz="2500" b="0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3 </a:t>
            </a:r>
            <a:r>
              <a:rPr lang="ru-RU" altLang="en-US" sz="2500" b="0" dirty="0">
                <a:latin typeface="Times New Roman" panose="02020603050405020304" pitchFamily="18" charset="0"/>
              </a:rPr>
              <a:t>–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отражается возраст работника по состоянию </a:t>
            </a:r>
            <a:br>
              <a:rPr lang="ru-RU" altLang="en-US" sz="2500" b="0" dirty="0" smtClean="0">
                <a:latin typeface="Times New Roman" panose="02020603050405020304" pitchFamily="18" charset="0"/>
              </a:rPr>
            </a:br>
            <a:r>
              <a:rPr lang="ru-RU" altLang="en-US" sz="2500" b="0" dirty="0" smtClean="0">
                <a:latin typeface="Times New Roman" panose="02020603050405020304" pitchFamily="18" charset="0"/>
              </a:rPr>
              <a:t>на 31 октября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2024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г.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altLang="en-US" sz="2500" b="0" i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   Пример: если возраст работника составил 27 лет </a:t>
            </a:r>
            <a:br>
              <a:rPr lang="ru-RU" altLang="en-US" sz="2500" b="0" i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</a:br>
            <a:r>
              <a:rPr lang="ru-RU" altLang="en-US" sz="2500" b="0" i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  11 месяцев и 5 дней, то в графе 3 проставляется 27,9 (27+11:12).</a:t>
            </a:r>
          </a:p>
          <a:p>
            <a:pPr>
              <a:buNone/>
              <a:defRPr/>
            </a:pPr>
            <a:r>
              <a:rPr lang="ru-RU" altLang="en-US" sz="2500" b="0" i="1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В графе 4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 </a:t>
            </a:r>
            <a:r>
              <a:rPr lang="ru-RU" altLang="en-US" sz="2500" b="0" dirty="0">
                <a:latin typeface="Times New Roman" panose="02020603050405020304" pitchFamily="18" charset="0"/>
              </a:rPr>
              <a:t>–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отражается общий трудовой стаж работы </a:t>
            </a:r>
            <a:br>
              <a:rPr lang="ru-RU" altLang="en-US" sz="2500" b="0" dirty="0" smtClean="0">
                <a:latin typeface="Times New Roman" panose="02020603050405020304" pitchFamily="18" charset="0"/>
              </a:rPr>
            </a:br>
            <a:r>
              <a:rPr lang="ru-RU" altLang="en-US" sz="2500" b="0" dirty="0" smtClean="0">
                <a:latin typeface="Times New Roman" panose="02020603050405020304" pitchFamily="18" charset="0"/>
              </a:rPr>
              <a:t>по состоянию на 31 октября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2024 </a:t>
            </a:r>
            <a:r>
              <a:rPr lang="ru-RU" altLang="en-US" sz="2500" b="0" dirty="0" smtClean="0">
                <a:latin typeface="Times New Roman" panose="02020603050405020304" pitchFamily="18" charset="0"/>
              </a:rPr>
              <a:t>г.</a:t>
            </a:r>
          </a:p>
          <a:p>
            <a:pPr marL="108000" indent="0" algn="just" eaLnBrk="1" hangingPunct="1">
              <a:buFontTx/>
              <a:buNone/>
              <a:defRPr/>
            </a:pPr>
            <a:r>
              <a:rPr lang="ru-RU" altLang="en-US" sz="2500" b="0" i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Пример: если стаж составил 4 года 5 месяцев 25 дней, то в графе 4 показывается 4,4 (4+5:12).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-27353" y="908720"/>
            <a:ext cx="8820150" cy="561657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en-US" dirty="0" smtClean="0">
                <a:latin typeface="Times New Roman" panose="02020603050405020304" pitchFamily="18" charset="0"/>
              </a:rPr>
              <a:t>    </a:t>
            </a:r>
            <a:r>
              <a:rPr lang="ru-RU" altLang="en-US" b="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При заполнении </a:t>
            </a:r>
            <a:r>
              <a:rPr lang="ru-RU" altLang="en-US" b="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графы 5</a:t>
            </a:r>
            <a:r>
              <a:rPr lang="ru-RU" altLang="en-US" b="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en-US" b="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раздела </a:t>
            </a:r>
            <a:r>
              <a:rPr lang="en-US" altLang="en-US" b="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II </a:t>
            </a:r>
            <a:r>
              <a:rPr lang="ru-RU" altLang="en-US" b="0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следует учитывать следующее.</a:t>
            </a:r>
            <a:r>
              <a:rPr lang="ru-RU" altLang="en-US" b="0" dirty="0" smtClean="0">
                <a:latin typeface="Times New Roman" panose="02020603050405020304" pitchFamily="18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endParaRPr lang="ru-RU" altLang="en-US" sz="1000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dirty="0" smtClean="0">
                <a:latin typeface="Times New Roman" panose="02020603050405020304" pitchFamily="18" charset="0"/>
              </a:rPr>
              <a:t>    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заработную плату работников не включаются:</a:t>
            </a:r>
            <a:r>
              <a:rPr lang="ru-RU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</a:t>
            </a: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вознаграждения по итогам работы за год, 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единовременные вознаграждения за выслугу лет,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единовременные премии и поощрения, включая </a:t>
            </a:r>
            <a:b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стоимость подарков, 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материальная помощь к отпуску, 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единовременные выплаты (пособия) на оздоровление,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компенсации за неиспользованный трудовой отпуск, 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другие выплаты, носящие разовый характер, независимо</a:t>
            </a:r>
            <a:b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от того, предоставлялись они отдельным или всем </a:t>
            </a:r>
            <a:b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работникам</a:t>
            </a: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lnSpc>
                <a:spcPts val="2200"/>
              </a:lnSpc>
              <a:buFontTx/>
              <a:buNone/>
              <a:defRPr/>
            </a:pPr>
            <a:endParaRPr lang="ru-RU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ts val="2200"/>
              </a:lnSpc>
              <a:buFontTx/>
              <a:buNone/>
              <a:defRPr/>
            </a:pPr>
            <a:r>
              <a:rPr lang="ru-RU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РАЗОВЫЕ ВЫПЛАТЫ НЕ ВКЛЮЧАЮТСЯ  В РАЗДЕЛ </a:t>
            </a:r>
            <a:r>
              <a:rPr lang="en-US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en-US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0" y="764704"/>
            <a:ext cx="8820150" cy="5616575"/>
          </a:xfrm>
        </p:spPr>
        <p:txBody>
          <a:bodyPr/>
          <a:lstStyle/>
          <a:p>
            <a:pPr>
              <a:buNone/>
              <a:defRPr/>
            </a:pPr>
            <a:r>
              <a:rPr lang="ru-RU" altLang="en-US" dirty="0" smtClean="0">
                <a:latin typeface="Times New Roman" panose="02020603050405020304" pitchFamily="18" charset="0"/>
              </a:rPr>
              <a:t>    </a:t>
            </a:r>
            <a:r>
              <a:rPr lang="ru-RU" altLang="en-US" sz="2000" b="1" dirty="0" smtClean="0"/>
              <a:t> </a:t>
            </a:r>
          </a:p>
          <a:p>
            <a:pPr indent="0" algn="just" eaLnBrk="1" hangingPunct="1">
              <a:defRPr/>
            </a:pPr>
            <a:r>
              <a:rPr lang="ru-RU" altLang="en-US" sz="2000" dirty="0" smtClean="0">
                <a:latin typeface="Times New Roman" panose="02020603050405020304" pitchFamily="18" charset="0"/>
              </a:rPr>
              <a:t>Если в организации в октябре начислялась премия за квартал – </a:t>
            </a:r>
            <a:br>
              <a:rPr lang="ru-RU" altLang="en-US" sz="2000" dirty="0" smtClean="0">
                <a:latin typeface="Times New Roman" panose="02020603050405020304" pitchFamily="18" charset="0"/>
              </a:rPr>
            </a:br>
            <a:r>
              <a:rPr lang="ru-RU" altLang="en-US" sz="2000" dirty="0" smtClean="0">
                <a:latin typeface="Times New Roman" panose="02020603050405020304" pitchFamily="18" charset="0"/>
              </a:rPr>
              <a:t>в заработную плату работника за октябрь включается 1/3 часть премии, начисленной по результатам работы за квартал.</a:t>
            </a:r>
          </a:p>
          <a:p>
            <a:pPr marL="0" indent="0" algn="just" eaLnBrk="1" hangingPunct="1">
              <a:buNone/>
              <a:defRPr/>
            </a:pPr>
            <a:endParaRPr lang="ru-RU" altLang="en-US" sz="2000" dirty="0" smtClean="0">
              <a:latin typeface="Times New Roman" panose="02020603050405020304" pitchFamily="18" charset="0"/>
            </a:endParaRPr>
          </a:p>
          <a:p>
            <a:pPr indent="0" algn="just" eaLnBrk="1" hangingPunct="1">
              <a:defRPr/>
            </a:pPr>
            <a:r>
              <a:rPr lang="ru-RU" altLang="en-US" sz="2000" dirty="0" smtClean="0">
                <a:latin typeface="Times New Roman" panose="02020603050405020304" pitchFamily="18" charset="0"/>
              </a:rPr>
              <a:t>При премировании по результатам работы за месяц включаются суммы, предусмотренные в ведомости по начислению заработной платы за октябрь – за работу в октябре, или за работу в сентябре 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/>
            </a:r>
            <a:br>
              <a:rPr lang="ru-RU" altLang="en-US" sz="2000" dirty="0" smtClean="0">
                <a:latin typeface="Times New Roman" panose="02020603050405020304" pitchFamily="18" charset="0"/>
              </a:rPr>
            </a:br>
            <a:r>
              <a:rPr lang="ru-RU" altLang="en-US" sz="2000" dirty="0" smtClean="0">
                <a:latin typeface="Times New Roman" panose="02020603050405020304" pitchFamily="18" charset="0"/>
              </a:rPr>
              <a:t>(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>если начисление премий производится в следующем за истекшим месяце).</a:t>
            </a:r>
          </a:p>
          <a:p>
            <a:pPr indent="0" algn="just" eaLnBrk="1" hangingPunct="1">
              <a:defRPr/>
            </a:pPr>
            <a:endParaRPr lang="ru-RU" altLang="en-US" sz="2000" dirty="0">
              <a:latin typeface="Times New Roman" panose="02020603050405020304" pitchFamily="18" charset="0"/>
            </a:endParaRPr>
          </a:p>
          <a:p>
            <a:pPr indent="0" algn="just" eaLnBrk="1" hangingPunct="1">
              <a:defRPr/>
            </a:pPr>
            <a:r>
              <a:rPr lang="ru-RU" altLang="en-US" sz="2000" dirty="0" smtClean="0">
                <a:latin typeface="Times New Roman" panose="02020603050405020304" pitchFamily="18" charset="0"/>
              </a:rPr>
              <a:t>Если работнику начислена заработная плата ниже минимальной, возможно, работник принят на работу на условиях </a:t>
            </a:r>
            <a:r>
              <a:rPr lang="ru-RU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неполного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> рабочего времени или работник отработал </a:t>
            </a:r>
            <a:r>
              <a:rPr lang="ru-RU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неполный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> месяц. Таких работников </a:t>
            </a:r>
            <a:r>
              <a:rPr lang="ru-RU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нужно 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>показывать в разделе </a:t>
            </a:r>
            <a:r>
              <a:rPr lang="en-US" altLang="en-US" sz="2000" dirty="0" smtClean="0">
                <a:latin typeface="Times New Roman" panose="02020603050405020304" pitchFamily="18" charset="0"/>
              </a:rPr>
              <a:t>II</a:t>
            </a:r>
            <a:r>
              <a:rPr lang="ru-RU" altLang="en-US" sz="2000" dirty="0" smtClean="0">
                <a:latin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25538"/>
            <a:ext cx="8820150" cy="56165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en-US" dirty="0" smtClean="0">
                <a:latin typeface="Times New Roman" panose="02020603050405020304" pitchFamily="18" charset="0"/>
              </a:rPr>
              <a:t>    </a:t>
            </a:r>
            <a:endParaRPr lang="ru-RU" altLang="en-US" sz="10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ru-RU" altLang="en-US" sz="2000" b="1" dirty="0" smtClean="0"/>
              <a:t> 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23528" y="1268760"/>
            <a:ext cx="839371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en-US" sz="2000" dirty="0" smtClean="0"/>
              <a:t>По </a:t>
            </a:r>
            <a:r>
              <a:rPr lang="ru-RU" altLang="en-US" sz="2000" dirty="0"/>
              <a:t>работникам, работающим в одной организации </a:t>
            </a:r>
            <a:r>
              <a:rPr lang="ru-RU" altLang="en-US" sz="2000" b="1" dirty="0">
                <a:solidFill>
                  <a:srgbClr val="00B050"/>
                </a:solidFill>
              </a:rPr>
              <a:t>по основной профессии (должности) </a:t>
            </a:r>
            <a:r>
              <a:rPr lang="ru-RU" altLang="en-US" sz="2000" b="1" dirty="0"/>
              <a:t>более чем на одну ставку (полторы), </a:t>
            </a:r>
            <a:r>
              <a:rPr lang="ru-RU" altLang="en-US" sz="2000" dirty="0"/>
              <a:t>т.е. выполняющим дополнительную работу </a:t>
            </a:r>
            <a:r>
              <a:rPr lang="ru-RU" altLang="en-US" sz="2000" b="1" dirty="0">
                <a:solidFill>
                  <a:srgbClr val="00B050"/>
                </a:solidFill>
              </a:rPr>
              <a:t>в основное рабочее время </a:t>
            </a:r>
            <a:r>
              <a:rPr lang="ru-RU" altLang="en-US" sz="2000" dirty="0"/>
              <a:t>в рамках существующего трудового договора, в графах 5-7 показываются суммарные выплаты заработной платы, а в графе 8 – фактически отработанное время с учетом совместительства</a:t>
            </a:r>
            <a:r>
              <a:rPr lang="ru-RU" altLang="en-US" sz="2000" dirty="0" smtClean="0"/>
              <a:t>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en-US" sz="20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en-US" sz="2000" dirty="0" smtClean="0"/>
              <a:t>Если работник (внутренний совместитель) совмещает в организации </a:t>
            </a:r>
            <a:r>
              <a:rPr lang="ru-RU" altLang="en-US" sz="2000" b="1" dirty="0" smtClean="0">
                <a:solidFill>
                  <a:srgbClr val="00B050"/>
                </a:solidFill>
              </a:rPr>
              <a:t>разные должности (профессии) </a:t>
            </a:r>
            <a:r>
              <a:rPr lang="ru-RU" altLang="en-US" sz="2000" b="1" dirty="0" smtClean="0">
                <a:solidFill>
                  <a:srgbClr val="92D050"/>
                </a:solidFill>
              </a:rPr>
              <a:t>в свободное от основной работы время</a:t>
            </a:r>
            <a:r>
              <a:rPr lang="ru-RU" altLang="en-US" sz="2000" b="1" dirty="0" smtClean="0"/>
              <a:t> </a:t>
            </a:r>
            <a:r>
              <a:rPr lang="ru-RU" altLang="en-US" sz="2000" dirty="0" smtClean="0"/>
              <a:t>у того же работодателя, </a:t>
            </a:r>
            <a:r>
              <a:rPr lang="ru-RU" altLang="en-US" sz="2000" b="1" dirty="0" smtClean="0"/>
              <a:t>то в разделе </a:t>
            </a:r>
            <a:r>
              <a:rPr lang="en-US" altLang="en-US" sz="2000" b="1" dirty="0" smtClean="0"/>
              <a:t>II </a:t>
            </a:r>
            <a:r>
              <a:rPr lang="ru-RU" altLang="en-US" sz="2000" b="1" dirty="0" smtClean="0"/>
              <a:t>о нем приводятся данные только по основной должности (профессии).</a:t>
            </a:r>
            <a:endParaRPr lang="ru-RU" alt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95536" y="1412776"/>
            <a:ext cx="8393712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en-US" sz="2000" dirty="0" smtClean="0"/>
              <a:t>Если руководители </a:t>
            </a:r>
            <a:r>
              <a:rPr lang="ru-RU" altLang="en-US" sz="2000" dirty="0" smtClean="0">
                <a:solidFill>
                  <a:srgbClr val="92D050"/>
                </a:solidFill>
              </a:rPr>
              <a:t>учреждений образования </a:t>
            </a:r>
            <a:r>
              <a:rPr lang="ru-RU" altLang="en-US" sz="2000" dirty="0" smtClean="0"/>
              <a:t>в рабочее время выполняют оплачиваемую педагогическую деятельность; руководители </a:t>
            </a:r>
            <a:r>
              <a:rPr lang="ru-RU" altLang="en-US" sz="2000" dirty="0" smtClean="0">
                <a:solidFill>
                  <a:srgbClr val="92D050"/>
                </a:solidFill>
              </a:rPr>
              <a:t>учреждений здравоохранения и социального обслуживания</a:t>
            </a:r>
            <a:r>
              <a:rPr lang="ru-RU" altLang="en-US" sz="2000" dirty="0" smtClean="0"/>
              <a:t> - дополнительную работу врача; </a:t>
            </a:r>
            <a:r>
              <a:rPr lang="ru-RU" altLang="en-US" sz="2000" dirty="0" smtClean="0">
                <a:solidFill>
                  <a:srgbClr val="92D050"/>
                </a:solidFill>
              </a:rPr>
              <a:t>руководители спортивных учреждений </a:t>
            </a:r>
            <a:r>
              <a:rPr lang="ru-RU" altLang="en-US" sz="2000" dirty="0" smtClean="0"/>
              <a:t>ведут учебно-тренировочные занятия, </a:t>
            </a:r>
            <a:r>
              <a:rPr lang="ru-RU" altLang="en-US" sz="2000" dirty="0" smtClean="0"/>
              <a:t/>
            </a:r>
            <a:br>
              <a:rPr lang="ru-RU" altLang="en-US" sz="2000" dirty="0" smtClean="0"/>
            </a:br>
            <a:r>
              <a:rPr lang="ru-RU" altLang="en-US" sz="2000" dirty="0" smtClean="0"/>
              <a:t>то по </a:t>
            </a:r>
            <a:r>
              <a:rPr lang="ru-RU" altLang="en-US" sz="2000" dirty="0" smtClean="0"/>
              <a:t>указанным работникам данные во </a:t>
            </a:r>
            <a:r>
              <a:rPr lang="en-US" altLang="en-US" sz="2000" dirty="0" smtClean="0"/>
              <a:t>II</a:t>
            </a:r>
            <a:r>
              <a:rPr lang="ru-RU" altLang="en-US" sz="2000" dirty="0" smtClean="0"/>
              <a:t> разделе приводятся </a:t>
            </a:r>
            <a:r>
              <a:rPr lang="ru-RU" altLang="en-US" sz="2000" b="1" dirty="0" smtClean="0"/>
              <a:t>суммарно по основной и совмещаемой должности.</a:t>
            </a:r>
            <a:endParaRPr lang="ru-RU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3694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29"/>
          <p:cNvSpPr>
            <a:spLocks noChangeArrowheads="1"/>
          </p:cNvSpPr>
          <p:nvPr/>
        </p:nvSpPr>
        <p:spPr bwMode="auto">
          <a:xfrm flipV="1">
            <a:off x="3563938" y="5595938"/>
            <a:ext cx="4464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en-US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en-US" sz="1800"/>
              <a:t>                                                           </a:t>
            </a:r>
            <a:endParaRPr lang="ru-RU" altLang="en-US" sz="1800" b="1" u="sng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37135"/>
              </p:ext>
            </p:extLst>
          </p:nvPr>
        </p:nvGraphicFramePr>
        <p:xfrm>
          <a:off x="436320" y="2132856"/>
          <a:ext cx="8352928" cy="41935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792">
                  <a:extLst>
                    <a:ext uri="{9D8B030D-6E8A-4147-A177-3AD203B41FA5}">
                      <a16:colId xmlns:a16="http://schemas.microsoft.com/office/drawing/2014/main" val="2253967602"/>
                    </a:ext>
                  </a:extLst>
                </a:gridCol>
                <a:gridCol w="3209136">
                  <a:extLst>
                    <a:ext uri="{9D8B030D-6E8A-4147-A177-3AD203B41FA5}">
                      <a16:colId xmlns:a16="http://schemas.microsoft.com/office/drawing/2014/main" val="34979857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Сельское, лесное и рыбное хозяйство</a:t>
                      </a:r>
                      <a:b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Операции с недвижимым имуществом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Профессиональная, научная </a:t>
                      </a: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деятельность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55-49-04</a:t>
                      </a:r>
                      <a:b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8062602"/>
                  </a:ext>
                </a:extLst>
              </a:tr>
              <a:tr h="30288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Промышленность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55-49-37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9159052"/>
                  </a:ext>
                </a:extLst>
              </a:tr>
              <a:tr h="62230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Строительство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Оптовая торговля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55 49 39</a:t>
                      </a:r>
                      <a:b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1493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Розничная торговля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55-49-41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68442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Снабжение</a:t>
                      </a: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электроэнергией, водоснабжение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Транспортная деятельность</a:t>
                      </a:r>
                      <a:b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Финансовая и страховая деятельность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55-49-38</a:t>
                      </a: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359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Образование:    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учреждения </a:t>
                      </a:r>
                      <a:r>
                        <a:rPr lang="ru-RU" sz="1800" b="0" u="none" kern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г.Гродно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                 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учреждения Гродненского района  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55-49-36</a:t>
                      </a:r>
                      <a:b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55-49-90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8404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Здравоохранение</a:t>
                      </a: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социальные услуги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Творчество, спорт, развлечения и отдых</a:t>
                      </a:r>
                    </a:p>
                    <a:p>
                      <a:pPr marL="0" algn="l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Издательская деятельность</a:t>
                      </a: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800"/>
                        </a:lnSpc>
                      </a:pP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55-49-05</a:t>
                      </a:r>
                      <a: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800" b="0" u="non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endParaRPr lang="en-US" sz="1800" b="0" u="non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32" marR="9143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2593748"/>
                  </a:ext>
                </a:extLst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6320" y="908720"/>
            <a:ext cx="8393712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en-US" sz="3100" b="1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По вопросам, связанным с заполнением формы можно </a:t>
            </a:r>
            <a:r>
              <a:rPr lang="ru-RU" altLang="en-US" sz="3100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обращаться по телефонам : 55-49-35</a:t>
            </a:r>
            <a:endParaRPr lang="ru-RU" altLang="en-US" sz="22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4294967295"/>
          </p:nvPr>
        </p:nvSpPr>
        <p:spPr>
          <a:xfrm>
            <a:off x="685800" y="882650"/>
            <a:ext cx="7772400" cy="4967287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FF0000"/>
              </a:buClr>
              <a:buNone/>
            </a:pPr>
            <a:r>
              <a:rPr lang="ru-RU" altLang="ru-RU" sz="1800" b="0" dirty="0" smtClean="0">
                <a:latin typeface="Arial" panose="020B0604020202020204" pitchFamily="34" charset="0"/>
              </a:rPr>
              <a:t>Форма заполняется на основании данных первичных учетных документов (приказов, штатного расписания, табелей учета рабочего времени, ведомостей по начислению заработной платы и др.). </a:t>
            </a:r>
          </a:p>
          <a:p>
            <a:pPr marL="609600" indent="-609600">
              <a:lnSpc>
                <a:spcPct val="90000"/>
              </a:lnSpc>
              <a:buNone/>
            </a:pPr>
            <a:r>
              <a:rPr lang="ru-RU" altLang="en-US" sz="2000" i="1" dirty="0">
                <a:solidFill>
                  <a:srgbClr val="FF3300"/>
                </a:solidFill>
                <a:latin typeface="Times New Roman" panose="02020603050405020304" pitchFamily="18" charset="0"/>
              </a:rPr>
              <a:t>При заполнении отчета следует </a:t>
            </a:r>
            <a:r>
              <a:rPr lang="ru-RU" altLang="en-US" sz="2000" i="1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руководствоваться</a:t>
            </a:r>
            <a:r>
              <a:rPr lang="ru-RU" altLang="en-US" sz="2000" i="1" dirty="0">
                <a:solidFill>
                  <a:srgbClr val="FF3300"/>
                </a:solidFill>
                <a:latin typeface="Times New Roman" panose="02020603050405020304" pitchFamily="18" charset="0"/>
              </a:rPr>
              <a:t>:</a:t>
            </a:r>
          </a:p>
          <a:p>
            <a:pPr marL="609600" indent="-609600">
              <a:lnSpc>
                <a:spcPct val="90000"/>
              </a:lnSpc>
              <a:buNone/>
            </a:pPr>
            <a:endParaRPr lang="ru-RU" altLang="en-US" sz="700" i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 i="1" dirty="0" smtClean="0">
                <a:latin typeface="Times New Roman" panose="02020603050405020304" pitchFamily="18" charset="0"/>
              </a:rPr>
              <a:t>1. </a:t>
            </a:r>
            <a:r>
              <a:rPr lang="ru-RU" sz="2000" i="1" u="sng" dirty="0" smtClean="0">
                <a:latin typeface="Times New Roman" panose="02020603050405020304" pitchFamily="18" charset="0"/>
              </a:rPr>
              <a:t>Указаниями </a:t>
            </a:r>
            <a:r>
              <a:rPr lang="ru-RU" sz="2000" i="1" u="sng" dirty="0">
                <a:latin typeface="Times New Roman" panose="02020603050405020304" pitchFamily="18" charset="0"/>
              </a:rPr>
              <a:t>по заполнению в формах государственных статистических наблюдений статистических </a:t>
            </a:r>
            <a:endParaRPr lang="ru-RU" sz="2000" i="1" u="sng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 i="1" u="sng" dirty="0" smtClean="0">
                <a:latin typeface="Times New Roman" panose="02020603050405020304" pitchFamily="18" charset="0"/>
              </a:rPr>
              <a:t>показателей </a:t>
            </a:r>
            <a:r>
              <a:rPr lang="ru-RU" sz="2000" i="1" u="sng" dirty="0">
                <a:latin typeface="Times New Roman" panose="02020603050405020304" pitchFamily="18" charset="0"/>
              </a:rPr>
              <a:t>по </a:t>
            </a:r>
            <a:r>
              <a:rPr lang="ru-RU" sz="2000" i="1" u="sng" dirty="0" smtClean="0">
                <a:latin typeface="Times New Roman" panose="02020603050405020304" pitchFamily="18" charset="0"/>
              </a:rPr>
              <a:t>труду</a:t>
            </a:r>
            <a:r>
              <a:rPr lang="ru-RU" sz="2000" b="0" i="1" dirty="0" smtClean="0">
                <a:latin typeface="Times New Roman" panose="02020603050405020304" pitchFamily="18" charset="0"/>
              </a:rPr>
              <a:t> 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0" i="1" dirty="0" smtClean="0">
                <a:latin typeface="Times New Roman" panose="02020603050405020304" pitchFamily="18" charset="0"/>
              </a:rPr>
              <a:t>(постановление </a:t>
            </a:r>
            <a:r>
              <a:rPr lang="ru-RU" sz="2000" b="0" i="1" dirty="0" err="1">
                <a:latin typeface="Times New Roman" panose="02020603050405020304" pitchFamily="18" charset="0"/>
              </a:rPr>
              <a:t>Белстата</a:t>
            </a:r>
            <a:r>
              <a:rPr lang="ru-RU" sz="2000" b="0" i="1" dirty="0">
                <a:latin typeface="Times New Roman" panose="02020603050405020304" pitchFamily="18" charset="0"/>
              </a:rPr>
              <a:t> от 20 января 2020 г. № </a:t>
            </a:r>
            <a:r>
              <a:rPr lang="ru-RU" sz="2000" b="0" i="1" dirty="0" smtClean="0">
                <a:latin typeface="Times New Roman" panose="02020603050405020304" pitchFamily="18" charset="0"/>
              </a:rPr>
              <a:t>1) </a:t>
            </a:r>
            <a:r>
              <a:rPr lang="ru-RU" altLang="en-US" sz="2000" b="0" dirty="0" smtClean="0">
                <a:latin typeface="Times New Roman" panose="02020603050405020304" pitchFamily="18" charset="0"/>
              </a:rPr>
              <a:t/>
            </a:r>
            <a:br>
              <a:rPr lang="ru-RU" altLang="en-US" sz="2000" b="0" dirty="0" smtClean="0">
                <a:latin typeface="Times New Roman" panose="02020603050405020304" pitchFamily="18" charset="0"/>
              </a:rPr>
            </a:br>
            <a:endParaRPr lang="ru-RU" altLang="en-US" sz="2000" b="0" dirty="0" smtClean="0"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altLang="en-US" sz="2000" i="1" dirty="0" smtClean="0">
                <a:latin typeface="Times New Roman" panose="02020603050405020304" pitchFamily="18" charset="0"/>
              </a:rPr>
              <a:t>2. </a:t>
            </a:r>
            <a:r>
              <a:rPr lang="ru-RU" altLang="en-US" sz="2000" i="1" u="sng" dirty="0" smtClean="0">
                <a:latin typeface="Times New Roman" panose="02020603050405020304" pitchFamily="18" charset="0"/>
              </a:rPr>
              <a:t>Указаниями </a:t>
            </a:r>
            <a:r>
              <a:rPr lang="ru-RU" altLang="en-US" sz="2000" i="1" u="sng" dirty="0">
                <a:latin typeface="Times New Roman" panose="02020603050405020304" pitchFamily="18" charset="0"/>
              </a:rPr>
              <a:t>по заполнению формы </a:t>
            </a:r>
            <a:r>
              <a:rPr lang="ru-RU" altLang="en-US" sz="2000" i="1" u="sng" dirty="0" smtClean="0">
                <a:latin typeface="Times New Roman" panose="02020603050405020304" pitchFamily="18" charset="0"/>
              </a:rPr>
              <a:t>6-т </a:t>
            </a:r>
            <a:r>
              <a:rPr lang="ru-RU" altLang="en-US" sz="2000" i="1" u="sng" dirty="0">
                <a:latin typeface="Times New Roman" panose="02020603050405020304" pitchFamily="18" charset="0"/>
              </a:rPr>
              <a:t>(профессии</a:t>
            </a:r>
            <a:r>
              <a:rPr lang="ru-RU" altLang="en-US" sz="2000" i="1" u="sng" dirty="0" smtClean="0">
                <a:latin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90000"/>
              </a:lnSpc>
              <a:buNone/>
            </a:pPr>
            <a:endParaRPr lang="ru-RU" altLang="ru-RU" sz="2000" i="1" u="sng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 i="1" dirty="0" smtClean="0">
                <a:latin typeface="Times New Roman" panose="02020603050405020304" pitchFamily="18" charset="0"/>
              </a:rPr>
              <a:t>3. </a:t>
            </a:r>
            <a:r>
              <a:rPr lang="ru-RU" sz="2000" i="1" u="sng" dirty="0" smtClean="0">
                <a:latin typeface="Times New Roman" panose="02020603050405020304" pitchFamily="18" charset="0"/>
              </a:rPr>
              <a:t>Общегосударственным </a:t>
            </a:r>
            <a:r>
              <a:rPr lang="ru-RU" sz="2000" i="1" u="sng" dirty="0">
                <a:latin typeface="Times New Roman" panose="02020603050405020304" pitchFamily="18" charset="0"/>
              </a:rPr>
              <a:t>классификатором Республики </a:t>
            </a:r>
            <a:r>
              <a:rPr lang="ru-RU" sz="2000" i="1" u="sng" dirty="0" smtClean="0">
                <a:latin typeface="Times New Roman" panose="02020603050405020304" pitchFamily="18" charset="0"/>
              </a:rPr>
              <a:t>Беларусь ОКРБ 014</a:t>
            </a:r>
            <a:r>
              <a:rPr lang="ru-RU" sz="2000" i="1" u="sng" dirty="0" smtClean="0">
                <a:solidFill>
                  <a:schemeClr val="accent4"/>
                </a:solidFill>
                <a:latin typeface="Times New Roman" panose="02020603050405020304" pitchFamily="18" charset="0"/>
              </a:rPr>
              <a:t>-2017 </a:t>
            </a:r>
            <a:r>
              <a:rPr lang="ru-RU" sz="2000" i="1" u="sng" dirty="0">
                <a:latin typeface="Times New Roman" panose="02020603050405020304" pitchFamily="18" charset="0"/>
              </a:rPr>
              <a:t>«Занятия</a:t>
            </a:r>
            <a:r>
              <a:rPr lang="ru-RU" sz="2000" i="1" u="sng" dirty="0" smtClean="0">
                <a:latin typeface="Times New Roman" panose="02020603050405020304" pitchFamily="18" charset="0"/>
              </a:rPr>
              <a:t>»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b="0" i="1" dirty="0" smtClean="0">
                <a:latin typeface="Times New Roman" panose="02020603050405020304" pitchFamily="18" charset="0"/>
              </a:rPr>
              <a:t>(постановление </a:t>
            </a:r>
            <a:r>
              <a:rPr lang="ru-RU" sz="2000" b="0" i="1" dirty="0">
                <a:latin typeface="Times New Roman" panose="02020603050405020304" pitchFamily="18" charset="0"/>
              </a:rPr>
              <a:t>Министерства труда и социальной защиты Республики Беларусь от 24 июля 2017 г. № 33 «Об утверждении общегосударственного классификатора Республики Беларусь</a:t>
            </a:r>
            <a:r>
              <a:rPr lang="ru-RU" sz="2000" b="0" i="1" dirty="0" smtClean="0">
                <a:latin typeface="Times New Roman" panose="02020603050405020304" pitchFamily="18" charset="0"/>
              </a:rPr>
              <a:t>»)</a:t>
            </a:r>
            <a:endParaRPr lang="ru-RU" sz="2000" b="0" i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ru-RU" altLang="ru-RU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2" y="980728"/>
            <a:ext cx="8291512" cy="1007889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ts val="1900"/>
              </a:lnSpc>
              <a:spcBef>
                <a:spcPts val="0"/>
              </a:spcBef>
              <a:buFontTx/>
              <a:buNone/>
              <a:defRPr/>
            </a:pPr>
            <a:r>
              <a:rPr lang="ru-RU" altLang="en-US" sz="16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РАЗДЕЛ </a:t>
            </a:r>
            <a:r>
              <a:rPr lang="en-US" altLang="en-US" sz="16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I</a:t>
            </a:r>
            <a:r>
              <a:rPr lang="ru-RU" altLang="en-US" sz="16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«ЧИСЛЕННОСТЬ И НАЧИСЛЕННАЯ ЗАРАБОТНАЯ ПЛАТА </a:t>
            </a:r>
          </a:p>
          <a:p>
            <a:pPr algn="ctr" eaLnBrk="1" hangingPunct="1">
              <a:lnSpc>
                <a:spcPts val="1900"/>
              </a:lnSpc>
              <a:spcBef>
                <a:spcPts val="0"/>
              </a:spcBef>
              <a:buFontTx/>
              <a:buNone/>
              <a:defRPr/>
            </a:pPr>
            <a:r>
              <a:rPr lang="ru-RU" altLang="en-US" sz="16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РАБОТНИКОВ СПИСОЧНОГО СОСТАВА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en-US" sz="16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ПО КАТЕГОРИЯМ ПЕРСОНАЛА»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862236"/>
              </p:ext>
            </p:extLst>
          </p:nvPr>
        </p:nvGraphicFramePr>
        <p:xfrm>
          <a:off x="179513" y="1786727"/>
          <a:ext cx="8806010" cy="4608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5">
                  <a:extLst>
                    <a:ext uri="{9D8B030D-6E8A-4147-A177-3AD203B41FA5}">
                      <a16:colId xmlns:a16="http://schemas.microsoft.com/office/drawing/2014/main" val="414258102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550771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513965358"/>
                    </a:ext>
                  </a:extLst>
                </a:gridCol>
                <a:gridCol w="481956">
                  <a:extLst>
                    <a:ext uri="{9D8B030D-6E8A-4147-A177-3AD203B41FA5}">
                      <a16:colId xmlns:a16="http://schemas.microsoft.com/office/drawing/2014/main" val="4003247290"/>
                    </a:ext>
                  </a:extLst>
                </a:gridCol>
                <a:gridCol w="725277">
                  <a:extLst>
                    <a:ext uri="{9D8B030D-6E8A-4147-A177-3AD203B41FA5}">
                      <a16:colId xmlns:a16="http://schemas.microsoft.com/office/drawing/2014/main" val="3809781947"/>
                    </a:ext>
                  </a:extLst>
                </a:gridCol>
                <a:gridCol w="870333">
                  <a:extLst>
                    <a:ext uri="{9D8B030D-6E8A-4147-A177-3AD203B41FA5}">
                      <a16:colId xmlns:a16="http://schemas.microsoft.com/office/drawing/2014/main" val="1652698854"/>
                    </a:ext>
                  </a:extLst>
                </a:gridCol>
                <a:gridCol w="652749">
                  <a:extLst>
                    <a:ext uri="{9D8B030D-6E8A-4147-A177-3AD203B41FA5}">
                      <a16:colId xmlns:a16="http://schemas.microsoft.com/office/drawing/2014/main" val="2980157895"/>
                    </a:ext>
                  </a:extLst>
                </a:gridCol>
                <a:gridCol w="725277">
                  <a:extLst>
                    <a:ext uri="{9D8B030D-6E8A-4147-A177-3AD203B41FA5}">
                      <a16:colId xmlns:a16="http://schemas.microsoft.com/office/drawing/2014/main" val="3920169355"/>
                    </a:ext>
                  </a:extLst>
                </a:gridCol>
                <a:gridCol w="652749">
                  <a:extLst>
                    <a:ext uri="{9D8B030D-6E8A-4147-A177-3AD203B41FA5}">
                      <a16:colId xmlns:a16="http://schemas.microsoft.com/office/drawing/2014/main" val="1959801894"/>
                    </a:ext>
                  </a:extLst>
                </a:gridCol>
                <a:gridCol w="797805">
                  <a:extLst>
                    <a:ext uri="{9D8B030D-6E8A-4147-A177-3AD203B41FA5}">
                      <a16:colId xmlns:a16="http://schemas.microsoft.com/office/drawing/2014/main" val="2626955049"/>
                    </a:ext>
                  </a:extLst>
                </a:gridCol>
                <a:gridCol w="797805">
                  <a:extLst>
                    <a:ext uri="{9D8B030D-6E8A-4147-A177-3AD203B41FA5}">
                      <a16:colId xmlns:a16="http://schemas.microsoft.com/office/drawing/2014/main" val="77129472"/>
                    </a:ext>
                  </a:extLst>
                </a:gridCol>
                <a:gridCol w="797804">
                  <a:extLst>
                    <a:ext uri="{9D8B030D-6E8A-4147-A177-3AD203B41FA5}">
                      <a16:colId xmlns:a16="http://schemas.microsoft.com/office/drawing/2014/main" val="447518099"/>
                    </a:ext>
                  </a:extLst>
                </a:gridCol>
              </a:tblGrid>
              <a:tr h="182314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496" marR="564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496" marR="56496" marT="0" marB="0"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496" marR="56496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solidFill>
                            <a:schemeClr val="tx2"/>
                          </a:solidFill>
                          <a:effectLst/>
                        </a:rPr>
                        <a:t>Таблица 1</a:t>
                      </a:r>
                      <a:endParaRPr lang="ru-RU" sz="8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496" marR="56496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172232"/>
                  </a:ext>
                </a:extLst>
              </a:tr>
              <a:tr h="170189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показателя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Но-мер 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стро-ки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1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Мужчины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10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Женщины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465221"/>
                  </a:ext>
                </a:extLst>
              </a:tr>
              <a:tr h="5348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средне-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списоч-ная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числен-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ность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работ-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ников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человек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фонд заработной платы, начисленный 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октябрь, 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тысяч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рублей*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-чески 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отрабо-тано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октябрь, 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челове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-ко-часов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средне-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списоч-ная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числен-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ность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работ-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ников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человек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фонд заработной платы, начисленный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октябрь, тысяч рублей *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факти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-чески 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отрабо-тано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 октябрь,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человеко-часов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106086"/>
                  </a:ext>
                </a:extLst>
              </a:tr>
              <a:tr h="250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него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него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66445"/>
                  </a:ext>
                </a:extLst>
              </a:tr>
              <a:tr h="1506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ным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ставкам (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ным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окладам), базовой ставке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надбавки и доплаты к тарифным ставкам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(тарифным окладам),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базовой ставке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ным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ставкам (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тариф-</a:t>
                      </a:r>
                      <a:r>
                        <a:rPr lang="ru-RU" sz="100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ным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окладам), базовой ставке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надбавки и доплаты к тарифным ставкам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(тарифным окладам), </a:t>
                      </a:r>
                      <a:b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базовой ставке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883695"/>
                  </a:ext>
                </a:extLst>
              </a:tr>
              <a:tr h="184069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169643"/>
                  </a:ext>
                </a:extLst>
              </a:tr>
              <a:tr h="41631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Всего (сумма строк с 02 по 05)..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01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841820"/>
                  </a:ext>
                </a:extLst>
              </a:tr>
              <a:tr h="200803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в том числе: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44145"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659419"/>
                  </a:ext>
                </a:extLst>
              </a:tr>
              <a:tr h="184896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руководители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012136"/>
                  </a:ext>
                </a:extLst>
              </a:tr>
              <a:tr h="174581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специалисты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….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551078"/>
                  </a:ext>
                </a:extLst>
              </a:tr>
              <a:tr h="402837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другие служащие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..........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04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396883"/>
                  </a:ext>
                </a:extLst>
              </a:tr>
              <a:tr h="200805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рабочие</a:t>
                      </a:r>
                      <a:r>
                        <a:rPr lang="ru-RU" sz="100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………..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05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ru-RU" sz="1000" dirty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000" dirty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065532"/>
                  </a:ext>
                </a:extLst>
              </a:tr>
              <a:tr h="200805">
                <a:tc>
                  <a:txBody>
                    <a:bodyPr/>
                    <a:lstStyle/>
                    <a:p>
                      <a:pPr marL="144145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endParaRPr lang="ru-RU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496" marR="56496" marT="0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001501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229600" cy="4713288"/>
          </a:xfrm>
        </p:spPr>
        <p:txBody>
          <a:bodyPr>
            <a:noAutofit/>
          </a:bodyPr>
          <a:lstStyle/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None/>
            </a:pP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en-US" sz="2000" b="1" i="1" u="sng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1 и 6</a:t>
            </a: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отражается среднесписочная численность работников (мужчин и женщин), без внешних совместителей и граждан, выполнявших работу по гражданско-правовым договорам</a:t>
            </a: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рассчитанная исходя из численности работников списочного  состава за каждый день октября и деления полученной суммы на 31, </a:t>
            </a: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работников: </a:t>
            </a:r>
          </a:p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Char char="-"/>
            </a:pP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находящихся в отпусках по беременности и родам, по уходу </a:t>
            </a:r>
            <a:b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ребенком до достижения им возраста трех лет; </a:t>
            </a:r>
          </a:p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Char char="-"/>
            </a:pP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явившихся на работу вследствие временной нетрудоспособности; </a:t>
            </a:r>
          </a:p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Char char="-"/>
            </a:pP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находящихся в отпусках без сохранения заработной платы (кроме находящихся в отпусках, предоставляемых по инициативе нанимателя);</a:t>
            </a:r>
          </a:p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Char char="-"/>
            </a:pPr>
            <a:r>
              <a:rPr lang="ru-RU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других категорий работников в соответствии с подпунктом 10.1. пункта 10 Указаний по труду.</a:t>
            </a:r>
          </a:p>
          <a:p>
            <a:pPr marL="0" algn="just" eaLnBrk="1" hangingPunct="1">
              <a:lnSpc>
                <a:spcPts val="2100"/>
              </a:lnSpc>
              <a:spcBef>
                <a:spcPts val="0"/>
              </a:spcBef>
              <a:buFontTx/>
              <a:buChar char="-"/>
            </a:pPr>
            <a:endParaRPr lang="ru-RU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lnSpc>
                <a:spcPts val="2100"/>
              </a:lnSpc>
              <a:spcBef>
                <a:spcPts val="0"/>
              </a:spcBef>
              <a:buNone/>
            </a:pP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01 (графа 1 + графа 6) </a:t>
            </a:r>
            <a:r>
              <a:rPr lang="ru-RU" altLang="en-US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6-т (профессии) </a:t>
            </a: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marL="0" indent="0" algn="just" eaLnBrk="1" hangingPunct="1">
              <a:lnSpc>
                <a:spcPts val="2100"/>
              </a:lnSpc>
              <a:spcBef>
                <a:spcPts val="0"/>
              </a:spcBef>
              <a:buNone/>
            </a:pP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01 графа 1 </a:t>
            </a:r>
            <a:r>
              <a:rPr lang="ru-RU" altLang="en-US" sz="2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12-т </a:t>
            </a: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январь-октябрь </a:t>
            </a: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altLang="en-US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2480644"/>
            <a:ext cx="8507288" cy="2424684"/>
          </a:xfrm>
        </p:spPr>
        <p:txBody>
          <a:bodyPr>
            <a:normAutofit/>
          </a:bodyPr>
          <a:lstStyle/>
          <a:p>
            <a:pPr algn="just" eaLnBrk="1" hangingPunct="1">
              <a:buFontTx/>
              <a:buNone/>
            </a:pPr>
            <a:r>
              <a:rPr lang="ru-RU" altLang="en-US" sz="2800" dirty="0" smtClean="0"/>
              <a:t>   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При распределении численности работников по категориям персонала необходимо руководствоваться </a:t>
            </a:r>
            <a:r>
              <a:rPr lang="ru-RU" altLang="en-US" sz="1500" b="1" dirty="0" smtClean="0">
                <a:latin typeface="Times New Roman" panose="02020603050405020304" pitchFamily="18" charset="0"/>
              </a:rPr>
              <a:t>таблицей 2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 </a:t>
            </a:r>
            <a:r>
              <a:rPr lang="ru-RU" altLang="en-US" sz="1500" b="1" dirty="0" smtClean="0">
                <a:latin typeface="Times New Roman" panose="02020603050405020304" pitchFamily="18" charset="0"/>
              </a:rPr>
              <a:t>общегосударственного классификатора Республики Беларусь </a:t>
            </a:r>
            <a:r>
              <a:rPr lang="ru-RU" altLang="en-US" sz="1800" b="1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«Занятия», 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утвержденного постановлением Министерства труда и социальной защиты Республики Беларусь от 24 июля 2017 г. № 33 (далее – </a:t>
            </a:r>
            <a:r>
              <a:rPr lang="ru-RU" altLang="en-US" sz="1500" b="1" dirty="0" smtClean="0">
                <a:latin typeface="Times New Roman" panose="02020603050405020304" pitchFamily="18" charset="0"/>
              </a:rPr>
              <a:t>ОКРБ 014-2017</a:t>
            </a:r>
            <a:r>
              <a:rPr lang="ru-RU" altLang="en-US" sz="1500" dirty="0" smtClean="0">
                <a:latin typeface="Times New Roman" panose="02020603050405020304" pitchFamily="18" charset="0"/>
              </a:rPr>
              <a:t>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91680" y="3789040"/>
            <a:ext cx="8291512" cy="1835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ru-RU" altLang="en-US" sz="1800" i="1" u="sng" kern="0" dirty="0" smtClean="0">
                <a:latin typeface="Times New Roman" panose="02020603050405020304" pitchFamily="18" charset="0"/>
              </a:rPr>
              <a:t>Код категории должности служащего</a:t>
            </a:r>
            <a:r>
              <a:rPr lang="ru-RU" altLang="en-US" sz="1800" kern="0" dirty="0" smtClean="0">
                <a:latin typeface="Times New Roman" panose="02020603050405020304" pitchFamily="18" charset="0"/>
              </a:rPr>
              <a:t>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присваивается в соответствии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500" kern="0" dirty="0" smtClean="0">
                <a:latin typeface="Times New Roman" panose="02020603050405020304" pitchFamily="18" charset="0"/>
              </a:rPr>
              <a:t>с  кодами, предусмотренными в </a:t>
            </a:r>
            <a:r>
              <a:rPr lang="ru-RU" altLang="en-US" sz="1500" kern="0" dirty="0" err="1" smtClean="0">
                <a:latin typeface="Times New Roman" panose="02020603050405020304" pitchFamily="18" charset="0"/>
              </a:rPr>
              <a:t>тТаблице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2 в графе «Код категории должности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500" kern="0" dirty="0" smtClean="0">
                <a:latin typeface="Times New Roman" panose="02020603050405020304" pitchFamily="18" charset="0"/>
              </a:rPr>
              <a:t>служащего».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500" kern="0" dirty="0" smtClean="0">
                <a:latin typeface="Times New Roman" panose="02020603050405020304" pitchFamily="18" charset="0"/>
              </a:rPr>
              <a:t>код  </a:t>
            </a:r>
            <a:r>
              <a:rPr lang="ru-RU" altLang="en-US" sz="1800" kern="0" dirty="0" smtClean="0">
                <a:latin typeface="Times New Roman" panose="02020603050405020304" pitchFamily="18" charset="0"/>
              </a:rPr>
              <a:t>1 - руководители,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800" kern="0" dirty="0" smtClean="0">
                <a:latin typeface="Times New Roman" panose="02020603050405020304" pitchFamily="18" charset="0"/>
              </a:rPr>
              <a:t>       2 - специалисты,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800" kern="0" dirty="0" smtClean="0">
                <a:latin typeface="Times New Roman" panose="02020603050405020304" pitchFamily="18" charset="0"/>
              </a:rPr>
              <a:t>       3 – другие служащие.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en-US" sz="1500" i="1" u="sng" kern="0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en-US" sz="1800" i="1" u="sng" kern="0" dirty="0" smtClean="0">
                <a:latin typeface="Times New Roman" panose="02020603050405020304" pitchFamily="18" charset="0"/>
              </a:rPr>
              <a:t>Код профессии рабочего</a:t>
            </a:r>
            <a:r>
              <a:rPr lang="ru-RU" altLang="en-US" sz="1800" kern="0" dirty="0" smtClean="0">
                <a:latin typeface="Times New Roman" panose="02020603050405020304" pitchFamily="18" charset="0"/>
              </a:rPr>
              <a:t> </a:t>
            </a:r>
            <a:r>
              <a:rPr lang="ru-RU" altLang="en-US" sz="1500" kern="0" dirty="0" smtClean="0">
                <a:latin typeface="Times New Roman" panose="02020603050405020304" pitchFamily="18" charset="0"/>
              </a:rPr>
              <a:t>присваивается в соответствии с кодами, </a:t>
            </a:r>
            <a:br>
              <a:rPr lang="ru-RU" altLang="en-US" sz="1500" kern="0" dirty="0" smtClean="0">
                <a:latin typeface="Times New Roman" panose="02020603050405020304" pitchFamily="18" charset="0"/>
              </a:rPr>
            </a:br>
            <a:r>
              <a:rPr lang="ru-RU" altLang="en-US" sz="1500" kern="0" dirty="0" smtClean="0">
                <a:latin typeface="Times New Roman" panose="02020603050405020304" pitchFamily="18" charset="0"/>
              </a:rPr>
              <a:t>предусмотренными  в Таблице 2 ОКРБ 014-2017.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en-US" sz="3000" i="1" u="sng" kern="0" dirty="0" smtClean="0">
              <a:latin typeface="Times New Roman" panose="02020603050405020304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1196752"/>
            <a:ext cx="871296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lnSpc>
                <a:spcPts val="1800"/>
              </a:lnSpc>
              <a:spcBef>
                <a:spcPts val="0"/>
              </a:spcBef>
              <a:buFontTx/>
              <a:buNone/>
            </a:pPr>
            <a:r>
              <a:rPr lang="ru-RU" altLang="en-US" sz="1800" kern="0" dirty="0" smtClean="0">
                <a:latin typeface="Times New Roman" panose="02020603050405020304" pitchFamily="18" charset="0"/>
              </a:rPr>
              <a:t>Работник, выполняющий работу по основному трудовому договору и работу </a:t>
            </a:r>
            <a:br>
              <a:rPr lang="ru-RU" altLang="en-US" sz="1800" kern="0" dirty="0" smtClean="0">
                <a:latin typeface="Times New Roman" panose="02020603050405020304" pitchFamily="18" charset="0"/>
              </a:rPr>
            </a:br>
            <a:r>
              <a:rPr lang="ru-RU" altLang="en-US" sz="1800" kern="0" dirty="0" smtClean="0">
                <a:latin typeface="Times New Roman" panose="02020603050405020304" pitchFamily="18" charset="0"/>
              </a:rPr>
              <a:t>по внутреннему совместительству, или выполняющий работу по гражданско-правовым договорам </a:t>
            </a:r>
            <a:r>
              <a:rPr lang="ru-RU" altLang="en-US" sz="1800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в этой же организации, </a:t>
            </a:r>
            <a:r>
              <a:rPr lang="ru-RU" altLang="en-US" sz="1800" kern="0" dirty="0" smtClean="0">
                <a:latin typeface="Times New Roman" panose="02020603050405020304" pitchFamily="18" charset="0"/>
              </a:rPr>
              <a:t>более одной месячной тарифной ставки, </a:t>
            </a:r>
            <a:r>
              <a:rPr lang="ru-RU" altLang="en-US" sz="1800" i="1" u="sng" kern="0" dirty="0" smtClean="0">
                <a:latin typeface="Times New Roman" panose="02020603050405020304" pitchFamily="18" charset="0"/>
              </a:rPr>
              <a:t>включается в среднесписочную численность </a:t>
            </a:r>
            <a:r>
              <a:rPr lang="ru-RU" altLang="en-US" sz="1800" i="1" u="sng" kern="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один раз </a:t>
            </a:r>
            <a:r>
              <a:rPr lang="ru-RU" altLang="en-US" sz="1800" i="1" u="sng" kern="0" dirty="0" smtClean="0">
                <a:latin typeface="Times New Roman" panose="02020603050405020304" pitchFamily="18" charset="0"/>
              </a:rPr>
              <a:t>по его основной должности (профессии).</a:t>
            </a:r>
            <a:endParaRPr lang="ru-RU" altLang="en-US" sz="1800" kern="0" dirty="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6325"/>
            <a:ext cx="8229600" cy="4368899"/>
          </a:xfrm>
        </p:spPr>
        <p:txBody>
          <a:bodyPr>
            <a:normAutofit fontScale="92500" lnSpcReduction="10000"/>
          </a:bodyPr>
          <a:lstStyle/>
          <a:p>
            <a:pPr indent="0" eaLnBrk="1" hangingPunct="1">
              <a:buFontTx/>
              <a:buNone/>
            </a:pPr>
            <a:r>
              <a:rPr lang="ru-RU" altLang="en-US" sz="2400" dirty="0" smtClean="0">
                <a:latin typeface="Times New Roman" panose="02020603050405020304" pitchFamily="18" charset="0"/>
              </a:rPr>
              <a:t>В </a:t>
            </a:r>
            <a:r>
              <a:rPr lang="ru-RU" altLang="en-US" sz="2400" b="1" i="1" u="sng" dirty="0" smtClean="0">
                <a:solidFill>
                  <a:srgbClr val="990033"/>
                </a:solidFill>
                <a:latin typeface="Times New Roman" panose="02020603050405020304" pitchFamily="18" charset="0"/>
              </a:rPr>
              <a:t>графах 2 и 7</a:t>
            </a:r>
            <a:r>
              <a:rPr lang="ru-RU" altLang="en-US" sz="2400" dirty="0" smtClean="0">
                <a:latin typeface="Times New Roman" panose="02020603050405020304" pitchFamily="18" charset="0"/>
              </a:rPr>
              <a:t> отражается фонд заработной платы, включающий: </a:t>
            </a:r>
          </a:p>
          <a:p>
            <a:pPr eaLnBrk="1" hangingPunct="1">
              <a:buFontTx/>
              <a:buChar char="-"/>
            </a:pPr>
            <a:r>
              <a:rPr lang="ru-RU" altLang="en-US" sz="2400" dirty="0" smtClean="0">
                <a:latin typeface="Times New Roman" panose="02020603050405020304" pitchFamily="18" charset="0"/>
              </a:rPr>
              <a:t>заработную плату за выполненную работу и отработанное время; </a:t>
            </a:r>
          </a:p>
          <a:p>
            <a:pPr eaLnBrk="1" hangingPunct="1">
              <a:buFontTx/>
              <a:buChar char="-"/>
            </a:pPr>
            <a:r>
              <a:rPr lang="ru-RU" altLang="en-US" sz="2400" dirty="0" smtClean="0">
                <a:latin typeface="Times New Roman" panose="02020603050405020304" pitchFamily="18" charset="0"/>
              </a:rPr>
              <a:t>стимулирующие и компенсирующие выплаты; </a:t>
            </a:r>
          </a:p>
          <a:p>
            <a:pPr eaLnBrk="1" hangingPunct="1">
              <a:buFontTx/>
              <a:buChar char="-"/>
            </a:pPr>
            <a:r>
              <a:rPr lang="ru-RU" altLang="en-US" sz="2400" dirty="0" smtClean="0">
                <a:latin typeface="Times New Roman" panose="02020603050405020304" pitchFamily="18" charset="0"/>
              </a:rPr>
              <a:t>оплату за неотработанное время; </a:t>
            </a:r>
          </a:p>
          <a:p>
            <a:pPr eaLnBrk="1" hangingPunct="1">
              <a:buFontTx/>
              <a:buChar char="-"/>
            </a:pPr>
            <a:r>
              <a:rPr lang="ru-RU" altLang="en-US" sz="2400" dirty="0" smtClean="0">
                <a:latin typeface="Times New Roman" panose="02020603050405020304" pitchFamily="18" charset="0"/>
              </a:rPr>
              <a:t>другие выплаты, включаемые в состав фонда заработной платы, за исключением выплат, предусмотренных подпунктами 48.18 – 48.20 пункта 48 Указаний по труду.</a:t>
            </a:r>
          </a:p>
          <a:p>
            <a:pPr eaLnBrk="1" hangingPunct="1">
              <a:buFontTx/>
              <a:buChar char="-"/>
            </a:pPr>
            <a:endParaRPr lang="ru-RU" altLang="en-US" sz="2800" dirty="0" smtClean="0">
              <a:latin typeface="Times New Roman" panose="02020603050405020304" pitchFamily="18" charset="0"/>
            </a:endParaRP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01 (графа </a:t>
            </a:r>
            <a:r>
              <a:rPr lang="ru-RU" alt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графа </a:t>
            </a:r>
            <a:r>
              <a:rPr lang="ru-RU" alt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altLang="en-US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6-т (профессии) </a:t>
            </a: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marL="0" indent="0" algn="just">
              <a:lnSpc>
                <a:spcPts val="2100"/>
              </a:lnSpc>
              <a:spcBef>
                <a:spcPts val="0"/>
              </a:spcBef>
              <a:buNone/>
            </a:pPr>
            <a:r>
              <a:rPr lang="ru-RU" alt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(строка 02 – строка 03 - строка 04) </a:t>
            </a: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 </a:t>
            </a:r>
            <a:r>
              <a:rPr lang="ru-RU" altLang="en-US" sz="2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12-т </a:t>
            </a:r>
            <a:r>
              <a:rPr lang="ru-RU" altLang="en-US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en-US" sz="2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январь-октябрь </a:t>
            </a:r>
            <a:r>
              <a:rPr lang="ru-RU" altLang="en-US" sz="2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altLang="en-US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eaLnBrk="1" hangingPunct="1">
              <a:buFontTx/>
              <a:buChar char="-"/>
            </a:pPr>
            <a:endParaRPr lang="ru-RU" altLang="en-US" sz="280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319088"/>
            <a:ext cx="8229600" cy="166975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en-US" sz="2800" dirty="0" smtClean="0">
              <a:latin typeface="Times New Roman" panose="02020603050405020304" pitchFamily="18" charset="0"/>
            </a:endParaRPr>
          </a:p>
          <a:p>
            <a:pPr indent="0" algn="just" eaLnBrk="1" hangingPunct="1">
              <a:buFontTx/>
              <a:buNone/>
            </a:pPr>
            <a:r>
              <a:rPr lang="ru-RU" altLang="en-US" sz="2200" dirty="0" smtClean="0">
                <a:latin typeface="Times New Roman" panose="02020603050405020304" pitchFamily="18" charset="0"/>
              </a:rPr>
              <a:t>В </a:t>
            </a:r>
            <a:r>
              <a:rPr lang="ru-RU" altLang="en-US" sz="2200" b="1" i="1" u="sng" dirty="0" smtClean="0">
                <a:solidFill>
                  <a:srgbClr val="990033"/>
                </a:solidFill>
                <a:latin typeface="Times New Roman" panose="02020603050405020304" pitchFamily="18" charset="0"/>
              </a:rPr>
              <a:t>графах 3,4,8,9</a:t>
            </a:r>
            <a:r>
              <a:rPr lang="ru-RU" altLang="en-US" sz="2200" dirty="0" smtClean="0">
                <a:latin typeface="Times New Roman" panose="02020603050405020304" pitchFamily="18" charset="0"/>
              </a:rPr>
              <a:t> отражается фонд заработной платы, начисленный по тарифным ставкам (тарифным окладам), базовой ставке только </a:t>
            </a:r>
            <a:r>
              <a:rPr lang="ru-RU" altLang="en-US" sz="220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по основной должности </a:t>
            </a:r>
            <a:r>
              <a:rPr lang="ru-RU" altLang="en-US" sz="2200" dirty="0" smtClean="0">
                <a:latin typeface="Times New Roman" panose="02020603050405020304" pitchFamily="18" charset="0"/>
              </a:rPr>
              <a:t>(профессии) </a:t>
            </a:r>
            <a:r>
              <a:rPr lang="ru-RU" altLang="en-US" sz="220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(без внутреннего совместительства).</a:t>
            </a:r>
          </a:p>
          <a:p>
            <a:pPr indent="0" algn="just" eaLnBrk="1" hangingPunct="1">
              <a:buFontTx/>
              <a:buNone/>
            </a:pPr>
            <a:endParaRPr lang="ru-RU" altLang="en-US" sz="2200" dirty="0" smtClean="0">
              <a:solidFill>
                <a:srgbClr val="00B050"/>
              </a:solidFill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ru-RU" altLang="en-US" sz="2800" dirty="0" smtClean="0">
                <a:latin typeface="Times New Roman" panose="02020603050405020304" pitchFamily="18" charset="0"/>
              </a:rPr>
              <a:t>. </a:t>
            </a:r>
          </a:p>
          <a:p>
            <a:pPr eaLnBrk="1" hangingPunct="1">
              <a:buFontTx/>
              <a:buNone/>
            </a:pPr>
            <a:endParaRPr lang="ru-RU" altLang="en-US" sz="2800" dirty="0" smtClean="0">
              <a:latin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3568" y="2348880"/>
            <a:ext cx="8229600" cy="39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v"/>
              <a:defRPr sz="28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altLang="en-US" sz="2200" kern="0" dirty="0" smtClean="0">
                <a:latin typeface="Times New Roman" panose="02020603050405020304" pitchFamily="18" charset="0"/>
              </a:rPr>
              <a:t>В </a:t>
            </a:r>
            <a:r>
              <a:rPr lang="ru-RU" altLang="en-US" sz="2200" i="1" u="sng" kern="0" dirty="0" smtClean="0">
                <a:solidFill>
                  <a:srgbClr val="990033"/>
                </a:solidFill>
                <a:latin typeface="Times New Roman" panose="02020603050405020304" pitchFamily="18" charset="0"/>
              </a:rPr>
              <a:t>графах 5 и 10</a:t>
            </a:r>
            <a:r>
              <a:rPr lang="ru-RU" altLang="en-US" sz="2200" kern="0" dirty="0" smtClean="0">
                <a:latin typeface="Times New Roman" panose="02020603050405020304" pitchFamily="18" charset="0"/>
              </a:rPr>
              <a:t> отражается общее количество отработанных мужчинами и женщинами человеко-часов </a:t>
            </a:r>
            <a:r>
              <a:rPr lang="ru-RU" altLang="en-US" sz="2200" u="sng" kern="0" dirty="0" smtClean="0">
                <a:solidFill>
                  <a:srgbClr val="990033"/>
                </a:solidFill>
                <a:latin typeface="Times New Roman" panose="02020603050405020304" pitchFamily="18" charset="0"/>
              </a:rPr>
              <a:t>за октябрь,</a:t>
            </a:r>
            <a:r>
              <a:rPr lang="ru-RU" altLang="en-US" sz="2200" kern="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ru-RU" altLang="en-US" sz="2200" kern="0" dirty="0" smtClean="0">
                <a:latin typeface="Times New Roman" panose="02020603050405020304" pitchFamily="18" charset="0"/>
              </a:rPr>
              <a:t>включая сверхурочные и отработанные в нерабочие праздничные дни, как по основной работе, так и по работе по совместительству и гражданско-правовым договорам в этой же организации (аналогично строки 06 отчета 12-т). 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ru-RU" altLang="en-US" sz="2200" kern="0" dirty="0" smtClean="0">
                <a:latin typeface="Times New Roman" panose="02020603050405020304" pitchFamily="18" charset="0"/>
              </a:rPr>
              <a:t>Для работников </a:t>
            </a:r>
            <a:r>
              <a:rPr lang="ru-RU" altLang="en-US" sz="2200" kern="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учреждений образования </a:t>
            </a:r>
            <a:r>
              <a:rPr lang="ru-RU" altLang="en-US" sz="2200" kern="0" dirty="0" smtClean="0">
                <a:latin typeface="Times New Roman" panose="02020603050405020304" pitchFamily="18" charset="0"/>
              </a:rPr>
              <a:t>в </a:t>
            </a:r>
            <a:r>
              <a:rPr lang="ru-RU" altLang="en-US" sz="2200" u="sng" kern="0" dirty="0" smtClean="0">
                <a:solidFill>
                  <a:srgbClr val="990033"/>
                </a:solidFill>
                <a:latin typeface="Times New Roman" panose="02020603050405020304" pitchFamily="18" charset="0"/>
              </a:rPr>
              <a:t>графах 5 и 10 </a:t>
            </a:r>
            <a:r>
              <a:rPr lang="ru-RU" altLang="en-US" sz="2200" kern="0" dirty="0" smtClean="0">
                <a:latin typeface="Times New Roman" panose="02020603050405020304" pitchFamily="18" charset="0"/>
              </a:rPr>
              <a:t>указывается количество часов педагогической нагрузки.</a:t>
            </a:r>
          </a:p>
          <a:p>
            <a:pPr algn="just">
              <a:lnSpc>
                <a:spcPts val="1600"/>
              </a:lnSpc>
              <a:buFontTx/>
              <a:buNone/>
            </a:pPr>
            <a:endParaRPr lang="ru-RU" altLang="en-US" sz="2200" i="1" kern="0" dirty="0" smtClean="0">
              <a:latin typeface="Times New Roman" panose="02020603050405020304" pitchFamily="18" charset="0"/>
            </a:endParaRPr>
          </a:p>
          <a:p>
            <a:pPr>
              <a:lnSpc>
                <a:spcPts val="1600"/>
              </a:lnSpc>
              <a:buFontTx/>
              <a:buNone/>
            </a:pPr>
            <a:r>
              <a:rPr lang="ru-RU" altLang="en-US" sz="2200" i="1" kern="0" dirty="0" smtClean="0">
                <a:latin typeface="Times New Roman" panose="02020603050405020304" pitchFamily="18" charset="0"/>
              </a:rPr>
              <a:t>В общее количество отработанных человеко-часов за октябрь </a:t>
            </a:r>
          </a:p>
          <a:p>
            <a:pPr>
              <a:lnSpc>
                <a:spcPts val="1600"/>
              </a:lnSpc>
              <a:buFontTx/>
              <a:buNone/>
            </a:pPr>
            <a:r>
              <a:rPr lang="ru-RU" altLang="en-US" sz="2200" i="1" u="sng" kern="0" dirty="0" smtClean="0">
                <a:latin typeface="Times New Roman" panose="02020603050405020304" pitchFamily="18" charset="0"/>
              </a:rPr>
              <a:t>не включается</a:t>
            </a:r>
            <a:r>
              <a:rPr lang="ru-RU" altLang="en-US" sz="2200" i="1" kern="0" dirty="0" smtClean="0">
                <a:latin typeface="Times New Roman" panose="02020603050405020304" pitchFamily="18" charset="0"/>
              </a:rPr>
              <a:t> время: 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трудовых и социальных отпусков, 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болезни, 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целодневных и внутрисменных простоев, 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перерывов в работе женщин для кормления ребенка, 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участия в забастовках,</a:t>
            </a:r>
          </a:p>
          <a:p>
            <a:pPr>
              <a:lnSpc>
                <a:spcPts val="1200"/>
              </a:lnSpc>
              <a:buFontTx/>
              <a:buChar char="-"/>
            </a:pPr>
            <a:r>
              <a:rPr lang="ru-RU" altLang="en-US" sz="1700" kern="0" dirty="0" smtClean="0">
                <a:latin typeface="Times New Roman" panose="02020603050405020304" pitchFamily="18" charset="0"/>
              </a:rPr>
              <a:t>другое.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71" name="Rectangle 166"/>
          <p:cNvSpPr>
            <a:spLocks noGrp="1" noChangeArrowheads="1"/>
          </p:cNvSpPr>
          <p:nvPr>
            <p:ph type="body" sz="half" idx="1"/>
          </p:nvPr>
        </p:nvSpPr>
        <p:spPr>
          <a:xfrm>
            <a:off x="507105" y="4797152"/>
            <a:ext cx="8135938" cy="720725"/>
          </a:xfrm>
          <a:noFill/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en-US" sz="1800" dirty="0" smtClean="0"/>
              <a:t>По </a:t>
            </a:r>
            <a:r>
              <a:rPr lang="ru-RU" altLang="en-US" sz="1800" b="1" i="1" u="sng" dirty="0" smtClean="0">
                <a:solidFill>
                  <a:srgbClr val="FF0000"/>
                </a:solidFill>
              </a:rPr>
              <a:t>строке 06</a:t>
            </a:r>
            <a:r>
              <a:rPr lang="ru-RU" altLang="en-US" sz="1800" dirty="0" smtClean="0">
                <a:solidFill>
                  <a:srgbClr val="FF0000"/>
                </a:solidFill>
              </a:rPr>
              <a:t> </a:t>
            </a:r>
            <a:r>
              <a:rPr lang="ru-RU" altLang="en-US" sz="1800" dirty="0" smtClean="0"/>
              <a:t>отражается численность работников списочного состава, отработавших </a:t>
            </a:r>
            <a:r>
              <a:rPr lang="ru-RU" altLang="en-US" sz="1800" dirty="0" smtClean="0">
                <a:solidFill>
                  <a:srgbClr val="FF0000"/>
                </a:solidFill>
              </a:rPr>
              <a:t>все</a:t>
            </a:r>
            <a:r>
              <a:rPr lang="ru-RU" altLang="en-US" sz="1800" dirty="0" smtClean="0"/>
              <a:t> </a:t>
            </a:r>
            <a:r>
              <a:rPr lang="ru-RU" altLang="en-US" sz="1800" dirty="0" smtClean="0">
                <a:solidFill>
                  <a:srgbClr val="FF0000"/>
                </a:solidFill>
              </a:rPr>
              <a:t>рабочие дни </a:t>
            </a:r>
            <a:r>
              <a:rPr lang="ru-RU" altLang="en-US" sz="1800" dirty="0" smtClean="0"/>
              <a:t>октября.</a:t>
            </a:r>
          </a:p>
        </p:txBody>
      </p:sp>
      <p:graphicFrame>
        <p:nvGraphicFramePr>
          <p:cNvPr id="85161" name="Group 16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10859346"/>
              </p:ext>
            </p:extLst>
          </p:nvPr>
        </p:nvGraphicFramePr>
        <p:xfrm>
          <a:off x="323850" y="1700808"/>
          <a:ext cx="8351838" cy="2902003"/>
        </p:xfrm>
        <a:graphic>
          <a:graphicData uri="http://schemas.openxmlformats.org/drawingml/2006/table">
            <a:tbl>
              <a:tblPr/>
              <a:tblGrid>
                <a:gridCol w="2663974">
                  <a:extLst>
                    <a:ext uri="{9D8B030D-6E8A-4147-A177-3AD203B41FA5}">
                      <a16:colId xmlns:a16="http://schemas.microsoft.com/office/drawing/2014/main" val="369860913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776026253"/>
                    </a:ext>
                  </a:extLst>
                </a:gridCol>
                <a:gridCol w="4967784">
                  <a:extLst>
                    <a:ext uri="{9D8B030D-6E8A-4147-A177-3AD203B41FA5}">
                      <a16:colId xmlns:a16="http://schemas.microsoft.com/office/drawing/2014/main" val="2112487392"/>
                    </a:ext>
                  </a:extLst>
                </a:gridCol>
              </a:tblGrid>
              <a:tr h="54299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строки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работников, полностью отработавших октябрь, человек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8062056"/>
                  </a:ext>
                </a:extLst>
              </a:tr>
              <a:tr h="253357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01401"/>
                  </a:ext>
                </a:extLst>
              </a:tr>
              <a:tr h="31378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(сумма строк с 07 по 10)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06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6590787"/>
                  </a:ext>
                </a:extLst>
              </a:tr>
              <a:tr h="32724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в том числе: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828811"/>
                  </a:ext>
                </a:extLst>
              </a:tr>
              <a:tr h="3259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руководители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648922"/>
                  </a:ext>
                </a:extLst>
              </a:tr>
              <a:tr h="3259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970491"/>
                  </a:ext>
                </a:extLst>
              </a:tr>
              <a:tr h="32724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другие служащие</a:t>
                      </a:r>
                      <a:endParaRPr kumimoji="0" lang="ru-RU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82268"/>
                  </a:ext>
                </a:extLst>
              </a:tr>
              <a:tr h="46461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рабочие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404129"/>
                  </a:ext>
                </a:extLst>
              </a:tr>
            </a:tbl>
          </a:graphicData>
        </a:graphic>
      </p:graphicFrame>
      <p:sp>
        <p:nvSpPr>
          <p:cNvPr id="22572" name="Rectangle 167"/>
          <p:cNvSpPr>
            <a:spLocks noChangeArrowheads="1"/>
          </p:cNvSpPr>
          <p:nvPr/>
        </p:nvSpPr>
        <p:spPr bwMode="auto">
          <a:xfrm>
            <a:off x="539750" y="1037484"/>
            <a:ext cx="8135938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en-US" sz="1800" dirty="0">
                <a:latin typeface="Times New Roman" panose="02020603050405020304" pitchFamily="18" charset="0"/>
              </a:rPr>
              <a:t>Справочная информация</a:t>
            </a:r>
          </a:p>
          <a:p>
            <a:pPr algn="r" eaLnBrk="1" hangingPunct="1">
              <a:buFontTx/>
              <a:buNone/>
            </a:pPr>
            <a:r>
              <a:rPr lang="ru-RU" altLang="en-US" sz="1400" dirty="0">
                <a:latin typeface="Times New Roman" panose="02020603050405020304" pitchFamily="18" charset="0"/>
              </a:rPr>
              <a:t>Таблица 2</a:t>
            </a:r>
            <a:r>
              <a:rPr lang="ru-RU" altLang="en-US" sz="1600" dirty="0">
                <a:latin typeface="Times New Roman" panose="02020603050405020304" pitchFamily="18" charset="0"/>
              </a:rPr>
              <a:t>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76">
  <a:themeElements>
    <a:clrScheme name="1_76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E4A04E"/>
      </a:accent2>
      <a:accent3>
        <a:srgbClr val="FFFFFF"/>
      </a:accent3>
      <a:accent4>
        <a:srgbClr val="174578"/>
      </a:accent4>
      <a:accent5>
        <a:srgbClr val="ABCAE9"/>
      </a:accent5>
      <a:accent6>
        <a:srgbClr val="CF9146"/>
      </a:accent6>
      <a:hlink>
        <a:srgbClr val="66CCFF"/>
      </a:hlink>
      <a:folHlink>
        <a:srgbClr val="969696"/>
      </a:folHlink>
    </a:clrScheme>
    <a:fontScheme name="1_76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76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76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76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5_Оформление по умолчанию">
  <a:themeElements>
    <a:clrScheme name="5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Оформление по умолчанию">
  <a:themeElements>
    <a:clrScheme name="6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7_Оформление по умолчанию">
  <a:themeElements>
    <a:clrScheme name="7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7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8_Оформление по умолчанию">
  <a:themeElements>
    <a:clrScheme name="8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8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9_Оформление по умолчанию">
  <a:themeElements>
    <a:clrScheme name="9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0_Оформление по умолчанию">
  <a:themeElements>
    <a:clrScheme name="10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0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Оформление по умолчанию">
  <a:themeElements>
    <a:clrScheme name="1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2_Оформление по умолчанию">
  <a:themeElements>
    <a:clrScheme name="1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2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94">
  <a:themeElements>
    <a:clrScheme name="94 1">
      <a:dk1>
        <a:srgbClr val="000000"/>
      </a:dk1>
      <a:lt1>
        <a:srgbClr val="FFFFFF"/>
      </a:lt1>
      <a:dk2>
        <a:srgbClr val="4B546F"/>
      </a:dk2>
      <a:lt2>
        <a:srgbClr val="C0C0C0"/>
      </a:lt2>
      <a:accent1>
        <a:srgbClr val="4987E3"/>
      </a:accent1>
      <a:accent2>
        <a:srgbClr val="D9520F"/>
      </a:accent2>
      <a:accent3>
        <a:srgbClr val="FFFFFF"/>
      </a:accent3>
      <a:accent4>
        <a:srgbClr val="000000"/>
      </a:accent4>
      <a:accent5>
        <a:srgbClr val="B1C3EF"/>
      </a:accent5>
      <a:accent6>
        <a:srgbClr val="C4490C"/>
      </a:accent6>
      <a:hlink>
        <a:srgbClr val="36A1B6"/>
      </a:hlink>
      <a:folHlink>
        <a:srgbClr val="9CC769"/>
      </a:folHlink>
    </a:clrScheme>
    <a:fontScheme name="9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4 1">
        <a:dk1>
          <a:srgbClr val="000000"/>
        </a:dk1>
        <a:lt1>
          <a:srgbClr val="FFFFFF"/>
        </a:lt1>
        <a:dk2>
          <a:srgbClr val="4B546F"/>
        </a:dk2>
        <a:lt2>
          <a:srgbClr val="C0C0C0"/>
        </a:lt2>
        <a:accent1>
          <a:srgbClr val="4987E3"/>
        </a:accent1>
        <a:accent2>
          <a:srgbClr val="D9520F"/>
        </a:accent2>
        <a:accent3>
          <a:srgbClr val="FFFFFF"/>
        </a:accent3>
        <a:accent4>
          <a:srgbClr val="000000"/>
        </a:accent4>
        <a:accent5>
          <a:srgbClr val="B1C3EF"/>
        </a:accent5>
        <a:accent6>
          <a:srgbClr val="C4490C"/>
        </a:accent6>
        <a:hlink>
          <a:srgbClr val="36A1B6"/>
        </a:hlink>
        <a:folHlink>
          <a:srgbClr val="9CC7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4 2">
        <a:dk1>
          <a:srgbClr val="000000"/>
        </a:dk1>
        <a:lt1>
          <a:srgbClr val="FFFFFF"/>
        </a:lt1>
        <a:dk2>
          <a:srgbClr val="135377"/>
        </a:dk2>
        <a:lt2>
          <a:srgbClr val="969696"/>
        </a:lt2>
        <a:accent1>
          <a:srgbClr val="2AA08A"/>
        </a:accent1>
        <a:accent2>
          <a:srgbClr val="9C88E6"/>
        </a:accent2>
        <a:accent3>
          <a:srgbClr val="FFFFFF"/>
        </a:accent3>
        <a:accent4>
          <a:srgbClr val="000000"/>
        </a:accent4>
        <a:accent5>
          <a:srgbClr val="ACCDC4"/>
        </a:accent5>
        <a:accent6>
          <a:srgbClr val="8D7BD0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4 3">
        <a:dk1>
          <a:srgbClr val="000000"/>
        </a:dk1>
        <a:lt1>
          <a:srgbClr val="FFFFFF"/>
        </a:lt1>
        <a:dk2>
          <a:srgbClr val="351155"/>
        </a:dk2>
        <a:lt2>
          <a:srgbClr val="969696"/>
        </a:lt2>
        <a:accent1>
          <a:srgbClr val="117AC1"/>
        </a:accent1>
        <a:accent2>
          <a:srgbClr val="38B890"/>
        </a:accent2>
        <a:accent3>
          <a:srgbClr val="FFFFFF"/>
        </a:accent3>
        <a:accent4>
          <a:srgbClr val="000000"/>
        </a:accent4>
        <a:accent5>
          <a:srgbClr val="AABEDD"/>
        </a:accent5>
        <a:accent6>
          <a:srgbClr val="32A682"/>
        </a:accent6>
        <a:hlink>
          <a:srgbClr val="D17FB6"/>
        </a:hlink>
        <a:folHlink>
          <a:srgbClr val="E398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_94">
  <a:themeElements>
    <a:clrScheme name="1_94 1">
      <a:dk1>
        <a:srgbClr val="000000"/>
      </a:dk1>
      <a:lt1>
        <a:srgbClr val="FFFFFF"/>
      </a:lt1>
      <a:dk2>
        <a:srgbClr val="4B546F"/>
      </a:dk2>
      <a:lt2>
        <a:srgbClr val="C0C0C0"/>
      </a:lt2>
      <a:accent1>
        <a:srgbClr val="4987E3"/>
      </a:accent1>
      <a:accent2>
        <a:srgbClr val="D9520F"/>
      </a:accent2>
      <a:accent3>
        <a:srgbClr val="FFFFFF"/>
      </a:accent3>
      <a:accent4>
        <a:srgbClr val="000000"/>
      </a:accent4>
      <a:accent5>
        <a:srgbClr val="B1C3EF"/>
      </a:accent5>
      <a:accent6>
        <a:srgbClr val="C4490C"/>
      </a:accent6>
      <a:hlink>
        <a:srgbClr val="36A1B6"/>
      </a:hlink>
      <a:folHlink>
        <a:srgbClr val="9CC769"/>
      </a:folHlink>
    </a:clrScheme>
    <a:fontScheme name="1_9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94 1">
        <a:dk1>
          <a:srgbClr val="000000"/>
        </a:dk1>
        <a:lt1>
          <a:srgbClr val="FFFFFF"/>
        </a:lt1>
        <a:dk2>
          <a:srgbClr val="4B546F"/>
        </a:dk2>
        <a:lt2>
          <a:srgbClr val="C0C0C0"/>
        </a:lt2>
        <a:accent1>
          <a:srgbClr val="4987E3"/>
        </a:accent1>
        <a:accent2>
          <a:srgbClr val="D9520F"/>
        </a:accent2>
        <a:accent3>
          <a:srgbClr val="FFFFFF"/>
        </a:accent3>
        <a:accent4>
          <a:srgbClr val="000000"/>
        </a:accent4>
        <a:accent5>
          <a:srgbClr val="B1C3EF"/>
        </a:accent5>
        <a:accent6>
          <a:srgbClr val="C4490C"/>
        </a:accent6>
        <a:hlink>
          <a:srgbClr val="36A1B6"/>
        </a:hlink>
        <a:folHlink>
          <a:srgbClr val="9CC7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94 2">
        <a:dk1>
          <a:srgbClr val="000000"/>
        </a:dk1>
        <a:lt1>
          <a:srgbClr val="FFFFFF"/>
        </a:lt1>
        <a:dk2>
          <a:srgbClr val="135377"/>
        </a:dk2>
        <a:lt2>
          <a:srgbClr val="969696"/>
        </a:lt2>
        <a:accent1>
          <a:srgbClr val="2AA08A"/>
        </a:accent1>
        <a:accent2>
          <a:srgbClr val="9C88E6"/>
        </a:accent2>
        <a:accent3>
          <a:srgbClr val="FFFFFF"/>
        </a:accent3>
        <a:accent4>
          <a:srgbClr val="000000"/>
        </a:accent4>
        <a:accent5>
          <a:srgbClr val="ACCDC4"/>
        </a:accent5>
        <a:accent6>
          <a:srgbClr val="8D7BD0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94 3">
        <a:dk1>
          <a:srgbClr val="000000"/>
        </a:dk1>
        <a:lt1>
          <a:srgbClr val="FFFFFF"/>
        </a:lt1>
        <a:dk2>
          <a:srgbClr val="351155"/>
        </a:dk2>
        <a:lt2>
          <a:srgbClr val="969696"/>
        </a:lt2>
        <a:accent1>
          <a:srgbClr val="117AC1"/>
        </a:accent1>
        <a:accent2>
          <a:srgbClr val="38B890"/>
        </a:accent2>
        <a:accent3>
          <a:srgbClr val="FFFFFF"/>
        </a:accent3>
        <a:accent4>
          <a:srgbClr val="000000"/>
        </a:accent4>
        <a:accent5>
          <a:srgbClr val="AABEDD"/>
        </a:accent5>
        <a:accent6>
          <a:srgbClr val="32A682"/>
        </a:accent6>
        <a:hlink>
          <a:srgbClr val="D17FB6"/>
        </a:hlink>
        <a:folHlink>
          <a:srgbClr val="E398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db2004c031gl">
  <a:themeElements>
    <a:clrScheme name="1_cdb2004c031gl 1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1DB3AC"/>
      </a:accent2>
      <a:accent3>
        <a:srgbClr val="FFFFFF"/>
      </a:accent3>
      <a:accent4>
        <a:srgbClr val="174578"/>
      </a:accent4>
      <a:accent5>
        <a:srgbClr val="ABCAE9"/>
      </a:accent5>
      <a:accent6>
        <a:srgbClr val="19A29B"/>
      </a:accent6>
      <a:hlink>
        <a:srgbClr val="9999FF"/>
      </a:hlink>
      <a:folHlink>
        <a:srgbClr val="969696"/>
      </a:folHlink>
    </a:clrScheme>
    <a:fontScheme name="1_cdb2004c03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db2004c031gl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1DB3AC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19A29B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c031gl 2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db2004c031gl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75">
  <a:themeElements>
    <a:clrScheme name="75 3">
      <a:dk1>
        <a:srgbClr val="000000"/>
      </a:dk1>
      <a:lt1>
        <a:srgbClr val="FFFFFF"/>
      </a:lt1>
      <a:dk2>
        <a:srgbClr val="1B4E63"/>
      </a:dk2>
      <a:lt2>
        <a:srgbClr val="DDDDDD"/>
      </a:lt2>
      <a:accent1>
        <a:srgbClr val="328C83"/>
      </a:accent1>
      <a:accent2>
        <a:srgbClr val="DC8300"/>
      </a:accent2>
      <a:accent3>
        <a:srgbClr val="FFFFFF"/>
      </a:accent3>
      <a:accent4>
        <a:srgbClr val="000000"/>
      </a:accent4>
      <a:accent5>
        <a:srgbClr val="ADC5C1"/>
      </a:accent5>
      <a:accent6>
        <a:srgbClr val="C77600"/>
      </a:accent6>
      <a:hlink>
        <a:srgbClr val="9DC03C"/>
      </a:hlink>
      <a:folHlink>
        <a:srgbClr val="2F87D7"/>
      </a:folHlink>
    </a:clrScheme>
    <a:fontScheme name="75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75 1">
        <a:dk1>
          <a:srgbClr val="000066"/>
        </a:dk1>
        <a:lt1>
          <a:srgbClr val="FFFFFF"/>
        </a:lt1>
        <a:dk2>
          <a:srgbClr val="003399"/>
        </a:dk2>
        <a:lt2>
          <a:srgbClr val="DDDDDD"/>
        </a:lt2>
        <a:accent1>
          <a:srgbClr val="1088C4"/>
        </a:accent1>
        <a:accent2>
          <a:srgbClr val="20A286"/>
        </a:accent2>
        <a:accent3>
          <a:srgbClr val="FFFFFF"/>
        </a:accent3>
        <a:accent4>
          <a:srgbClr val="000056"/>
        </a:accent4>
        <a:accent5>
          <a:srgbClr val="AAC3DE"/>
        </a:accent5>
        <a:accent6>
          <a:srgbClr val="1C9279"/>
        </a:accent6>
        <a:hlink>
          <a:srgbClr val="9999FF"/>
        </a:hlink>
        <a:folHlink>
          <a:srgbClr val="D578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5 2">
        <a:dk1>
          <a:srgbClr val="210B66"/>
        </a:dk1>
        <a:lt1>
          <a:srgbClr val="FFFFFF"/>
        </a:lt1>
        <a:dk2>
          <a:srgbClr val="8D4FBB"/>
        </a:dk2>
        <a:lt2>
          <a:srgbClr val="B2B2B2"/>
        </a:lt2>
        <a:accent1>
          <a:srgbClr val="1263B4"/>
        </a:accent1>
        <a:accent2>
          <a:srgbClr val="6BC394"/>
        </a:accent2>
        <a:accent3>
          <a:srgbClr val="FFFFFF"/>
        </a:accent3>
        <a:accent4>
          <a:srgbClr val="1B0856"/>
        </a:accent4>
        <a:accent5>
          <a:srgbClr val="AAB7D6"/>
        </a:accent5>
        <a:accent6>
          <a:srgbClr val="60B086"/>
        </a:accent6>
        <a:hlink>
          <a:srgbClr val="ABAE3E"/>
        </a:hlink>
        <a:folHlink>
          <a:srgbClr val="66B6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5 3">
        <a:dk1>
          <a:srgbClr val="000000"/>
        </a:dk1>
        <a:lt1>
          <a:srgbClr val="FFFFFF"/>
        </a:lt1>
        <a:dk2>
          <a:srgbClr val="1B4E63"/>
        </a:dk2>
        <a:lt2>
          <a:srgbClr val="DDDDDD"/>
        </a:lt2>
        <a:accent1>
          <a:srgbClr val="328C83"/>
        </a:accent1>
        <a:accent2>
          <a:srgbClr val="DC8300"/>
        </a:accent2>
        <a:accent3>
          <a:srgbClr val="FFFFFF"/>
        </a:accent3>
        <a:accent4>
          <a:srgbClr val="000000"/>
        </a:accent4>
        <a:accent5>
          <a:srgbClr val="ADC5C1"/>
        </a:accent5>
        <a:accent6>
          <a:srgbClr val="C77600"/>
        </a:accent6>
        <a:hlink>
          <a:srgbClr val="9DC03C"/>
        </a:hlink>
        <a:folHlink>
          <a:srgbClr val="2F87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_75">
  <a:themeElements>
    <a:clrScheme name="1_75 3">
      <a:dk1>
        <a:srgbClr val="000000"/>
      </a:dk1>
      <a:lt1>
        <a:srgbClr val="FFFFFF"/>
      </a:lt1>
      <a:dk2>
        <a:srgbClr val="1B4E63"/>
      </a:dk2>
      <a:lt2>
        <a:srgbClr val="DDDDDD"/>
      </a:lt2>
      <a:accent1>
        <a:srgbClr val="328C83"/>
      </a:accent1>
      <a:accent2>
        <a:srgbClr val="DC8300"/>
      </a:accent2>
      <a:accent3>
        <a:srgbClr val="FFFFFF"/>
      </a:accent3>
      <a:accent4>
        <a:srgbClr val="000000"/>
      </a:accent4>
      <a:accent5>
        <a:srgbClr val="ADC5C1"/>
      </a:accent5>
      <a:accent6>
        <a:srgbClr val="C77600"/>
      </a:accent6>
      <a:hlink>
        <a:srgbClr val="9DC03C"/>
      </a:hlink>
      <a:folHlink>
        <a:srgbClr val="2F87D7"/>
      </a:folHlink>
    </a:clrScheme>
    <a:fontScheme name="1_75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75 1">
        <a:dk1>
          <a:srgbClr val="000066"/>
        </a:dk1>
        <a:lt1>
          <a:srgbClr val="FFFFFF"/>
        </a:lt1>
        <a:dk2>
          <a:srgbClr val="003399"/>
        </a:dk2>
        <a:lt2>
          <a:srgbClr val="DDDDDD"/>
        </a:lt2>
        <a:accent1>
          <a:srgbClr val="1088C4"/>
        </a:accent1>
        <a:accent2>
          <a:srgbClr val="20A286"/>
        </a:accent2>
        <a:accent3>
          <a:srgbClr val="FFFFFF"/>
        </a:accent3>
        <a:accent4>
          <a:srgbClr val="000056"/>
        </a:accent4>
        <a:accent5>
          <a:srgbClr val="AAC3DE"/>
        </a:accent5>
        <a:accent6>
          <a:srgbClr val="1C9279"/>
        </a:accent6>
        <a:hlink>
          <a:srgbClr val="9999FF"/>
        </a:hlink>
        <a:folHlink>
          <a:srgbClr val="D578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75 2">
        <a:dk1>
          <a:srgbClr val="210B66"/>
        </a:dk1>
        <a:lt1>
          <a:srgbClr val="FFFFFF"/>
        </a:lt1>
        <a:dk2>
          <a:srgbClr val="8D4FBB"/>
        </a:dk2>
        <a:lt2>
          <a:srgbClr val="B2B2B2"/>
        </a:lt2>
        <a:accent1>
          <a:srgbClr val="1263B4"/>
        </a:accent1>
        <a:accent2>
          <a:srgbClr val="6BC394"/>
        </a:accent2>
        <a:accent3>
          <a:srgbClr val="FFFFFF"/>
        </a:accent3>
        <a:accent4>
          <a:srgbClr val="1B0856"/>
        </a:accent4>
        <a:accent5>
          <a:srgbClr val="AAB7D6"/>
        </a:accent5>
        <a:accent6>
          <a:srgbClr val="60B086"/>
        </a:accent6>
        <a:hlink>
          <a:srgbClr val="ABAE3E"/>
        </a:hlink>
        <a:folHlink>
          <a:srgbClr val="66B6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75 3">
        <a:dk1>
          <a:srgbClr val="000000"/>
        </a:dk1>
        <a:lt1>
          <a:srgbClr val="FFFFFF"/>
        </a:lt1>
        <a:dk2>
          <a:srgbClr val="1B4E63"/>
        </a:dk2>
        <a:lt2>
          <a:srgbClr val="DDDDDD"/>
        </a:lt2>
        <a:accent1>
          <a:srgbClr val="328C83"/>
        </a:accent1>
        <a:accent2>
          <a:srgbClr val="DC8300"/>
        </a:accent2>
        <a:accent3>
          <a:srgbClr val="FFFFFF"/>
        </a:accent3>
        <a:accent4>
          <a:srgbClr val="000000"/>
        </a:accent4>
        <a:accent5>
          <a:srgbClr val="ADC5C1"/>
        </a:accent5>
        <a:accent6>
          <a:srgbClr val="C77600"/>
        </a:accent6>
        <a:hlink>
          <a:srgbClr val="9DC03C"/>
        </a:hlink>
        <a:folHlink>
          <a:srgbClr val="2F87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76">
  <a:themeElements>
    <a:clrScheme name="76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E4A04E"/>
      </a:accent2>
      <a:accent3>
        <a:srgbClr val="FFFFFF"/>
      </a:accent3>
      <a:accent4>
        <a:srgbClr val="174578"/>
      </a:accent4>
      <a:accent5>
        <a:srgbClr val="ABCAE9"/>
      </a:accent5>
      <a:accent6>
        <a:srgbClr val="CF9146"/>
      </a:accent6>
      <a:hlink>
        <a:srgbClr val="66CCFF"/>
      </a:hlink>
      <a:folHlink>
        <a:srgbClr val="969696"/>
      </a:folHlink>
    </a:clrScheme>
    <a:fontScheme name="76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76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6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6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db2004c031gl">
  <a:themeElements>
    <a:clrScheme name="cdb2004c031gl 1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1DB3AC"/>
      </a:accent2>
      <a:accent3>
        <a:srgbClr val="FFFFFF"/>
      </a:accent3>
      <a:accent4>
        <a:srgbClr val="174578"/>
      </a:accent4>
      <a:accent5>
        <a:srgbClr val="ABCAE9"/>
      </a:accent5>
      <a:accent6>
        <a:srgbClr val="19A29B"/>
      </a:accent6>
      <a:hlink>
        <a:srgbClr val="9999FF"/>
      </a:hlink>
      <a:folHlink>
        <a:srgbClr val="969696"/>
      </a:folHlink>
    </a:clrScheme>
    <a:fontScheme name="cdb2004c03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db2004c031gl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1DB3AC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19A29B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31gl 2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c031gl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db2004c031gl">
  <a:themeElements>
    <a:clrScheme name="2_cdb2004c031gl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399D72"/>
      </a:accent1>
      <a:accent2>
        <a:srgbClr val="FF9900"/>
      </a:accent2>
      <a:accent3>
        <a:srgbClr val="FFFFFF"/>
      </a:accent3>
      <a:accent4>
        <a:srgbClr val="174578"/>
      </a:accent4>
      <a:accent5>
        <a:srgbClr val="AECCBC"/>
      </a:accent5>
      <a:accent6>
        <a:srgbClr val="E78A00"/>
      </a:accent6>
      <a:hlink>
        <a:srgbClr val="9999FF"/>
      </a:hlink>
      <a:folHlink>
        <a:srgbClr val="969696"/>
      </a:folHlink>
    </a:clrScheme>
    <a:fontScheme name="2_cdb2004c03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cdb2004c031gl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1DB3AC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19A29B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db2004c031gl 2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db2004c031gl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Оформление по умолчанию">
  <a:themeElements>
    <a:clrScheme name="3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Оформление по умолчанию">
  <a:themeElements>
    <a:clrScheme name="4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Оформление по умолчанию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Семинар 1-тэк (продукция) для областей</Template>
  <TotalTime>3240</TotalTime>
  <Words>1680</Words>
  <Application>Microsoft Office PowerPoint</Application>
  <PresentationFormat>Экран (4:3)</PresentationFormat>
  <Paragraphs>495</Paragraphs>
  <Slides>26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56" baseType="lpstr">
      <vt:lpstr>Arial</vt:lpstr>
      <vt:lpstr>Calibri</vt:lpstr>
      <vt:lpstr>Tahoma</vt:lpstr>
      <vt:lpstr>Times New Roman</vt:lpstr>
      <vt:lpstr>Verdana</vt:lpstr>
      <vt:lpstr>Wingdings</vt:lpstr>
      <vt:lpstr>1_76</vt:lpstr>
      <vt:lpstr>1_cdb2004c031gl</vt:lpstr>
      <vt:lpstr>cdb2004c031gl</vt:lpstr>
      <vt:lpstr>2_cdb2004c031gl</vt:lpstr>
      <vt:lpstr>1_Оформление по умолчанию</vt:lpstr>
      <vt:lpstr>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94</vt:lpstr>
      <vt:lpstr>1_94</vt:lpstr>
      <vt:lpstr>75</vt:lpstr>
      <vt:lpstr>1_75</vt:lpstr>
      <vt:lpstr>76</vt:lpstr>
      <vt:lpstr>Image</vt:lpstr>
      <vt:lpstr>Документ</vt:lpstr>
      <vt:lpstr>Порядок заполнения формы государственной статистической отчетности 6-т (профессии)  «Отчет о заработной плате работников по профессиям и должностям»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*Данные заполняются с одним знаком после запятой.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Svetlana.Shalamova</cp:lastModifiedBy>
  <cp:revision>156</cp:revision>
  <cp:lastPrinted>2024-11-14T13:03:17Z</cp:lastPrinted>
  <dcterms:created xsi:type="dcterms:W3CDTF">2011-10-11T05:57:49Z</dcterms:created>
  <dcterms:modified xsi:type="dcterms:W3CDTF">2024-11-14T13:17:00Z</dcterms:modified>
</cp:coreProperties>
</file>